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5" r:id="rId5"/>
    <p:sldId id="264" r:id="rId6"/>
    <p:sldId id="259" r:id="rId7"/>
    <p:sldId id="260" r:id="rId8"/>
    <p:sldId id="261" r:id="rId9"/>
    <p:sldId id="263" r:id="rId10"/>
    <p:sldId id="262" r:id="rId11"/>
    <p:sldId id="26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FC60"/>
    <a:srgbClr val="F3FD99"/>
    <a:srgbClr val="FBFE76"/>
    <a:srgbClr val="FCFE9C"/>
    <a:srgbClr val="F9FD63"/>
    <a:srgbClr val="00477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87" autoAdjust="0"/>
    <p:restoredTop sz="99087" autoAdjust="0"/>
  </p:normalViewPr>
  <p:slideViewPr>
    <p:cSldViewPr>
      <p:cViewPr>
        <p:scale>
          <a:sx n="100" d="100"/>
          <a:sy n="100" d="100"/>
        </p:scale>
        <p:origin x="-2814" y="-420"/>
      </p:cViewPr>
      <p:guideLst>
        <p:guide orient="horz" pos="216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C506A620-7189-48A6-87AA-226DBBD7813D}" type="datetimeFigureOut">
              <a:rPr lang="ru-RU"/>
              <a:pPr>
                <a:defRPr/>
              </a:pPr>
              <a:t>15.11.2012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754C9A01-92C0-4064-A6CA-034D9F31634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Образ слайда 1"/>
          <p:cNvSpPr>
            <a:spLocks noGrp="1" noRot="1" noChangeAspect="1"/>
          </p:cNvSpPr>
          <p:nvPr>
            <p:ph type="sldImg"/>
          </p:nvPr>
        </p:nvSpPr>
        <p:spPr bwMode="auto">
          <a:noFill/>
          <a:ln>
            <a:solidFill>
              <a:srgbClr val="000000"/>
            </a:solidFill>
            <a:miter lim="800000"/>
            <a:headEnd/>
            <a:tailEnd/>
          </a:ln>
        </p:spPr>
      </p:sp>
      <p:sp>
        <p:nvSpPr>
          <p:cNvPr id="1536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latin typeface="Arial" charset="0"/>
              <a:cs typeface="Arial" charset="0"/>
            </a:endParaRPr>
          </a:p>
        </p:txBody>
      </p:sp>
      <p:sp>
        <p:nvSpPr>
          <p:cNvPr id="1536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BD3823B-8538-4806-8940-7F99BE169DC4}" type="slidenum">
              <a:rPr lang="ru-RU"/>
              <a:pPr fontAlgn="base">
                <a:spcBef>
                  <a:spcPct val="0"/>
                </a:spcBef>
                <a:spcAft>
                  <a:spcPct val="0"/>
                </a:spcAft>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Образ слайда 1"/>
          <p:cNvSpPr>
            <a:spLocks noGrp="1" noRot="1" noChangeAspect="1"/>
          </p:cNvSpPr>
          <p:nvPr>
            <p:ph type="sldImg"/>
          </p:nvPr>
        </p:nvSpPr>
        <p:spPr bwMode="auto">
          <a:noFill/>
          <a:ln>
            <a:solidFill>
              <a:srgbClr val="000000"/>
            </a:solidFill>
            <a:miter lim="800000"/>
            <a:headEnd/>
            <a:tailEnd/>
          </a:ln>
        </p:spPr>
      </p:sp>
      <p:sp>
        <p:nvSpPr>
          <p:cNvPr id="1843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mtClean="0"/>
              <a:t>Проблеме повышения уровня аварийности ВДГО скоро исполнится 10 лет (2003 год, когда ВДГО было выведено из объектов, подконтрольных Ростехнадзору). С 2006 года начало увеличиваться количество взрывов газа в жилых зданиях. Было даже принято решение о разработке технического регламента «О безопасности домового газового оборудования», но судьба проекта этого документа оказалась сложной: сначала он успешно двигался к принятию в виде федерального закона, но затем очередные реформирования системы технического регулирования свели все усилия разработчиков «на нет». Особенно тяжелыми для ВДГО были зимы 2008-2009 г. и 2011-2012 гг., когда произошло много резонансных аварий, привлекших внимание общественности, СМИ и органов власти. Правительство Российской Федерации по результатам взрыва в Астрахани создало специальную рабочую группу для обсуждения предложений по повышению безопасности ВДГО. Группа констатировала наличие серьезных проблем системного характера в сфере обеспечения безопасности ВДГО.</a:t>
            </a:r>
          </a:p>
        </p:txBody>
      </p:sp>
      <p:sp>
        <p:nvSpPr>
          <p:cNvPr id="1843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6B7BC75-49B6-4341-8106-22D86FF65ED5}" type="slidenum">
              <a:rPr lang="ru-RU"/>
              <a:pPr fontAlgn="base">
                <a:spcBef>
                  <a:spcPct val="0"/>
                </a:spcBef>
                <a:spcAft>
                  <a:spcPct val="0"/>
                </a:spcAft>
              </a:pPr>
              <a:t>3</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Образ слайда 1"/>
          <p:cNvSpPr>
            <a:spLocks noGrp="1" noRot="1" noChangeAspect="1"/>
          </p:cNvSpPr>
          <p:nvPr>
            <p:ph type="sldImg"/>
          </p:nvPr>
        </p:nvSpPr>
        <p:spPr bwMode="auto">
          <a:noFill/>
          <a:ln>
            <a:solidFill>
              <a:srgbClr val="000000"/>
            </a:solidFill>
            <a:miter lim="800000"/>
            <a:headEnd/>
            <a:tailEnd/>
          </a:ln>
        </p:spPr>
      </p:sp>
      <p:sp>
        <p:nvSpPr>
          <p:cNvPr id="2048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z="1400" smtClean="0">
                <a:latin typeface="Arial" charset="0"/>
                <a:cs typeface="Arial" charset="0"/>
              </a:rPr>
              <a:t>Посмотрим, что представляет собой ВДГО в техническом плане. Согласно №384-ФЗ «О безопасности зданий и сооружений» ВДГО следует рассматривать как систему инженерно-технического обеспечения жилых зданий. Кроме оборудования, представленного на слайде к ВДГО относятся индивидуальные и баллонные установки СУГ.  </a:t>
            </a:r>
          </a:p>
        </p:txBody>
      </p:sp>
      <p:sp>
        <p:nvSpPr>
          <p:cNvPr id="2048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519E81-8B8F-48D5-86EB-C6188B8B3B43}" type="slidenum">
              <a:rPr lang="ru-RU"/>
              <a:pPr fontAlgn="base">
                <a:spcBef>
                  <a:spcPct val="0"/>
                </a:spcBef>
                <a:spcAft>
                  <a:spcPct val="0"/>
                </a:spcAft>
              </a:pPr>
              <a:t>4</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Образ слайда 1"/>
          <p:cNvSpPr>
            <a:spLocks noGrp="1" noRot="1" noChangeAspect="1"/>
          </p:cNvSpPr>
          <p:nvPr>
            <p:ph type="sldImg"/>
          </p:nvPr>
        </p:nvSpPr>
        <p:spPr bwMode="auto">
          <a:noFill/>
          <a:ln>
            <a:solidFill>
              <a:srgbClr val="000000"/>
            </a:solidFill>
            <a:miter lim="800000"/>
            <a:headEnd/>
            <a:tailEnd/>
          </a:ln>
        </p:spPr>
      </p:sp>
      <p:sp>
        <p:nvSpPr>
          <p:cNvPr id="2253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mtClean="0"/>
              <a:t>Основные проблемы представлены на этом слайде. Результатом деятельности комиссии стал План мероприятий по вопросу обеспечения максимальной безопасности эксплуатации внутридомового газового оборудования, № 2127п – П9, утвержденный 05.05.2012 г. Первым заместителем Председателя Правительства РФ В.А.Зубковым (так называемый «план Зубкова»). Первым пунктом этого Плана предусмотрена разработка проекта Постановления Правительства РФ «О безопасности домового газового оборудования». Проект постановления разработан ОАО «Гипрониигаз» по заказу ОАО «Газпром газораспределение» и передан в Минрегион РФ для дальнейшего утверждения в установленном порядке. Как проект постановления, так и «план Зубкова в целом», содержит много предложений по нормативно-правовому обеспечению повышения безопасности ВДГО. Считаем, что роль стандартизации в этом процессе должна быть достаточно весомой, тем более, что системного подхода к формированию комплекта документов в области стандартизации по обеспечению безопасности ВДГО до сих пор не было: имеются только небольшие разделы по ВДГО в СП 62.13330 -2011 «Газораспределительные системы» и в проектах ГОСТ Р по эксплуатации сетей газопотребления и объектов СУГ, находящихся на утверждении в Росстандарте. Действующие ОСТы Минэнерго РФ по технической эксплуатации сетей газораспределения и газопотребления не являются по законодательству о техническом регулировании документами в области стандартизации. Имеется еще ряд национальных стандартов по отдельным видам оборудования и материалов. Часть из них обеспечивает выполнение требований технического регламента Таможенного союза «О безопасности аппаратов, работающих на газообразном топливе» и может быть встроена в общую систему, относящуюся к ВДГО.  </a:t>
            </a:r>
          </a:p>
        </p:txBody>
      </p:sp>
      <p:sp>
        <p:nvSpPr>
          <p:cNvPr id="2253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CB912B-8950-4D98-9E1A-9BBD3C49793D}" type="slidenum">
              <a:rPr lang="ru-RU"/>
              <a:pPr fontAlgn="base">
                <a:spcBef>
                  <a:spcPct val="0"/>
                </a:spcBef>
                <a:spcAft>
                  <a:spcPct val="0"/>
                </a:spcAft>
              </a:pPr>
              <a:t>5</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Образ слайда 1"/>
          <p:cNvSpPr>
            <a:spLocks noGrp="1" noRot="1" noChangeAspect="1"/>
          </p:cNvSpPr>
          <p:nvPr>
            <p:ph type="sldImg"/>
          </p:nvPr>
        </p:nvSpPr>
        <p:spPr bwMode="auto">
          <a:noFill/>
          <a:ln>
            <a:solidFill>
              <a:srgbClr val="000000"/>
            </a:solidFill>
            <a:miter lim="800000"/>
            <a:headEnd/>
            <a:tailEnd/>
          </a:ln>
        </p:spPr>
      </p:sp>
      <p:sp>
        <p:nvSpPr>
          <p:cNvPr id="24578"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mtClean="0">
                <a:latin typeface="Arial" charset="0"/>
                <a:cs typeface="Arial" charset="0"/>
              </a:rPr>
              <a:t>Цели стандартизации определены в статье 11 Федерального закона «О техническом регулировании» (№184-ФЗ) и главе 3 ГОСТ Р 1.0-2004 «Стандартизация в Российской Федерации. Основные положения». Как следует из текста этих документов, повышение уровня безопасности любого стандартизируемого объекта  является одной из главных целей стандартизации. Рассматривая ВДГО как объект стандартизации, с одной стороны, и как сложную инженерную систему, с другой стороны, можно придти к однозначному мнению, что максимальное повышение уровня безопасности ВДГО в целом может быть достигнуто, если будет разработана система документов по стандартизации, охватывающая все стадии жизненного цикла ВДГО и его компонентов.  </a:t>
            </a:r>
          </a:p>
          <a:p>
            <a:pPr>
              <a:spcBef>
                <a:spcPct val="0"/>
              </a:spcBef>
            </a:pPr>
            <a:endParaRPr lang="ru-RU" smtClean="0"/>
          </a:p>
        </p:txBody>
      </p:sp>
      <p:sp>
        <p:nvSpPr>
          <p:cNvPr id="24579"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D39A30-8CC3-4F86-A430-02EDC74D4965}" type="slidenum">
              <a:rPr lang="ru-RU"/>
              <a:pPr fontAlgn="base">
                <a:spcBef>
                  <a:spcPct val="0"/>
                </a:spcBef>
                <a:spcAft>
                  <a:spcPct val="0"/>
                </a:spcAft>
              </a:pPr>
              <a:t>6</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Образ слайда 1"/>
          <p:cNvSpPr>
            <a:spLocks noGrp="1" noRot="1" noChangeAspect="1"/>
          </p:cNvSpPr>
          <p:nvPr>
            <p:ph type="sldImg"/>
          </p:nvPr>
        </p:nvSpPr>
        <p:spPr bwMode="auto">
          <a:noFill/>
          <a:ln>
            <a:solidFill>
              <a:srgbClr val="000000"/>
            </a:solidFill>
            <a:miter lim="800000"/>
            <a:headEnd/>
            <a:tailEnd/>
          </a:ln>
        </p:spPr>
      </p:sp>
      <p:sp>
        <p:nvSpPr>
          <p:cNvPr id="26626"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z="1400" smtClean="0">
                <a:latin typeface="Arial" charset="0"/>
                <a:cs typeface="Arial" charset="0"/>
              </a:rPr>
              <a:t>В  соответствии  с  особенностями объекта  стандартизации и  законодательством  о  техническом  регулировании предлагается остановиться  на  возможности  разработки  следующих  документов  в области  стандартизации, при  этом  часть  документов  можно  будет  разрабатывать  в  рамках  исключительной  компетенции  ТК 23 и  соответствующего подкомитета ПК 4 № «Газораспределение и  газопотребление», а  часть  в  рамках  взаимодействия  с  другими техническими комитетами по стандартизации, в том  числе  и  международными. При  этом  разделение компетенции  между  техническими  комитетами  в  значительной  степени  будет определяться  спецификой стандартизируемого  компонента  ВДГО  и  стадией  жизненного  цикла. Пояснить  этот  тезис  проще  всего, если рассмотреть  виды  стандартов.     </a:t>
            </a:r>
          </a:p>
        </p:txBody>
      </p:sp>
      <p:sp>
        <p:nvSpPr>
          <p:cNvPr id="26627"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611D58A-B535-4F7A-BC10-78CB67F6C7B4}" type="slidenum">
              <a:rPr lang="ru-RU"/>
              <a:pPr fontAlgn="base">
                <a:spcBef>
                  <a:spcPct val="0"/>
                </a:spcBef>
                <a:spcAft>
                  <a:spcPct val="0"/>
                </a:spcAft>
              </a:pPr>
              <a:t>7</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Образ слайда 1"/>
          <p:cNvSpPr>
            <a:spLocks noGrp="1" noRot="1" noChangeAspect="1"/>
          </p:cNvSpPr>
          <p:nvPr>
            <p:ph type="sldImg"/>
          </p:nvPr>
        </p:nvSpPr>
        <p:spPr bwMode="auto">
          <a:noFill/>
          <a:ln>
            <a:solidFill>
              <a:srgbClr val="000000"/>
            </a:solidFill>
            <a:miter lim="800000"/>
            <a:headEnd/>
            <a:tailEnd/>
          </a:ln>
        </p:spPr>
      </p:sp>
      <p:sp>
        <p:nvSpPr>
          <p:cNvPr id="28674"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28675"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D62F499-69DB-4FCE-B62C-2A2C5330C648}" type="slidenum">
              <a:rPr lang="ru-RU"/>
              <a:pPr fontAlgn="base">
                <a:spcBef>
                  <a:spcPct val="0"/>
                </a:spcBef>
                <a:spcAft>
                  <a:spcPct val="0"/>
                </a:spcAft>
              </a:pPr>
              <a:t>8</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Образ слайда 1"/>
          <p:cNvSpPr>
            <a:spLocks noGrp="1" noRot="1" noChangeAspect="1"/>
          </p:cNvSpPr>
          <p:nvPr>
            <p:ph type="sldImg"/>
          </p:nvPr>
        </p:nvSpPr>
        <p:spPr bwMode="auto">
          <a:noFill/>
          <a:ln>
            <a:solidFill>
              <a:srgbClr val="000000"/>
            </a:solidFill>
            <a:miter lim="800000"/>
            <a:headEnd/>
            <a:tailEnd/>
          </a:ln>
        </p:spPr>
      </p:sp>
      <p:sp>
        <p:nvSpPr>
          <p:cNvPr id="30722"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mtClean="0"/>
              <a:t>Вернемся еще раз ко второму слайду и посмотрим на ВДГО с несколько другой точки зрения. Если  рассматривать  ВДГО  в целом не только,  как  систему  инженерно-технического  обеспечения  жилых  зданий, но и просто как сложную инженерную систему, то  можно легко заметить, что  существует  широкое  поле взаимодействия  между ТК23  и  ТК 465 «Строительство», при  этом  деятельность  ПК 4  может  быть  в  основном  сосредоточена  на  повышении  безопасности  ВДГО на  таких  стадиях  жизненного  цикла  ВДГО, как  эксплуатация, консервация и ликвидация, хотя  никто  не препятствует  нам  активно  разрабатывать  и предлагать  бизнес - сообществу  документы по проектированию  и  монтажу  ВДГО. Вместе  с тем, необходимо  налаживать  конструктивное  взаимодействие с  рабочей группой  по газоснабжению ТК 465, потому что  вместе  проще  внедрять  в практику  проектирования  и  строительства  технические  решения, материалы  и  оборудование, повышающие  безопасность  ВДГО. Поскольку  ВДГО является  сложной  технической  системой, то  повышение ее безопасности связано с  совершенствованием всех  составляющих и  сопутствующих  элементов (трубы, арматура, газоиспользующее  оборудование, приборы  контроля, газоиспользующее  оборудование, баллоны  СУГ  и  т.д.).  И  здесь  поле для  взаимодействия  в области  стандартизации  гораздо  шире, чем  совместная  работа  ТК 23  и  ТК465:  стандартизация  компонентов  ВДГО затрагивает компетенцию ТК 54 «Безопасность  машин  и  оборудования», ТК 39 «Энергосбережение», ТК 274 «Пожарная безопасность», ТК 132 «Техническая диагностика», ТК 345 «Аппаратура бытовая, работающая на твердом, жидком  и  газообразном  топливе», ТК 259 «Трубопроводная арматура  и  сильфоны», ТК 357 «Стальные трубы  и  баллоны»  и  т.д. И  опять  таки  никто  не  запрещает  нам  проявлять  инициативу  в  разработке  документов  находящихся  на  стыке  компетенций. Ведь  в нашем  ПК4  представлен  самый  широкий  спектр  специалистов  в  сфере  ВДГО – проектировщики, строители, эксплуатационники, производители  промышленной продукции, представители  ФОИВ. И  все  мы  пользователи  ВДГО  и  потребители  продукции  для  ВДГО.          </a:t>
            </a:r>
          </a:p>
        </p:txBody>
      </p:sp>
      <p:sp>
        <p:nvSpPr>
          <p:cNvPr id="30723"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38C7FE-4B7E-4CA8-ADBF-0F54D1D6F038}" type="slidenum">
              <a:rPr lang="ru-RU"/>
              <a:pPr fontAlgn="base">
                <a:spcBef>
                  <a:spcPct val="0"/>
                </a:spcBef>
                <a:spcAft>
                  <a:spcPct val="0"/>
                </a:spcAft>
              </a:pPr>
              <a:t>9</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Образ слайда 1"/>
          <p:cNvSpPr>
            <a:spLocks noGrp="1" noRot="1" noChangeAspect="1"/>
          </p:cNvSpPr>
          <p:nvPr>
            <p:ph type="sldImg"/>
          </p:nvPr>
        </p:nvSpPr>
        <p:spPr bwMode="auto">
          <a:noFill/>
          <a:ln>
            <a:solidFill>
              <a:srgbClr val="000000"/>
            </a:solidFill>
            <a:miter lim="800000"/>
            <a:headEnd/>
            <a:tailEnd/>
          </a:ln>
        </p:spPr>
      </p:sp>
      <p:sp>
        <p:nvSpPr>
          <p:cNvPr id="32770"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ru-RU" sz="1400" smtClean="0">
                <a:latin typeface="Arial" charset="0"/>
                <a:cs typeface="Arial" charset="0"/>
              </a:rPr>
              <a:t>В  течение  2012 г.  специальная рабочая  группа  ПК 4  активно занималась  вопросами  совершенствования структуры  и  состава  нормативно-правовой  базы  газораспределения и газопотребления.  В  рамках  этой  работы  мы  согласовали предложения по  программе  ПК4 по разработке  проектов  национальных  стандартов на  ближайшие годы.  Часть  предлагаемых  к  разработке  проектов  НС  в  подкомплексах «Сети  газопотребления»  и  «Объекты  сжиженных  углеводородных газов»  напрямую  затрагивают  вопросы  безопасности  ВДГО. Эти  документы  в комплекте  с  НС  по  эксплуатации  сетей газопотребления  и  объектов  СУГ (проекты этих  НС  находятся  на  утверждении в  Росстандарте  и должны  заработать  с января 2013 года)  по нашему  мнению  должны оказать позитивное воздействие  на безопасность  ВДГО. Очень много  будет  зависеть  от  того  насколько  скоро  и  в  каком  виде  будет  принято  Постановление Правительства  РФ  о  безопасности  ВДГО. Его реализация  и  реализация так  называемого  «плана  Зубкова»  разработки  большого количества  нормативных  документов, многие  из которых  будут иметь  статус  национальных стандартов  или   сводов  правил.   Очевидно, потребуют  внесения  изменений ВДГО действующий  ГОСТ Р 53865-2010 «Системы  газораспределительные термины  и  определения» (в части  терминологии ), а  также  СП 62.13330-2011.   </a:t>
            </a:r>
          </a:p>
        </p:txBody>
      </p:sp>
      <p:sp>
        <p:nvSpPr>
          <p:cNvPr id="32771"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B706A83-68D3-4C18-9466-DACD32E4DD8E}" type="slidenum">
              <a:rPr lang="ru-RU"/>
              <a:pPr fontAlgn="base">
                <a:spcBef>
                  <a:spcPct val="0"/>
                </a:spcBef>
                <a:spcAft>
                  <a:spcPct val="0"/>
                </a:spcAft>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328489E2-16FC-4B5E-AAD1-C3D4AFE33591}" type="datetimeFigureOut">
              <a:rPr lang="ru-RU"/>
              <a:pPr>
                <a:defRPr/>
              </a:pPr>
              <a:t>15.11.2012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F114A80-6F9A-49C4-85AE-D1B900334D1E}"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BE1FE0C-88B0-4EAB-BD3D-6A69798B0ADD}" type="datetimeFigureOut">
              <a:rPr lang="ru-RU"/>
              <a:pPr>
                <a:defRPr/>
              </a:pPr>
              <a:t>15.11.2012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1E621BE-0C71-492B-AEA8-1243FDD1D063}"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70793CD-C605-497B-B12E-AFE537F3B698}" type="datetimeFigureOut">
              <a:rPr lang="ru-RU"/>
              <a:pPr>
                <a:defRPr/>
              </a:pPr>
              <a:t>15.11.2012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D66EF405-7C14-44CE-85C1-8DF81C5494D9}"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BFA88BC-07F3-4546-A1A3-627ECEF814BF}" type="datetimeFigureOut">
              <a:rPr lang="ru-RU"/>
              <a:pPr>
                <a:defRPr/>
              </a:pPr>
              <a:t>15.11.2012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BA3721A2-F6F3-4010-B0B3-C1F4EFE7A1C3}"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1DC25782-D164-49FD-B210-CB8EF92A39A4}" type="datetimeFigureOut">
              <a:rPr lang="ru-RU"/>
              <a:pPr>
                <a:defRPr/>
              </a:pPr>
              <a:t>15.11.2012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6194448-2231-4EF2-A925-D5DF39BB3A8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1659200E-7D82-486B-80C6-6F475130522D}" type="datetimeFigureOut">
              <a:rPr lang="ru-RU"/>
              <a:pPr>
                <a:defRPr/>
              </a:pPr>
              <a:t>15.11.2012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74F1B50-B210-40EB-8CCE-8049A9A4786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AA85B790-8780-493A-8F35-13E35A7667E4}" type="datetimeFigureOut">
              <a:rPr lang="ru-RU"/>
              <a:pPr>
                <a:defRPr/>
              </a:pPr>
              <a:t>15.11.2012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F28C2F21-FF5D-4438-9C32-2E4E8424193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7D788C58-43C3-4B68-AC01-EAFB68105112}" type="datetimeFigureOut">
              <a:rPr lang="ru-RU"/>
              <a:pPr>
                <a:defRPr/>
              </a:pPr>
              <a:t>15.11.2012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B3E01B66-CE60-4194-9CE3-3F8BF0852008}"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B6909C73-F50F-4997-8B7B-5AA48E26A275}" type="datetimeFigureOut">
              <a:rPr lang="ru-RU"/>
              <a:pPr>
                <a:defRPr/>
              </a:pPr>
              <a:t>15.11.2012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BF5FA431-8EE8-4252-8069-9527AEB4DA8B}"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4693BDB-8DA5-4C6C-A424-14B0219AB2B7}" type="datetimeFigureOut">
              <a:rPr lang="ru-RU"/>
              <a:pPr>
                <a:defRPr/>
              </a:pPr>
              <a:t>15.11.2012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38652FAC-B4BE-4E37-AB3E-062E7359BB2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494A6C4-C67C-444A-9B68-075316B4CD99}" type="datetimeFigureOut">
              <a:rPr lang="ru-RU"/>
              <a:pPr>
                <a:defRPr/>
              </a:pPr>
              <a:t>15.11.2012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360E77E-4551-457D-866C-B743FAC77BA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7BD4E36-F3D0-4EF7-9D1B-38FEE2EB44A3}" type="datetimeFigureOut">
              <a:rPr lang="ru-RU"/>
              <a:pPr>
                <a:defRPr/>
              </a:pPr>
              <a:t>15.11.2012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730DE8E2-B956-4D4A-A73C-23F3EC85EFD1}"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195513" y="0"/>
            <a:ext cx="6534150" cy="857250"/>
          </a:xfrm>
        </p:spPr>
        <p:txBody>
          <a:bodyPr rtlCol="0">
            <a:normAutofit/>
          </a:bodyPr>
          <a:lstStyle/>
          <a:p>
            <a:pPr fontAlgn="auto">
              <a:spcAft>
                <a:spcPts val="0"/>
              </a:spcAft>
              <a:defRPr/>
            </a:pPr>
            <a:r>
              <a:rPr lang="ru-RU" sz="2400" b="1" dirty="0" smtClean="0">
                <a:solidFill>
                  <a:schemeClr val="bg1">
                    <a:lumMod val="85000"/>
                  </a:schemeClr>
                </a:solidFill>
                <a:latin typeface="Arial Narrow" pitchFamily="34" charset="0"/>
              </a:rPr>
              <a:t>О  предложениях   по  разработке  проектов национальных  стандартов  по  ВДГО (примеры)</a:t>
            </a:r>
            <a:endParaRPr lang="ru-RU" sz="2400" b="1"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125538"/>
            <a:ext cx="8301037" cy="5399087"/>
          </a:xfrm>
        </p:spPr>
        <p:txBody>
          <a:bodyPr rtlCol="0">
            <a:normAutofit/>
          </a:bodyPr>
          <a:lstStyle/>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1. «Системы  газораспределительные. Сети  газопотребления. Общие  требования».</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2. «Системы  газораспределительные. Сети  газопотребления. Требования  к  размещению  и  эксплуатации  газоиспользующего оборудования  в  жилых  зданиях».</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3. «Системы  газораспределительные. Сети  газопотребления. Требования  к  размещению  и  эксплуатации  сигнализаторов загазованности  в  жилых  зданиях».</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4. «Системы  газораспределительные. Сети  газопотребления. Техническое  диагностирование  внутридомового  газового оборудования».</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5. «Системы  газораспределительные. Сети  газопотребления. Требования  к  компоновке, монтажу, размещению  и  эксплуатации  приборов  учета  газа  в  жилых  зданиях».</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6. «Системы  газораспределительные. Объекты  сжиженных  углеводородных  газов (СУГ). Проектирование, монтаж  и  эксплуатация  автономных  систем  газоснабжения  СУГ  жилых  зданий  от  баллонных установок».</a:t>
            </a:r>
          </a:p>
          <a:p>
            <a:pPr fontAlgn="auto">
              <a:spcAft>
                <a:spcPts val="0"/>
              </a:spcAft>
              <a:buFont typeface="Arial" pitchFamily="34" charset="0"/>
              <a:buNone/>
              <a:defRPr/>
            </a:pPr>
            <a:r>
              <a:rPr lang="ru-RU" sz="1600" b="1" dirty="0" smtClean="0">
                <a:solidFill>
                  <a:schemeClr val="tx2">
                    <a:lumMod val="75000"/>
                  </a:schemeClr>
                </a:solidFill>
                <a:latin typeface="Arial" pitchFamily="34" charset="0"/>
                <a:cs typeface="Arial" pitchFamily="34" charset="0"/>
              </a:rPr>
              <a:t>7. «Системы  газораспределительные. Объекты  сжиженных  углеводородных  газов (СУГ). Проектирование, монтаж  и  эксплуатация  автономных  систем  газоснабжения  СУГ  жилых  зданий  от  резервуарных установок».</a:t>
            </a:r>
            <a:endParaRPr lang="ru-RU" sz="1600" b="1"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a:bodyPr>
          <a:lstStyle/>
          <a:p>
            <a:pPr fontAlgn="auto">
              <a:spcAft>
                <a:spcPts val="0"/>
              </a:spcAft>
              <a:defRPr/>
            </a:pPr>
            <a:endParaRPr lang="ru-RU" sz="2800"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500188"/>
            <a:ext cx="8301037" cy="4525962"/>
          </a:xfrm>
        </p:spPr>
        <p:txBody>
          <a:bodyPr rtlCol="0">
            <a:normAutofit/>
          </a:bodyPr>
          <a:lstStyle/>
          <a:p>
            <a:pPr algn="ctr" fontAlgn="auto">
              <a:spcAft>
                <a:spcPts val="0"/>
              </a:spcAft>
              <a:buFont typeface="Arial" pitchFamily="34" charset="0"/>
              <a:buNone/>
              <a:defRPr/>
            </a:pPr>
            <a:endParaRPr lang="ru-RU" sz="3600" b="1" dirty="0" smtClean="0">
              <a:solidFill>
                <a:schemeClr val="tx2">
                  <a:lumMod val="75000"/>
                </a:schemeClr>
              </a:solidFill>
              <a:latin typeface="Arial Narrow" pitchFamily="34" charset="0"/>
            </a:endParaRPr>
          </a:p>
          <a:p>
            <a:pPr algn="ctr" fontAlgn="auto">
              <a:spcAft>
                <a:spcPts val="0"/>
              </a:spcAft>
              <a:buFont typeface="Arial" pitchFamily="34" charset="0"/>
              <a:buNone/>
              <a:defRPr/>
            </a:pPr>
            <a:endParaRPr lang="ru-RU" sz="4400" b="1" dirty="0" smtClean="0">
              <a:solidFill>
                <a:schemeClr val="tx2">
                  <a:lumMod val="75000"/>
                </a:schemeClr>
              </a:solidFill>
              <a:latin typeface="Arial Narrow" pitchFamily="34" charset="0"/>
            </a:endParaRPr>
          </a:p>
          <a:p>
            <a:pPr algn="ctr" fontAlgn="auto">
              <a:spcAft>
                <a:spcPts val="0"/>
              </a:spcAft>
              <a:buFont typeface="Arial" pitchFamily="34" charset="0"/>
              <a:buNone/>
              <a:defRPr/>
            </a:pPr>
            <a:r>
              <a:rPr lang="ru-RU" sz="4400" b="1" dirty="0" smtClean="0">
                <a:solidFill>
                  <a:schemeClr val="tx2">
                    <a:lumMod val="75000"/>
                  </a:schemeClr>
                </a:solidFill>
                <a:latin typeface="Arial Narrow" pitchFamily="34" charset="0"/>
              </a:rPr>
              <a:t>Благодарим за внимание!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a:bodyPr>
          <a:lstStyle/>
          <a:p>
            <a:pPr fontAlgn="auto">
              <a:spcAft>
                <a:spcPts val="0"/>
              </a:spcAft>
              <a:defRPr/>
            </a:pPr>
            <a:r>
              <a:rPr lang="ru-RU" sz="2800" dirty="0" smtClean="0">
                <a:solidFill>
                  <a:schemeClr val="bg1">
                    <a:lumMod val="85000"/>
                  </a:schemeClr>
                </a:solidFill>
                <a:latin typeface="Arial Narrow" pitchFamily="34" charset="0"/>
              </a:rPr>
              <a:t>Санкт-Петербург, сентябрь 2012 г.</a:t>
            </a:r>
            <a:endParaRPr lang="ru-RU" sz="2800"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500188"/>
            <a:ext cx="8301037" cy="4525962"/>
          </a:xfrm>
        </p:spPr>
        <p:txBody>
          <a:bodyPr rtlCol="0">
            <a:normAutofit/>
          </a:bodyPr>
          <a:lstStyle/>
          <a:p>
            <a:pPr algn="ctr" fontAlgn="auto">
              <a:spcAft>
                <a:spcPts val="0"/>
              </a:spcAft>
              <a:buFont typeface="Arial" pitchFamily="34" charset="0"/>
              <a:buNone/>
              <a:defRPr/>
            </a:pPr>
            <a:endParaRPr lang="ru-RU" sz="3600" b="1" dirty="0" smtClean="0">
              <a:solidFill>
                <a:schemeClr val="tx2">
                  <a:lumMod val="75000"/>
                </a:schemeClr>
              </a:solidFill>
              <a:latin typeface="Arial Narrow" pitchFamily="34" charset="0"/>
            </a:endParaRPr>
          </a:p>
          <a:p>
            <a:pPr algn="ctr" fontAlgn="auto">
              <a:spcAft>
                <a:spcPts val="0"/>
              </a:spcAft>
              <a:buFont typeface="Arial" pitchFamily="34" charset="0"/>
              <a:buNone/>
              <a:defRPr/>
            </a:pPr>
            <a:r>
              <a:rPr lang="ru-RU" sz="3600" b="1" dirty="0" smtClean="0">
                <a:solidFill>
                  <a:schemeClr val="tx2">
                    <a:lumMod val="75000"/>
                  </a:schemeClr>
                </a:solidFill>
                <a:latin typeface="Arial Narrow" pitchFamily="34" charset="0"/>
              </a:rPr>
              <a:t>Роль  стандартизации  в  повышении безопасности  внутридомового  газового оборудования (ВДГО)</a:t>
            </a:r>
          </a:p>
          <a:p>
            <a:pPr algn="ctr" fontAlgn="auto">
              <a:spcAft>
                <a:spcPts val="0"/>
              </a:spcAft>
              <a:buFont typeface="Arial" pitchFamily="34" charset="0"/>
              <a:buNone/>
              <a:defRPr/>
            </a:pPr>
            <a:endParaRPr lang="ru-RU" sz="2400" b="1" dirty="0" smtClean="0">
              <a:solidFill>
                <a:schemeClr val="tx2">
                  <a:lumMod val="75000"/>
                </a:schemeClr>
              </a:solidFill>
              <a:latin typeface="Arial Narrow" pitchFamily="34" charset="0"/>
            </a:endParaRPr>
          </a:p>
          <a:p>
            <a:pPr fontAlgn="auto">
              <a:lnSpc>
                <a:spcPts val="1600"/>
              </a:lnSpc>
              <a:spcAft>
                <a:spcPts val="0"/>
              </a:spcAft>
              <a:buFont typeface="Arial" pitchFamily="34" charset="0"/>
              <a:buNone/>
              <a:defRPr/>
            </a:pPr>
            <a:r>
              <a:rPr lang="ru-RU" sz="2400" b="1" dirty="0" smtClean="0">
                <a:solidFill>
                  <a:schemeClr val="tx2">
                    <a:lumMod val="75000"/>
                  </a:schemeClr>
                </a:solidFill>
                <a:latin typeface="Arial Narrow" pitchFamily="34" charset="0"/>
              </a:rPr>
              <a:t>Докладчик: </a:t>
            </a:r>
          </a:p>
          <a:p>
            <a:pPr fontAlgn="auto">
              <a:lnSpc>
                <a:spcPts val="1600"/>
              </a:lnSpc>
              <a:spcAft>
                <a:spcPts val="0"/>
              </a:spcAft>
              <a:buFont typeface="Arial" pitchFamily="34" charset="0"/>
              <a:buNone/>
              <a:defRPr/>
            </a:pPr>
            <a:r>
              <a:rPr lang="ru-RU" sz="2400" b="1" dirty="0" smtClean="0">
                <a:solidFill>
                  <a:schemeClr val="tx2">
                    <a:lumMod val="75000"/>
                  </a:schemeClr>
                </a:solidFill>
                <a:latin typeface="Arial Narrow" pitchFamily="34" charset="0"/>
              </a:rPr>
              <a:t>заместитель генерального директора ОАО «Гипрониигаз», </a:t>
            </a:r>
          </a:p>
          <a:p>
            <a:pPr fontAlgn="auto">
              <a:lnSpc>
                <a:spcPts val="1600"/>
              </a:lnSpc>
              <a:spcAft>
                <a:spcPts val="0"/>
              </a:spcAft>
              <a:buFont typeface="Arial" pitchFamily="34" charset="0"/>
              <a:buNone/>
              <a:defRPr/>
            </a:pPr>
            <a:r>
              <a:rPr lang="ru-RU" sz="2400" b="1" dirty="0" smtClean="0">
                <a:solidFill>
                  <a:schemeClr val="tx2">
                    <a:lumMod val="75000"/>
                  </a:schemeClr>
                </a:solidFill>
                <a:latin typeface="Arial Narrow" pitchFamily="34" charset="0"/>
              </a:rPr>
              <a:t>к.э.н.  М.С. Недлин</a:t>
            </a:r>
            <a:endParaRPr lang="ru-RU" sz="2400" b="1" dirty="0">
              <a:solidFill>
                <a:schemeClr val="tx2">
                  <a:lumMod val="7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195513" y="0"/>
            <a:ext cx="6534150" cy="981075"/>
          </a:xfrm>
        </p:spPr>
        <p:txBody>
          <a:bodyPr rtlCol="0">
            <a:normAutofit fontScale="90000"/>
          </a:bodyPr>
          <a:lstStyle/>
          <a:p>
            <a:pPr fontAlgn="auto">
              <a:spcAft>
                <a:spcPts val="0"/>
              </a:spcAft>
              <a:defRPr/>
            </a:pPr>
            <a:r>
              <a:rPr lang="ru-RU" sz="2800" dirty="0" smtClean="0">
                <a:solidFill>
                  <a:schemeClr val="bg1">
                    <a:lumMod val="85000"/>
                  </a:schemeClr>
                </a:solidFill>
                <a:latin typeface="Arial Narrow" pitchFamily="34" charset="0"/>
              </a:rPr>
              <a:t>  </a:t>
            </a:r>
            <a:r>
              <a:rPr lang="ru-RU" sz="2200" b="1" dirty="0" smtClean="0">
                <a:solidFill>
                  <a:schemeClr val="bg1">
                    <a:lumMod val="85000"/>
                  </a:schemeClr>
                </a:solidFill>
                <a:latin typeface="Arial" pitchFamily="34" charset="0"/>
                <a:cs typeface="Arial" pitchFamily="34" charset="0"/>
              </a:rPr>
              <a:t>ВДГО - потенциально опасная система инженерно-технического обеспечения жилых зданий</a:t>
            </a:r>
            <a:endParaRPr lang="ru-RU" sz="2200" b="1" dirty="0">
              <a:solidFill>
                <a:schemeClr val="bg1">
                  <a:lumMod val="85000"/>
                </a:schemeClr>
              </a:solidFill>
              <a:latin typeface="Arial" pitchFamily="34" charset="0"/>
              <a:cs typeface="Arial" pitchFamily="34" charset="0"/>
            </a:endParaRPr>
          </a:p>
        </p:txBody>
      </p:sp>
      <p:pic>
        <p:nvPicPr>
          <p:cNvPr id="2051" name="Picture 3" descr="C:\Documents and Settings\Федоров\Рабочий стол\Картинки ВДГО\b03622f4b3.jpg"/>
          <p:cNvPicPr>
            <a:picLocks noChangeAspect="1" noChangeArrowheads="1"/>
          </p:cNvPicPr>
          <p:nvPr/>
        </p:nvPicPr>
        <p:blipFill>
          <a:blip r:embed="rId3"/>
          <a:srcRect/>
          <a:stretch>
            <a:fillRect/>
          </a:stretch>
        </p:blipFill>
        <p:spPr bwMode="auto">
          <a:xfrm>
            <a:off x="219573" y="1654067"/>
            <a:ext cx="2886852" cy="1928826"/>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7411" name="Picture 4"/>
          <p:cNvPicPr>
            <a:picLocks noChangeAspect="1" noChangeArrowheads="1"/>
          </p:cNvPicPr>
          <p:nvPr/>
        </p:nvPicPr>
        <p:blipFill>
          <a:blip r:embed="rId4"/>
          <a:srcRect/>
          <a:stretch>
            <a:fillRect/>
          </a:stretch>
        </p:blipFill>
        <p:spPr bwMode="auto">
          <a:xfrm>
            <a:off x="3205163" y="1628775"/>
            <a:ext cx="5381625" cy="4457700"/>
          </a:xfrm>
          <a:prstGeom prst="rect">
            <a:avLst/>
          </a:prstGeom>
          <a:noFill/>
          <a:ln w="9525">
            <a:solidFill>
              <a:schemeClr val="bg1"/>
            </a:solidFill>
            <a:miter lim="800000"/>
            <a:headEnd/>
            <a:tailEnd/>
          </a:ln>
        </p:spPr>
      </p:pic>
      <p:pic>
        <p:nvPicPr>
          <p:cNvPr id="2053" name="Picture 5" descr="C:\Documents and Settings\Федоров\Рабочий стол\Картинки ВДГО\531322.jpg"/>
          <p:cNvPicPr>
            <a:picLocks noGrp="1" noChangeAspect="1" noChangeArrowheads="1"/>
          </p:cNvPicPr>
          <p:nvPr>
            <p:ph idx="1"/>
          </p:nvPr>
        </p:nvPicPr>
        <p:blipFill>
          <a:blip r:embed="rId5"/>
          <a:srcRect/>
          <a:stretch>
            <a:fillRect/>
          </a:stretch>
        </p:blipFill>
        <p:spPr>
          <a:xfrm>
            <a:off x="216738" y="3926021"/>
            <a:ext cx="2868446" cy="2157071"/>
          </a:xfrm>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2" name="Минус 11"/>
          <p:cNvSpPr/>
          <p:nvPr/>
        </p:nvSpPr>
        <p:spPr>
          <a:xfrm>
            <a:off x="227664" y="3593910"/>
            <a:ext cx="3286148" cy="285752"/>
          </a:xfrm>
          <a:prstGeom prst="mathMinus">
            <a:avLst/>
          </a:prstGeom>
          <a:solidFill>
            <a:srgbClr val="FF000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17416" name="Группа 4"/>
          <p:cNvGrpSpPr>
            <a:grpSpLocks/>
          </p:cNvGrpSpPr>
          <p:nvPr/>
        </p:nvGrpSpPr>
        <p:grpSpPr bwMode="auto">
          <a:xfrm>
            <a:off x="441325" y="3071813"/>
            <a:ext cx="571500" cy="1500187"/>
            <a:chOff x="407988" y="1876425"/>
            <a:chExt cx="1554162" cy="4578350"/>
          </a:xfrm>
        </p:grpSpPr>
        <p:sp>
          <p:nvSpPr>
            <p:cNvPr id="6" name="Трапеция 5"/>
            <p:cNvSpPr/>
            <p:nvPr/>
          </p:nvSpPr>
          <p:spPr>
            <a:xfrm flipV="1">
              <a:off x="407988" y="1876425"/>
              <a:ext cx="1554162" cy="2913063"/>
            </a:xfrm>
            <a:prstGeom prst="trapezoid">
              <a:avLst>
                <a:gd name="adj" fmla="val 14541"/>
              </a:avLst>
            </a:prstGeom>
            <a:solidFill>
              <a:srgbClr val="FF3333"/>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Блок-схема: узел 7"/>
            <p:cNvSpPr/>
            <p:nvPr/>
          </p:nvSpPr>
          <p:spPr>
            <a:xfrm>
              <a:off x="461963" y="5014913"/>
              <a:ext cx="1439862" cy="1439862"/>
            </a:xfrm>
            <a:prstGeom prst="flowChartConnector">
              <a:avLst/>
            </a:prstGeom>
            <a:solidFill>
              <a:srgbClr val="FF3333"/>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fontScale="90000"/>
          </a:bodyPr>
          <a:lstStyle/>
          <a:p>
            <a:pPr fontAlgn="auto">
              <a:spcAft>
                <a:spcPts val="0"/>
              </a:spcAft>
              <a:defRPr/>
            </a:pPr>
            <a:r>
              <a:rPr lang="ru-RU" sz="2800" b="1" dirty="0" smtClean="0">
                <a:solidFill>
                  <a:schemeClr val="bg1">
                    <a:lumMod val="85000"/>
                  </a:schemeClr>
                </a:solidFill>
                <a:latin typeface="Arial Narrow" pitchFamily="34" charset="0"/>
              </a:rPr>
              <a:t>ВДГО  как  система инженерно-технического обеспечения жилых зданий</a:t>
            </a:r>
            <a:endParaRPr lang="ru-RU" sz="2800" b="1"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125538"/>
            <a:ext cx="8301037" cy="5543550"/>
          </a:xfrm>
        </p:spPr>
        <p:txBody>
          <a:bodyPr rtlCol="0">
            <a:noAutofit/>
          </a:bodyPr>
          <a:lstStyle/>
          <a:p>
            <a:pPr indent="14288" fontAlgn="auto">
              <a:spcAft>
                <a:spcPts val="0"/>
              </a:spcAft>
              <a:buFont typeface="Arial" pitchFamily="34" charset="0"/>
              <a:buNone/>
              <a:defRPr/>
            </a:pPr>
            <a:endParaRPr lang="ru-RU" sz="2400" b="1" dirty="0">
              <a:solidFill>
                <a:schemeClr val="tx2">
                  <a:lumMod val="75000"/>
                </a:schemeClr>
              </a:solidFill>
              <a:latin typeface="Arial Narrow" pitchFamily="34" charset="0"/>
            </a:endParaRPr>
          </a:p>
        </p:txBody>
      </p:sp>
      <p:pic>
        <p:nvPicPr>
          <p:cNvPr id="1027" name="Picture 3"/>
          <p:cNvPicPr>
            <a:picLocks noChangeAspect="1" noChangeArrowheads="1"/>
          </p:cNvPicPr>
          <p:nvPr/>
        </p:nvPicPr>
        <p:blipFill>
          <a:blip r:embed="rId3"/>
          <a:srcRect/>
          <a:stretch>
            <a:fillRect/>
          </a:stretch>
        </p:blipFill>
        <p:spPr bwMode="auto">
          <a:xfrm>
            <a:off x="214282" y="1119210"/>
            <a:ext cx="3762375" cy="55245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9460" name="TextBox 4"/>
          <p:cNvSpPr txBox="1">
            <a:spLocks noChangeArrowheads="1"/>
          </p:cNvSpPr>
          <p:nvPr/>
        </p:nvSpPr>
        <p:spPr bwMode="auto">
          <a:xfrm>
            <a:off x="214313" y="1071563"/>
            <a:ext cx="3000375" cy="523875"/>
          </a:xfrm>
          <a:prstGeom prst="rect">
            <a:avLst/>
          </a:prstGeom>
          <a:noFill/>
          <a:ln w="9525">
            <a:noFill/>
            <a:miter lim="800000"/>
            <a:headEnd/>
            <a:tailEnd/>
          </a:ln>
        </p:spPr>
        <p:txBody>
          <a:bodyPr>
            <a:spAutoFit/>
          </a:bodyPr>
          <a:lstStyle/>
          <a:p>
            <a:r>
              <a:rPr lang="ru-RU" sz="1400" b="1">
                <a:cs typeface="Arial" charset="0"/>
              </a:rPr>
              <a:t>Схема разделения сетей ВДГО многоквартирного дома</a:t>
            </a:r>
          </a:p>
        </p:txBody>
      </p:sp>
      <p:sp>
        <p:nvSpPr>
          <p:cNvPr id="19461" name="TextBox 14"/>
          <p:cNvSpPr txBox="1">
            <a:spLocks noChangeArrowheads="1"/>
          </p:cNvSpPr>
          <p:nvPr/>
        </p:nvSpPr>
        <p:spPr bwMode="auto">
          <a:xfrm>
            <a:off x="5357813" y="1047750"/>
            <a:ext cx="3143250" cy="523875"/>
          </a:xfrm>
          <a:prstGeom prst="rect">
            <a:avLst/>
          </a:prstGeom>
          <a:noFill/>
          <a:ln w="9525">
            <a:noFill/>
            <a:miter lim="800000"/>
            <a:headEnd/>
            <a:tailEnd/>
          </a:ln>
        </p:spPr>
        <p:txBody>
          <a:bodyPr>
            <a:spAutoFit/>
          </a:bodyPr>
          <a:lstStyle/>
          <a:p>
            <a:pPr algn="r"/>
            <a:r>
              <a:rPr lang="ru-RU" sz="1400" b="1">
                <a:latin typeface="Calibri" pitchFamily="34" charset="0"/>
              </a:rPr>
              <a:t>ВДГО жилого дома, газоснабжение которого осуществляется СУГ</a:t>
            </a:r>
          </a:p>
        </p:txBody>
      </p:sp>
      <p:sp>
        <p:nvSpPr>
          <p:cNvPr id="16" name="Скругленный прямоугольник 15"/>
          <p:cNvSpPr/>
          <p:nvPr/>
        </p:nvSpPr>
        <p:spPr>
          <a:xfrm>
            <a:off x="4143372" y="5000636"/>
            <a:ext cx="4286280" cy="128588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19465" name="TextBox 16"/>
          <p:cNvSpPr txBox="1">
            <a:spLocks noChangeArrowheads="1"/>
          </p:cNvSpPr>
          <p:nvPr/>
        </p:nvSpPr>
        <p:spPr bwMode="auto">
          <a:xfrm>
            <a:off x="5500688" y="4957763"/>
            <a:ext cx="1714500" cy="369887"/>
          </a:xfrm>
          <a:prstGeom prst="rect">
            <a:avLst/>
          </a:prstGeom>
          <a:noFill/>
          <a:ln w="9525">
            <a:noFill/>
            <a:miter lim="800000"/>
            <a:headEnd/>
            <a:tailEnd/>
          </a:ln>
        </p:spPr>
        <p:txBody>
          <a:bodyPr>
            <a:spAutoFit/>
          </a:bodyPr>
          <a:lstStyle/>
          <a:p>
            <a:r>
              <a:rPr lang="ru-RU" b="1">
                <a:latin typeface="Calibri" pitchFamily="34" charset="0"/>
              </a:rPr>
              <a:t>Состав </a:t>
            </a:r>
            <a:r>
              <a:rPr lang="ru-RU" sz="1600" b="1">
                <a:cs typeface="Arial" charset="0"/>
              </a:rPr>
              <a:t>ВДГО</a:t>
            </a:r>
            <a:r>
              <a:rPr lang="ru-RU" b="1">
                <a:latin typeface="Calibri" pitchFamily="34" charset="0"/>
              </a:rPr>
              <a:t>:</a:t>
            </a:r>
          </a:p>
        </p:txBody>
      </p:sp>
      <p:pic>
        <p:nvPicPr>
          <p:cNvPr id="1033" name="Picture 9"/>
          <p:cNvPicPr>
            <a:picLocks noChangeAspect="1" noChangeArrowheads="1"/>
          </p:cNvPicPr>
          <p:nvPr/>
        </p:nvPicPr>
        <p:blipFill>
          <a:blip r:embed="rId4"/>
          <a:srcRect/>
          <a:stretch>
            <a:fillRect/>
          </a:stretch>
        </p:blipFill>
        <p:spPr bwMode="auto">
          <a:xfrm>
            <a:off x="4071934" y="1552585"/>
            <a:ext cx="4457700" cy="3305175"/>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19467" name="TextBox 18"/>
          <p:cNvSpPr txBox="1">
            <a:spLocks noChangeArrowheads="1"/>
          </p:cNvSpPr>
          <p:nvPr/>
        </p:nvSpPr>
        <p:spPr bwMode="auto">
          <a:xfrm>
            <a:off x="6286500" y="4286250"/>
            <a:ext cx="1071563" cy="230188"/>
          </a:xfrm>
          <a:prstGeom prst="rect">
            <a:avLst/>
          </a:prstGeom>
          <a:noFill/>
          <a:ln w="9525">
            <a:noFill/>
            <a:miter lim="800000"/>
            <a:headEnd/>
            <a:tailEnd/>
          </a:ln>
        </p:spPr>
        <p:txBody>
          <a:bodyPr>
            <a:spAutoFit/>
          </a:bodyPr>
          <a:lstStyle/>
          <a:p>
            <a:r>
              <a:rPr lang="ru-RU" sz="900" b="1">
                <a:cs typeface="Arial" charset="0"/>
              </a:rPr>
              <a:t>Резервуар СУГ</a:t>
            </a:r>
          </a:p>
        </p:txBody>
      </p:sp>
      <p:sp>
        <p:nvSpPr>
          <p:cNvPr id="19468" name="TextBox 19"/>
          <p:cNvSpPr txBox="1">
            <a:spLocks noChangeArrowheads="1"/>
          </p:cNvSpPr>
          <p:nvPr/>
        </p:nvSpPr>
        <p:spPr bwMode="auto">
          <a:xfrm>
            <a:off x="4143375" y="5214938"/>
            <a:ext cx="4286250" cy="954087"/>
          </a:xfrm>
          <a:prstGeom prst="rect">
            <a:avLst/>
          </a:prstGeom>
          <a:noFill/>
          <a:ln w="9525">
            <a:noFill/>
            <a:miter lim="800000"/>
            <a:headEnd/>
            <a:tailEnd/>
          </a:ln>
        </p:spPr>
        <p:txBody>
          <a:bodyPr>
            <a:spAutoFit/>
          </a:bodyPr>
          <a:lstStyle/>
          <a:p>
            <a:pPr>
              <a:buFontTx/>
              <a:buChar char="-"/>
            </a:pPr>
            <a:r>
              <a:rPr lang="ru-RU" sz="1400">
                <a:solidFill>
                  <a:schemeClr val="bg1"/>
                </a:solidFill>
                <a:cs typeface="Arial" charset="0"/>
              </a:rPr>
              <a:t>  газопроводы многоквартирного дома или   </a:t>
            </a:r>
            <a:br>
              <a:rPr lang="ru-RU" sz="1400">
                <a:solidFill>
                  <a:schemeClr val="bg1"/>
                </a:solidFill>
                <a:cs typeface="Arial" charset="0"/>
              </a:rPr>
            </a:br>
            <a:r>
              <a:rPr lang="ru-RU" sz="1400">
                <a:solidFill>
                  <a:schemeClr val="bg1"/>
                </a:solidFill>
                <a:cs typeface="Arial" charset="0"/>
              </a:rPr>
              <a:t>   жилого дома;</a:t>
            </a:r>
          </a:p>
          <a:p>
            <a:pPr>
              <a:buFontTx/>
              <a:buChar char="-"/>
            </a:pPr>
            <a:r>
              <a:rPr lang="ru-RU" sz="1400">
                <a:solidFill>
                  <a:schemeClr val="bg1"/>
                </a:solidFill>
                <a:cs typeface="Arial" charset="0"/>
              </a:rPr>
              <a:t>  газоиспользующее оборудование;</a:t>
            </a:r>
          </a:p>
          <a:p>
            <a:pPr>
              <a:buFontTx/>
              <a:buChar char="-"/>
            </a:pPr>
            <a:r>
              <a:rPr lang="ru-RU" sz="1400">
                <a:solidFill>
                  <a:schemeClr val="bg1"/>
                </a:solidFill>
                <a:cs typeface="Arial" charset="0"/>
              </a:rPr>
              <a:t>  приборы учета газа, отключающие устройства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fontScale="90000"/>
          </a:bodyPr>
          <a:lstStyle/>
          <a:p>
            <a:pPr fontAlgn="auto">
              <a:spcAft>
                <a:spcPts val="0"/>
              </a:spcAft>
              <a:defRPr/>
            </a:pPr>
            <a:r>
              <a:rPr lang="ru-RU" sz="2800" b="1" dirty="0" smtClean="0">
                <a:solidFill>
                  <a:schemeClr val="bg1">
                    <a:lumMod val="85000"/>
                  </a:schemeClr>
                </a:solidFill>
                <a:latin typeface="Arial Narrow" pitchFamily="34" charset="0"/>
              </a:rPr>
              <a:t>Основные  проблемы  безопасности  ВДГО</a:t>
            </a:r>
            <a:endParaRPr lang="ru-RU" sz="2800" b="1" dirty="0">
              <a:solidFill>
                <a:schemeClr val="bg1">
                  <a:lumMod val="85000"/>
                </a:schemeClr>
              </a:solidFill>
              <a:latin typeface="Arial Narrow" pitchFamily="34" charset="0"/>
            </a:endParaRPr>
          </a:p>
        </p:txBody>
      </p:sp>
      <p:sp>
        <p:nvSpPr>
          <p:cNvPr id="21506" name="Содержимое 6"/>
          <p:cNvSpPr>
            <a:spLocks noGrp="1"/>
          </p:cNvSpPr>
          <p:nvPr>
            <p:ph idx="1"/>
          </p:nvPr>
        </p:nvSpPr>
        <p:spPr>
          <a:xfrm>
            <a:off x="214313" y="1500188"/>
            <a:ext cx="8301037" cy="4525962"/>
          </a:xfrm>
        </p:spPr>
        <p:txBody>
          <a:bodyPr/>
          <a:lstStyle/>
          <a:p>
            <a:pPr>
              <a:buFont typeface="Arial" charset="0"/>
              <a:buNone/>
            </a:pPr>
            <a:endParaRPr lang="ru-RU" sz="1600" smtClean="0">
              <a:latin typeface="Arial Narrow" pitchFamily="34" charset="0"/>
            </a:endParaRPr>
          </a:p>
        </p:txBody>
      </p:sp>
      <p:sp>
        <p:nvSpPr>
          <p:cNvPr id="5" name="Прямоугольник 4"/>
          <p:cNvSpPr/>
          <p:nvPr/>
        </p:nvSpPr>
        <p:spPr>
          <a:xfrm>
            <a:off x="251520" y="1052736"/>
            <a:ext cx="8321008" cy="5688632"/>
          </a:xfrm>
          <a:prstGeom prst="rect">
            <a:avLst/>
          </a:prstGeom>
          <a:solidFill>
            <a:srgbClr val="FBFE76"/>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Уровень аварийности и количество аварий с летальным исходом на порядок выше, чем на сетях газораспределения.</a:t>
            </a:r>
          </a:p>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Отсутствие у ВДГО статуса опасного технического объекта и, соответственно, отсутствие государственного надзора за безопасной эксплуатацией объектов ВДГО (с 2003 г.).</a:t>
            </a:r>
          </a:p>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Техническое  состояние ВДГО в целом по стране находится на крайне низком уровне (по экспертным оценкам от 60 до 80% бытового газоиспользующего оборудования физически и морально изношено).</a:t>
            </a:r>
          </a:p>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Отсутствие действенных правовых, организационных и  экономических механизмов, способствующих заключению и фактической реализации договоров на техническое обслуживание ВДГО.</a:t>
            </a:r>
          </a:p>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Отсутствие у ГРО экономических стимулов для аварийно-диспетчерского обеспечения эксплуатации ВДГО.</a:t>
            </a:r>
          </a:p>
          <a:p>
            <a:pPr marL="342900" indent="-342900" fontAlgn="auto">
              <a:spcBef>
                <a:spcPts val="0"/>
              </a:spcBef>
              <a:spcAft>
                <a:spcPts val="0"/>
              </a:spcAft>
              <a:buFontTx/>
              <a:buAutoNum type="arabicPeriod"/>
              <a:defRPr/>
            </a:pPr>
            <a:r>
              <a:rPr lang="ru-RU" sz="2000" b="1" dirty="0">
                <a:solidFill>
                  <a:schemeClr val="tx2">
                    <a:lumMod val="75000"/>
                  </a:schemeClr>
                </a:solidFill>
                <a:latin typeface="Arial" pitchFamily="34" charset="0"/>
                <a:cs typeface="Arial" pitchFamily="34" charset="0"/>
              </a:rPr>
              <a:t>Техническая и правовая безграмотность населения.</a:t>
            </a:r>
            <a:endParaRPr lang="ru-RU" sz="2000" b="1" dirty="0">
              <a:solidFill>
                <a:schemeClr val="tx2">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fontScale="90000"/>
          </a:bodyPr>
          <a:lstStyle/>
          <a:p>
            <a:pPr fontAlgn="auto">
              <a:spcAft>
                <a:spcPts val="0"/>
              </a:spcAft>
              <a:defRPr/>
            </a:pPr>
            <a:r>
              <a:rPr lang="ru-RU" sz="2800" b="1" dirty="0" smtClean="0">
                <a:solidFill>
                  <a:schemeClr val="bg1">
                    <a:lumMod val="85000"/>
                  </a:schemeClr>
                </a:solidFill>
                <a:latin typeface="Arial Narrow" pitchFamily="34" charset="0"/>
              </a:rPr>
              <a:t>Цели  стандартизации  и безопасность  ВДГО</a:t>
            </a:r>
            <a:endParaRPr lang="ru-RU" sz="2800" b="1" dirty="0">
              <a:solidFill>
                <a:schemeClr val="bg1">
                  <a:lumMod val="85000"/>
                </a:schemeClr>
              </a:solidFill>
              <a:latin typeface="Arial Narrow" pitchFamily="34" charset="0"/>
            </a:endParaRPr>
          </a:p>
        </p:txBody>
      </p:sp>
      <p:sp>
        <p:nvSpPr>
          <p:cNvPr id="4" name="Содержимое 3"/>
          <p:cNvSpPr>
            <a:spLocks noGrp="1"/>
          </p:cNvSpPr>
          <p:nvPr>
            <p:ph idx="1"/>
          </p:nvPr>
        </p:nvSpPr>
        <p:spPr>
          <a:xfrm>
            <a:off x="179513" y="1268760"/>
            <a:ext cx="4104456" cy="5040560"/>
          </a:xfrm>
          <a:solidFill>
            <a:srgbClr val="E9FB7D"/>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defPPr>
              <a:defRPr lang="ru-RU"/>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fontAlgn="auto">
              <a:spcAft>
                <a:spcPts val="0"/>
              </a:spcAft>
              <a:buFont typeface="Arial" pitchFamily="34" charset="0"/>
              <a:buNone/>
              <a:defRPr/>
            </a:pPr>
            <a:r>
              <a:rPr lang="ru-RU" b="1" u="sng" dirty="0" smtClean="0">
                <a:solidFill>
                  <a:schemeClr val="tx2">
                    <a:lumMod val="75000"/>
                  </a:schemeClr>
                </a:solidFill>
                <a:latin typeface="Arial" pitchFamily="34" charset="0"/>
                <a:cs typeface="Arial" pitchFamily="34" charset="0"/>
              </a:rPr>
              <a:t>Стандартизация  осуществляется в целях повышения  уровня  безопасности:</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жизни и здоровья граждан;</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имущества физических и юридических лиц;</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государственного и муниципального имущества;</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в области экологии;</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жизни и здоровья животных и растений;</a:t>
            </a:r>
          </a:p>
          <a:p>
            <a:pPr fontAlgn="auto">
              <a:spcAft>
                <a:spcPts val="0"/>
              </a:spcAft>
              <a:buFontTx/>
              <a:buChar char="-"/>
              <a:defRPr/>
            </a:pPr>
            <a:r>
              <a:rPr lang="ru-RU" b="1" dirty="0" smtClean="0">
                <a:solidFill>
                  <a:schemeClr val="tx2">
                    <a:lumMod val="75000"/>
                  </a:schemeClr>
                </a:solidFill>
                <a:latin typeface="Arial" pitchFamily="34" charset="0"/>
                <a:cs typeface="Arial" pitchFamily="34" charset="0"/>
              </a:rPr>
              <a:t> объектов с учетом риска возникновения чрезвычайных ситуаций природного и техногенного  характера. </a:t>
            </a:r>
            <a:endParaRPr lang="ru-RU" b="1" dirty="0">
              <a:solidFill>
                <a:schemeClr val="tx2">
                  <a:lumMod val="75000"/>
                </a:schemeClr>
              </a:solidFill>
              <a:latin typeface="Arial" pitchFamily="34" charset="0"/>
              <a:cs typeface="Arial" pitchFamily="34" charset="0"/>
            </a:endParaRPr>
          </a:p>
        </p:txBody>
      </p:sp>
      <p:sp>
        <p:nvSpPr>
          <p:cNvPr id="5" name="Содержимое 3"/>
          <p:cNvSpPr txBox="1">
            <a:spLocks/>
          </p:cNvSpPr>
          <p:nvPr/>
        </p:nvSpPr>
        <p:spPr>
          <a:xfrm>
            <a:off x="5148064" y="3717032"/>
            <a:ext cx="3384376" cy="2520280"/>
          </a:xfrm>
          <a:prstGeom prst="rect">
            <a:avLst/>
          </a:prstGeom>
          <a:solidFill>
            <a:srgbClr val="E9FB7D"/>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10000"/>
          </a:bodyPr>
          <a:lstStyle>
            <a:defPPr>
              <a:defRPr lang="ru-RU"/>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342900" fontAlgn="auto">
              <a:spcBef>
                <a:spcPct val="20000"/>
              </a:spcBef>
              <a:spcAft>
                <a:spcPts val="0"/>
              </a:spcAft>
              <a:buFont typeface="Arial" pitchFamily="34" charset="0"/>
              <a:buNone/>
              <a:defRPr/>
            </a:pPr>
            <a:r>
              <a:rPr lang="ru-RU" b="1" dirty="0" smtClean="0">
                <a:solidFill>
                  <a:schemeClr val="tx2">
                    <a:lumMod val="75000"/>
                  </a:schemeClr>
                </a:solidFill>
                <a:latin typeface="Arial" pitchFamily="34" charset="0"/>
                <a:cs typeface="Arial" pitchFamily="34" charset="0"/>
              </a:rPr>
              <a:t>Повышение  уровня безопасности ВДГО на всех стадиях  жизненного цикла  самого объекта стандартизации, так и его компонентов (проектирование, производство, монтаж, эксплуатация, консервация, ликвидация, утилизация)  </a:t>
            </a:r>
            <a:endParaRPr lang="ru-RU" b="1" dirty="0">
              <a:solidFill>
                <a:schemeClr val="tx2">
                  <a:lumMod val="75000"/>
                </a:schemeClr>
              </a:solidFill>
              <a:latin typeface="Arial" pitchFamily="34" charset="0"/>
              <a:cs typeface="Arial" pitchFamily="34" charset="0"/>
            </a:endParaRPr>
          </a:p>
        </p:txBody>
      </p:sp>
      <p:sp>
        <p:nvSpPr>
          <p:cNvPr id="6" name="Содержимое 3"/>
          <p:cNvSpPr txBox="1">
            <a:spLocks/>
          </p:cNvSpPr>
          <p:nvPr/>
        </p:nvSpPr>
        <p:spPr>
          <a:xfrm>
            <a:off x="5148064" y="1268760"/>
            <a:ext cx="3528392" cy="720080"/>
          </a:xfrm>
          <a:prstGeom prst="rect">
            <a:avLst/>
          </a:prstGeom>
          <a:solidFill>
            <a:srgbClr val="E9FB7D"/>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defPPr>
              <a:defRPr lang="ru-RU"/>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342900" fontAlgn="auto">
              <a:spcBef>
                <a:spcPct val="20000"/>
              </a:spcBef>
              <a:spcAft>
                <a:spcPts val="0"/>
              </a:spcAft>
              <a:buFont typeface="Arial" pitchFamily="34" charset="0"/>
              <a:buNone/>
              <a:defRPr/>
            </a:pPr>
            <a:r>
              <a:rPr lang="ru-RU" sz="2000" b="1" dirty="0" smtClean="0">
                <a:solidFill>
                  <a:schemeClr val="tx2">
                    <a:lumMod val="75000"/>
                  </a:schemeClr>
                </a:solidFill>
                <a:latin typeface="Arial" pitchFamily="34" charset="0"/>
                <a:cs typeface="Arial" pitchFamily="34" charset="0"/>
              </a:rPr>
              <a:t>ВДГО как объект  стандартизации</a:t>
            </a:r>
            <a:endParaRPr lang="ru-RU" sz="2000" b="1" dirty="0">
              <a:solidFill>
                <a:schemeClr val="tx2">
                  <a:lumMod val="75000"/>
                </a:schemeClr>
              </a:solidFill>
              <a:latin typeface="Arial" pitchFamily="34" charset="0"/>
              <a:cs typeface="Arial" pitchFamily="34" charset="0"/>
            </a:endParaRPr>
          </a:p>
        </p:txBody>
      </p:sp>
      <p:sp>
        <p:nvSpPr>
          <p:cNvPr id="8" name="Содержимое 3"/>
          <p:cNvSpPr txBox="1">
            <a:spLocks/>
          </p:cNvSpPr>
          <p:nvPr/>
        </p:nvSpPr>
        <p:spPr>
          <a:xfrm>
            <a:off x="5148064" y="1988840"/>
            <a:ext cx="3528392" cy="1224136"/>
          </a:xfrm>
          <a:prstGeom prst="rect">
            <a:avLst/>
          </a:prstGeom>
          <a:solidFill>
            <a:srgbClr val="E9FB7D"/>
          </a:solidFill>
          <a:ln w="28575" cap="flat" cmpd="sng" algn="ctr">
            <a:noFill/>
            <a:prstDash val="soli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normAutofit fontScale="85000" lnSpcReduction="10000"/>
          </a:bodyPr>
          <a:lstStyle>
            <a:defPPr>
              <a:defRPr lang="ru-RU"/>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indent="-342900" fontAlgn="auto">
              <a:spcBef>
                <a:spcPct val="20000"/>
              </a:spcBef>
              <a:spcAft>
                <a:spcPts val="0"/>
              </a:spcAft>
              <a:buFont typeface="Arial" pitchFamily="34" charset="0"/>
              <a:buNone/>
              <a:defRPr/>
            </a:pPr>
            <a:r>
              <a:rPr lang="ru-RU" b="1" dirty="0" smtClean="0">
                <a:solidFill>
                  <a:schemeClr val="tx2">
                    <a:lumMod val="75000"/>
                  </a:schemeClr>
                </a:solidFill>
                <a:latin typeface="Arial" pitchFamily="34" charset="0"/>
                <a:cs typeface="Arial" pitchFamily="34" charset="0"/>
              </a:rPr>
              <a:t>ВДГО – совокупность инженерных коммуникаций и инженерного оборудования для использования природного газа и СУГ в жилых зданиях на бытовые нужды  </a:t>
            </a:r>
            <a:endParaRPr lang="ru-RU" b="1" dirty="0">
              <a:solidFill>
                <a:schemeClr val="tx2">
                  <a:lumMod val="75000"/>
                </a:schemeClr>
              </a:solidFill>
              <a:latin typeface="Arial" pitchFamily="34" charset="0"/>
              <a:cs typeface="Arial" pitchFamily="34" charset="0"/>
            </a:endParaRPr>
          </a:p>
        </p:txBody>
      </p:sp>
      <p:sp>
        <p:nvSpPr>
          <p:cNvPr id="9" name="Стрелка вправо 8"/>
          <p:cNvSpPr/>
          <p:nvPr/>
        </p:nvSpPr>
        <p:spPr>
          <a:xfrm>
            <a:off x="4283968" y="4725144"/>
            <a:ext cx="864096" cy="484632"/>
          </a:xfrm>
          <a:prstGeom prst="rightArrow">
            <a:avLst/>
          </a:prstGeom>
          <a:solidFill>
            <a:srgbClr val="00B0F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Стрелка влево 9"/>
          <p:cNvSpPr/>
          <p:nvPr/>
        </p:nvSpPr>
        <p:spPr>
          <a:xfrm>
            <a:off x="4283968" y="1412776"/>
            <a:ext cx="864096" cy="484632"/>
          </a:xfrm>
          <a:prstGeom prst="leftArrow">
            <a:avLst/>
          </a:prstGeom>
          <a:solidFill>
            <a:srgbClr val="00B0F0"/>
          </a:solidFill>
          <a:ln w="28575">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fontScale="90000"/>
          </a:bodyPr>
          <a:lstStyle/>
          <a:p>
            <a:pPr fontAlgn="auto">
              <a:spcAft>
                <a:spcPts val="0"/>
              </a:spcAft>
              <a:defRPr/>
            </a:pPr>
            <a:r>
              <a:rPr lang="ru-RU" sz="2800" b="1" dirty="0" smtClean="0">
                <a:solidFill>
                  <a:schemeClr val="bg1">
                    <a:lumMod val="85000"/>
                  </a:schemeClr>
                </a:solidFill>
                <a:latin typeface="Arial Narrow" pitchFamily="34" charset="0"/>
              </a:rPr>
              <a:t>О документах в области стандартизации (применительно к сфере ВДГО)</a:t>
            </a:r>
            <a:endParaRPr lang="ru-RU" sz="2800" b="1"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500188"/>
            <a:ext cx="8301037" cy="4525962"/>
          </a:xfrm>
        </p:spPr>
        <p:txBody>
          <a:bodyPr rtlCol="0">
            <a:noAutofit/>
          </a:bodyPr>
          <a:lstStyle/>
          <a:p>
            <a:pPr fontAlgn="auto">
              <a:lnSpc>
                <a:spcPts val="1400"/>
              </a:lnSpc>
              <a:spcBef>
                <a:spcPts val="600"/>
              </a:spcBef>
              <a:spcAft>
                <a:spcPts val="0"/>
              </a:spcAft>
              <a:buFont typeface="Arial" pitchFamily="34" charset="0"/>
              <a:buNone/>
              <a:defRPr/>
            </a:pP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2400" b="1" dirty="0" smtClean="0">
                <a:solidFill>
                  <a:schemeClr val="tx2">
                    <a:lumMod val="75000"/>
                  </a:schemeClr>
                </a:solidFill>
                <a:latin typeface="Arial" pitchFamily="34" charset="0"/>
                <a:cs typeface="Arial" pitchFamily="34" charset="0"/>
              </a:rPr>
              <a:t>Национальные стандарты</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a:r>
            <a:br>
              <a:rPr lang="ru-RU" sz="2400" b="1" dirty="0" smtClean="0">
                <a:solidFill>
                  <a:schemeClr val="tx2">
                    <a:lumMod val="75000"/>
                  </a:schemeClr>
                </a:solidFill>
                <a:latin typeface="Arial" pitchFamily="34" charset="0"/>
                <a:cs typeface="Arial" pitchFamily="34" charset="0"/>
              </a:rPr>
            </a:br>
            <a:r>
              <a:rPr lang="ru-RU" sz="2400" b="1" dirty="0" smtClean="0">
                <a:solidFill>
                  <a:schemeClr val="tx2">
                    <a:lumMod val="75000"/>
                  </a:schemeClr>
                </a:solidFill>
                <a:latin typeface="Arial" pitchFamily="34" charset="0"/>
                <a:cs typeface="Arial" pitchFamily="34" charset="0"/>
              </a:rPr>
              <a:t/>
            </a:r>
            <a:br>
              <a:rPr lang="ru-RU" sz="2400" b="1" dirty="0" smtClean="0">
                <a:solidFill>
                  <a:schemeClr val="tx2">
                    <a:lumMod val="75000"/>
                  </a:schemeClr>
                </a:solidFill>
                <a:latin typeface="Arial" pitchFamily="34" charset="0"/>
                <a:cs typeface="Arial" pitchFamily="34" charset="0"/>
              </a:rPr>
            </a:br>
            <a:r>
              <a:rPr lang="ru-RU" sz="2400" b="1" dirty="0" smtClean="0">
                <a:solidFill>
                  <a:schemeClr val="tx2">
                    <a:lumMod val="75000"/>
                  </a:schemeClr>
                </a:solidFill>
                <a:latin typeface="Arial" pitchFamily="34" charset="0"/>
                <a:cs typeface="Arial" pitchFamily="34" charset="0"/>
              </a:rPr>
              <a:t>Своды правил</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a:r>
            <a:br>
              <a:rPr lang="ru-RU" sz="2400" b="1" dirty="0" smtClean="0">
                <a:solidFill>
                  <a:schemeClr val="tx2">
                    <a:lumMod val="75000"/>
                  </a:schemeClr>
                </a:solidFill>
                <a:latin typeface="Arial" pitchFamily="34" charset="0"/>
                <a:cs typeface="Arial" pitchFamily="34" charset="0"/>
              </a:rPr>
            </a:br>
            <a:r>
              <a:rPr lang="ru-RU" sz="2400" b="1" dirty="0" smtClean="0">
                <a:solidFill>
                  <a:schemeClr val="tx2">
                    <a:lumMod val="75000"/>
                  </a:schemeClr>
                </a:solidFill>
                <a:latin typeface="Arial" pitchFamily="34" charset="0"/>
                <a:cs typeface="Arial" pitchFamily="34" charset="0"/>
              </a:rPr>
              <a:t/>
            </a:r>
            <a:br>
              <a:rPr lang="ru-RU" sz="2400" b="1" dirty="0" smtClean="0">
                <a:solidFill>
                  <a:schemeClr val="tx2">
                    <a:lumMod val="75000"/>
                  </a:schemeClr>
                </a:solidFill>
                <a:latin typeface="Arial" pitchFamily="34" charset="0"/>
                <a:cs typeface="Arial" pitchFamily="34" charset="0"/>
              </a:rPr>
            </a:br>
            <a:r>
              <a:rPr lang="ru-RU" sz="2400" b="1" dirty="0" smtClean="0">
                <a:solidFill>
                  <a:schemeClr val="tx2">
                    <a:lumMod val="75000"/>
                  </a:schemeClr>
                </a:solidFill>
                <a:latin typeface="Arial" pitchFamily="34" charset="0"/>
                <a:cs typeface="Arial" pitchFamily="34" charset="0"/>
              </a:rPr>
              <a:t>Международные стандарты, региональные</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стандарты, региональные  своды  правил, </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стандарты  иностранных  государств  и  своды</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правил  иностранных  государств, </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зарегистрированные  в  Федеральном</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информационном  фонде  технических</a:t>
            </a: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регламентов и стандартов</a:t>
            </a:r>
            <a:br>
              <a:rPr lang="ru-RU" sz="2400" b="1" dirty="0" smtClean="0">
                <a:solidFill>
                  <a:schemeClr val="tx2">
                    <a:lumMod val="75000"/>
                  </a:schemeClr>
                </a:solidFill>
                <a:latin typeface="Arial" pitchFamily="34" charset="0"/>
                <a:cs typeface="Arial" pitchFamily="34" charset="0"/>
              </a:rPr>
            </a:br>
            <a:r>
              <a:rPr lang="ru-RU" sz="2400" b="1" dirty="0" smtClean="0">
                <a:solidFill>
                  <a:schemeClr val="tx2">
                    <a:lumMod val="75000"/>
                  </a:schemeClr>
                </a:solidFill>
                <a:latin typeface="Arial" pitchFamily="34" charset="0"/>
                <a:cs typeface="Arial" pitchFamily="34" charset="0"/>
              </a:rPr>
              <a:t/>
            </a:r>
            <a:br>
              <a:rPr lang="ru-RU" sz="2400" b="1" dirty="0" smtClean="0">
                <a:solidFill>
                  <a:schemeClr val="tx2">
                    <a:lumMod val="75000"/>
                  </a:schemeClr>
                </a:solidFill>
                <a:latin typeface="Arial" pitchFamily="34" charset="0"/>
                <a:cs typeface="Arial" pitchFamily="34" charset="0"/>
              </a:rPr>
            </a:br>
            <a:endParaRPr lang="ru-RU" sz="2400" b="1" dirty="0" smtClean="0">
              <a:solidFill>
                <a:schemeClr val="tx2">
                  <a:lumMod val="75000"/>
                </a:schemeClr>
              </a:solidFill>
              <a:latin typeface="Arial" pitchFamily="34" charset="0"/>
              <a:cs typeface="Arial" pitchFamily="34" charset="0"/>
            </a:endParaRPr>
          </a:p>
          <a:p>
            <a:pPr fontAlgn="auto">
              <a:lnSpc>
                <a:spcPts val="1400"/>
              </a:lnSpc>
              <a:spcBef>
                <a:spcPts val="600"/>
              </a:spcBef>
              <a:spcAft>
                <a:spcPts val="0"/>
              </a:spcAft>
              <a:buFont typeface="Arial" pitchFamily="34" charset="0"/>
              <a:buNone/>
              <a:defRPr/>
            </a:pPr>
            <a:r>
              <a:rPr lang="ru-RU" sz="2400" b="1" dirty="0" smtClean="0">
                <a:solidFill>
                  <a:schemeClr val="tx2">
                    <a:lumMod val="75000"/>
                  </a:schemeClr>
                </a:solidFill>
                <a:latin typeface="Arial" pitchFamily="34" charset="0"/>
                <a:cs typeface="Arial" pitchFamily="34" charset="0"/>
              </a:rPr>
              <a:t>    Предварительные национальные стандарты</a:t>
            </a:r>
            <a:br>
              <a:rPr lang="ru-RU" sz="2400" b="1" dirty="0" smtClean="0">
                <a:solidFill>
                  <a:schemeClr val="tx2">
                    <a:lumMod val="75000"/>
                  </a:schemeClr>
                </a:solidFill>
                <a:latin typeface="Arial" pitchFamily="34" charset="0"/>
                <a:cs typeface="Arial" pitchFamily="34" charset="0"/>
              </a:rPr>
            </a:br>
            <a:r>
              <a:rPr lang="ru-RU" sz="2400" b="1" dirty="0" smtClean="0">
                <a:latin typeface="Arial" pitchFamily="34" charset="0"/>
                <a:cs typeface="Arial" pitchFamily="34" charset="0"/>
              </a:rPr>
              <a:t/>
            </a:r>
            <a:br>
              <a:rPr lang="ru-RU" sz="2400" b="1" dirty="0" smtClean="0">
                <a:latin typeface="Arial" pitchFamily="34" charset="0"/>
                <a:cs typeface="Arial" pitchFamily="34" charset="0"/>
              </a:rPr>
            </a:br>
            <a:r>
              <a:rPr lang="ru-RU" sz="1800" dirty="0" smtClean="0"/>
              <a:t/>
            </a:r>
            <a:br>
              <a:rPr lang="ru-RU" sz="1800" dirty="0" smtClean="0"/>
            </a:br>
            <a:r>
              <a:rPr lang="ru-RU" sz="1400" dirty="0" smtClean="0"/>
              <a:t/>
            </a:r>
            <a:br>
              <a:rPr lang="ru-RU" sz="1400" dirty="0" smtClean="0"/>
            </a:br>
            <a:endParaRPr lang="ru-RU" sz="1400"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a:bodyPr>
          <a:lstStyle/>
          <a:p>
            <a:pPr fontAlgn="auto">
              <a:spcAft>
                <a:spcPts val="0"/>
              </a:spcAft>
              <a:defRPr/>
            </a:pPr>
            <a:r>
              <a:rPr lang="ru-RU" sz="2800" b="1" dirty="0" smtClean="0">
                <a:solidFill>
                  <a:schemeClr val="bg1">
                    <a:lumMod val="85000"/>
                  </a:schemeClr>
                </a:solidFill>
                <a:latin typeface="Arial Narrow" pitchFamily="34" charset="0"/>
              </a:rPr>
              <a:t>О  видах  стандартов </a:t>
            </a:r>
            <a:endParaRPr lang="ru-RU" sz="2800" b="1"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125538"/>
            <a:ext cx="8301037" cy="5543550"/>
          </a:xfrm>
        </p:spPr>
        <p:txBody>
          <a:bodyPr rtlCol="0">
            <a:noAutofit/>
          </a:bodyPr>
          <a:lstStyle/>
          <a:p>
            <a:pPr indent="14288" fontAlgn="auto">
              <a:spcAft>
                <a:spcPts val="0"/>
              </a:spcAft>
              <a:buFont typeface="Arial" pitchFamily="34" charset="0"/>
              <a:buNone/>
              <a:defRPr/>
            </a:pPr>
            <a:r>
              <a:rPr lang="ru-RU" sz="2400" b="1" dirty="0" smtClean="0">
                <a:solidFill>
                  <a:schemeClr val="tx2">
                    <a:lumMod val="75000"/>
                  </a:schemeClr>
                </a:solidFill>
                <a:latin typeface="Arial Narrow" pitchFamily="34" charset="0"/>
              </a:rPr>
              <a:t>Согласно  п.7.1  ГОСТ Р 1.0 – 2004  в  зависимости  от  объекта  и  аспекта  стандартизации, а  также содержания  устанавливаемых  требований  могут  разрабатываться  стандарты следующих видов:</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на продукцию;</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на  процессы (работы) производства, эксплуатации, хранения, перевозки, реализации и  утилизации  продукции;</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на  услуги;</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основополагающие (организационно-методические  и общетехнические);</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на  термины  и  определения;</a:t>
            </a:r>
          </a:p>
          <a:p>
            <a:pPr indent="14288" fontAlgn="auto">
              <a:spcAft>
                <a:spcPts val="0"/>
              </a:spcAft>
              <a:buFontTx/>
              <a:buChar char="-"/>
              <a:defRPr/>
            </a:pPr>
            <a:r>
              <a:rPr lang="ru-RU" sz="2400" b="1" dirty="0" smtClean="0">
                <a:solidFill>
                  <a:schemeClr val="tx2">
                    <a:lumMod val="75000"/>
                  </a:schemeClr>
                </a:solidFill>
                <a:latin typeface="Arial Narrow" pitchFamily="34" charset="0"/>
              </a:rPr>
              <a:t>  стандарты  на  методы  контроля  (испытаний, измерений, анализа)</a:t>
            </a:r>
            <a:endParaRPr lang="ru-RU" sz="2400" b="1" dirty="0">
              <a:solidFill>
                <a:schemeClr val="tx2">
                  <a:lumMod val="75000"/>
                </a:schemeClr>
              </a:solidFill>
              <a:latin typeface="Arial Narrow"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Заголовок 23"/>
          <p:cNvSpPr>
            <a:spLocks noGrp="1"/>
          </p:cNvSpPr>
          <p:nvPr>
            <p:ph type="title"/>
          </p:nvPr>
        </p:nvSpPr>
        <p:spPr>
          <a:xfrm>
            <a:off x="2286000" y="0"/>
            <a:ext cx="6443663" cy="857250"/>
          </a:xfrm>
        </p:spPr>
        <p:txBody>
          <a:bodyPr rtlCol="0">
            <a:normAutofit/>
          </a:bodyPr>
          <a:lstStyle/>
          <a:p>
            <a:pPr fontAlgn="auto">
              <a:spcAft>
                <a:spcPts val="0"/>
              </a:spcAft>
              <a:defRPr/>
            </a:pPr>
            <a:r>
              <a:rPr lang="ru-RU" sz="2800" b="1" dirty="0" smtClean="0">
                <a:solidFill>
                  <a:schemeClr val="bg1">
                    <a:lumMod val="85000"/>
                  </a:schemeClr>
                </a:solidFill>
                <a:latin typeface="Arial Narrow" pitchFamily="34" charset="0"/>
              </a:rPr>
              <a:t>ВДГО  как  сложная  инженерная  система</a:t>
            </a:r>
            <a:endParaRPr lang="ru-RU" sz="2800" b="1" dirty="0">
              <a:solidFill>
                <a:schemeClr val="bg1">
                  <a:lumMod val="85000"/>
                </a:schemeClr>
              </a:solidFill>
              <a:latin typeface="Arial Narrow" pitchFamily="34" charset="0"/>
            </a:endParaRPr>
          </a:p>
        </p:txBody>
      </p:sp>
      <p:sp>
        <p:nvSpPr>
          <p:cNvPr id="7" name="Содержимое 6"/>
          <p:cNvSpPr>
            <a:spLocks noGrp="1"/>
          </p:cNvSpPr>
          <p:nvPr>
            <p:ph idx="1"/>
          </p:nvPr>
        </p:nvSpPr>
        <p:spPr>
          <a:xfrm>
            <a:off x="214313" y="1125538"/>
            <a:ext cx="8301037" cy="5543550"/>
          </a:xfrm>
        </p:spPr>
        <p:txBody>
          <a:bodyPr rtlCol="0">
            <a:noAutofit/>
          </a:bodyPr>
          <a:lstStyle/>
          <a:p>
            <a:pPr indent="14288" fontAlgn="auto">
              <a:spcAft>
                <a:spcPts val="0"/>
              </a:spcAft>
              <a:buFont typeface="Arial" pitchFamily="34" charset="0"/>
              <a:buNone/>
              <a:defRPr/>
            </a:pPr>
            <a:endParaRPr lang="ru-RU" sz="2400" b="1" dirty="0">
              <a:solidFill>
                <a:schemeClr val="tx2">
                  <a:lumMod val="75000"/>
                </a:schemeClr>
              </a:solidFill>
              <a:latin typeface="Arial Narrow" pitchFamily="34" charset="0"/>
            </a:endParaRPr>
          </a:p>
        </p:txBody>
      </p:sp>
      <p:pic>
        <p:nvPicPr>
          <p:cNvPr id="1027" name="Picture 3"/>
          <p:cNvPicPr>
            <a:picLocks noChangeAspect="1" noChangeArrowheads="1"/>
          </p:cNvPicPr>
          <p:nvPr/>
        </p:nvPicPr>
        <p:blipFill>
          <a:blip r:embed="rId3"/>
          <a:srcRect/>
          <a:stretch>
            <a:fillRect/>
          </a:stretch>
        </p:blipFill>
        <p:spPr bwMode="auto">
          <a:xfrm>
            <a:off x="214282" y="1119210"/>
            <a:ext cx="3762375" cy="5524500"/>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9700" name="TextBox 4"/>
          <p:cNvSpPr txBox="1">
            <a:spLocks noChangeArrowheads="1"/>
          </p:cNvSpPr>
          <p:nvPr/>
        </p:nvSpPr>
        <p:spPr bwMode="auto">
          <a:xfrm>
            <a:off x="214313" y="1071563"/>
            <a:ext cx="3000375" cy="523875"/>
          </a:xfrm>
          <a:prstGeom prst="rect">
            <a:avLst/>
          </a:prstGeom>
          <a:noFill/>
          <a:ln w="9525">
            <a:noFill/>
            <a:miter lim="800000"/>
            <a:headEnd/>
            <a:tailEnd/>
          </a:ln>
        </p:spPr>
        <p:txBody>
          <a:bodyPr>
            <a:spAutoFit/>
          </a:bodyPr>
          <a:lstStyle/>
          <a:p>
            <a:r>
              <a:rPr lang="ru-RU" sz="1400" b="1">
                <a:cs typeface="Arial" charset="0"/>
              </a:rPr>
              <a:t>Схема разделения сетей ВДГО многоквартирного дома</a:t>
            </a:r>
          </a:p>
        </p:txBody>
      </p:sp>
      <p:sp>
        <p:nvSpPr>
          <p:cNvPr id="29701" name="TextBox 14"/>
          <p:cNvSpPr txBox="1">
            <a:spLocks noChangeArrowheads="1"/>
          </p:cNvSpPr>
          <p:nvPr/>
        </p:nvSpPr>
        <p:spPr bwMode="auto">
          <a:xfrm>
            <a:off x="5357813" y="1047750"/>
            <a:ext cx="3143250" cy="523875"/>
          </a:xfrm>
          <a:prstGeom prst="rect">
            <a:avLst/>
          </a:prstGeom>
          <a:noFill/>
          <a:ln w="9525">
            <a:noFill/>
            <a:miter lim="800000"/>
            <a:headEnd/>
            <a:tailEnd/>
          </a:ln>
        </p:spPr>
        <p:txBody>
          <a:bodyPr>
            <a:spAutoFit/>
          </a:bodyPr>
          <a:lstStyle/>
          <a:p>
            <a:pPr algn="r"/>
            <a:r>
              <a:rPr lang="ru-RU" sz="1400" b="1">
                <a:latin typeface="Calibri" pitchFamily="34" charset="0"/>
              </a:rPr>
              <a:t>ВДГО жилого дома, газоснабжение которого осуществляется СУГ</a:t>
            </a:r>
          </a:p>
        </p:txBody>
      </p:sp>
      <p:sp>
        <p:nvSpPr>
          <p:cNvPr id="16" name="Скругленный прямоугольник 15"/>
          <p:cNvSpPr/>
          <p:nvPr/>
        </p:nvSpPr>
        <p:spPr>
          <a:xfrm>
            <a:off x="4143372" y="5000636"/>
            <a:ext cx="4286280" cy="1285884"/>
          </a:xfrm>
          <a:prstGeom prst="round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p>
        </p:txBody>
      </p:sp>
      <p:sp>
        <p:nvSpPr>
          <p:cNvPr id="29705" name="TextBox 16"/>
          <p:cNvSpPr txBox="1">
            <a:spLocks noChangeArrowheads="1"/>
          </p:cNvSpPr>
          <p:nvPr/>
        </p:nvSpPr>
        <p:spPr bwMode="auto">
          <a:xfrm>
            <a:off x="5500688" y="4957763"/>
            <a:ext cx="1714500" cy="369887"/>
          </a:xfrm>
          <a:prstGeom prst="rect">
            <a:avLst/>
          </a:prstGeom>
          <a:noFill/>
          <a:ln w="9525">
            <a:noFill/>
            <a:miter lim="800000"/>
            <a:headEnd/>
            <a:tailEnd/>
          </a:ln>
        </p:spPr>
        <p:txBody>
          <a:bodyPr>
            <a:spAutoFit/>
          </a:bodyPr>
          <a:lstStyle/>
          <a:p>
            <a:r>
              <a:rPr lang="ru-RU" b="1">
                <a:latin typeface="Calibri" pitchFamily="34" charset="0"/>
              </a:rPr>
              <a:t>Состав </a:t>
            </a:r>
            <a:r>
              <a:rPr lang="ru-RU" sz="1600" b="1">
                <a:cs typeface="Arial" charset="0"/>
              </a:rPr>
              <a:t>ВДГО</a:t>
            </a:r>
            <a:r>
              <a:rPr lang="ru-RU" b="1">
                <a:latin typeface="Calibri" pitchFamily="34" charset="0"/>
              </a:rPr>
              <a:t>:</a:t>
            </a:r>
          </a:p>
        </p:txBody>
      </p:sp>
      <p:pic>
        <p:nvPicPr>
          <p:cNvPr id="1033" name="Picture 9"/>
          <p:cNvPicPr>
            <a:picLocks noChangeAspect="1" noChangeArrowheads="1"/>
          </p:cNvPicPr>
          <p:nvPr/>
        </p:nvPicPr>
        <p:blipFill>
          <a:blip r:embed="rId4"/>
          <a:srcRect/>
          <a:stretch>
            <a:fillRect/>
          </a:stretch>
        </p:blipFill>
        <p:spPr bwMode="auto">
          <a:xfrm>
            <a:off x="4071934" y="1552585"/>
            <a:ext cx="4457700" cy="3305175"/>
          </a:xfrm>
          <a:prstGeom prst="rect">
            <a:avLst/>
          </a:prstGeom>
          <a:noFill/>
          <a:ln w="9525">
            <a:noFill/>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29707" name="TextBox 18"/>
          <p:cNvSpPr txBox="1">
            <a:spLocks noChangeArrowheads="1"/>
          </p:cNvSpPr>
          <p:nvPr/>
        </p:nvSpPr>
        <p:spPr bwMode="auto">
          <a:xfrm>
            <a:off x="6286500" y="4286250"/>
            <a:ext cx="1071563" cy="230188"/>
          </a:xfrm>
          <a:prstGeom prst="rect">
            <a:avLst/>
          </a:prstGeom>
          <a:noFill/>
          <a:ln w="9525">
            <a:noFill/>
            <a:miter lim="800000"/>
            <a:headEnd/>
            <a:tailEnd/>
          </a:ln>
        </p:spPr>
        <p:txBody>
          <a:bodyPr>
            <a:spAutoFit/>
          </a:bodyPr>
          <a:lstStyle/>
          <a:p>
            <a:r>
              <a:rPr lang="ru-RU" sz="900" b="1">
                <a:cs typeface="Arial" charset="0"/>
              </a:rPr>
              <a:t>Резервуар СУГ</a:t>
            </a:r>
          </a:p>
        </p:txBody>
      </p:sp>
      <p:sp>
        <p:nvSpPr>
          <p:cNvPr id="29708" name="TextBox 19"/>
          <p:cNvSpPr txBox="1">
            <a:spLocks noChangeArrowheads="1"/>
          </p:cNvSpPr>
          <p:nvPr/>
        </p:nvSpPr>
        <p:spPr bwMode="auto">
          <a:xfrm>
            <a:off x="4143375" y="5214938"/>
            <a:ext cx="4286250" cy="954087"/>
          </a:xfrm>
          <a:prstGeom prst="rect">
            <a:avLst/>
          </a:prstGeom>
          <a:noFill/>
          <a:ln w="9525">
            <a:noFill/>
            <a:miter lim="800000"/>
            <a:headEnd/>
            <a:tailEnd/>
          </a:ln>
        </p:spPr>
        <p:txBody>
          <a:bodyPr>
            <a:spAutoFit/>
          </a:bodyPr>
          <a:lstStyle/>
          <a:p>
            <a:pPr>
              <a:buFontTx/>
              <a:buChar char="-"/>
            </a:pPr>
            <a:r>
              <a:rPr lang="ru-RU" sz="1400">
                <a:solidFill>
                  <a:schemeClr val="bg1"/>
                </a:solidFill>
                <a:cs typeface="Arial" charset="0"/>
              </a:rPr>
              <a:t>  газопроводы многоквартирного дома или   </a:t>
            </a:r>
            <a:br>
              <a:rPr lang="ru-RU" sz="1400">
                <a:solidFill>
                  <a:schemeClr val="bg1"/>
                </a:solidFill>
                <a:cs typeface="Arial" charset="0"/>
              </a:rPr>
            </a:br>
            <a:r>
              <a:rPr lang="ru-RU" sz="1400">
                <a:solidFill>
                  <a:schemeClr val="bg1"/>
                </a:solidFill>
                <a:cs typeface="Arial" charset="0"/>
              </a:rPr>
              <a:t>   жилого дома;</a:t>
            </a:r>
          </a:p>
          <a:p>
            <a:pPr>
              <a:buFontTx/>
              <a:buChar char="-"/>
            </a:pPr>
            <a:r>
              <a:rPr lang="ru-RU" sz="1400">
                <a:solidFill>
                  <a:schemeClr val="bg1"/>
                </a:solidFill>
                <a:cs typeface="Arial" charset="0"/>
              </a:rPr>
              <a:t>  газоиспользующее оборудование;</a:t>
            </a:r>
          </a:p>
          <a:p>
            <a:pPr>
              <a:buFontTx/>
              <a:buChar char="-"/>
            </a:pPr>
            <a:r>
              <a:rPr lang="ru-RU" sz="1400">
                <a:solidFill>
                  <a:schemeClr val="bg1"/>
                </a:solidFill>
                <a:cs typeface="Arial" charset="0"/>
              </a:rPr>
              <a:t>  приборы учета газа, отключающие устройства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Презентаци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Template>
  <TotalTime>442</TotalTime>
  <Words>1498</Words>
  <Application>Microsoft Office PowerPoint</Application>
  <PresentationFormat>Экран (4:3)</PresentationFormat>
  <Paragraphs>88</Paragraphs>
  <Slides>11</Slides>
  <Notes>9</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11</vt:i4>
      </vt:variant>
    </vt:vector>
  </HeadingPairs>
  <TitlesOfParts>
    <vt:vector size="15" baseType="lpstr">
      <vt:lpstr>Calibri</vt:lpstr>
      <vt:lpstr>Arial</vt:lpstr>
      <vt:lpstr>Arial Narrow</vt:lpstr>
      <vt:lpstr>Презентация</vt:lpstr>
      <vt:lpstr>Слайд 1</vt:lpstr>
      <vt:lpstr>Санкт-Петербург, сентябрь 2012 г.</vt:lpstr>
      <vt:lpstr>  ВДГО - потенциально опасная система инженерно-технического обеспечения жилых зданий</vt:lpstr>
      <vt:lpstr>ВДГО  как  система инженерно-технического обеспечения жилых зданий</vt:lpstr>
      <vt:lpstr>Основные  проблемы  безопасности  ВДГО</vt:lpstr>
      <vt:lpstr>Цели  стандартизации  и безопасность  ВДГО</vt:lpstr>
      <vt:lpstr>О документах в области стандартизации (применительно к сфере ВДГО)</vt:lpstr>
      <vt:lpstr>О  видах  стандартов </vt:lpstr>
      <vt:lpstr>ВДГО  как  сложная  инженерная  система</vt:lpstr>
      <vt:lpstr>О  предложениях   по  разработке  проектов национальных  стандартов  по  ВДГО (примеры)</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Zemliakov_Sergey</cp:lastModifiedBy>
  <cp:revision>101</cp:revision>
  <dcterms:created xsi:type="dcterms:W3CDTF">2012-05-30T12:00:19Z</dcterms:created>
  <dcterms:modified xsi:type="dcterms:W3CDTF">2012-11-15T06:45:40Z</dcterms:modified>
</cp:coreProperties>
</file>