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78" r:id="rId4"/>
    <p:sldMasterId id="2147483694" r:id="rId5"/>
  </p:sldMasterIdLst>
  <p:notesMasterIdLst>
    <p:notesMasterId r:id="rId20"/>
  </p:notesMasterIdLst>
  <p:handoutMasterIdLst>
    <p:handoutMasterId r:id="rId21"/>
  </p:handoutMasterIdLst>
  <p:sldIdLst>
    <p:sldId id="256" r:id="rId6"/>
    <p:sldId id="257" r:id="rId7"/>
    <p:sldId id="263" r:id="rId8"/>
    <p:sldId id="272" r:id="rId9"/>
    <p:sldId id="259" r:id="rId10"/>
    <p:sldId id="270" r:id="rId11"/>
    <p:sldId id="260" r:id="rId12"/>
    <p:sldId id="271" r:id="rId13"/>
    <p:sldId id="264" r:id="rId14"/>
    <p:sldId id="261" r:id="rId15"/>
    <p:sldId id="265" r:id="rId16"/>
    <p:sldId id="266" r:id="rId17"/>
    <p:sldId id="267" r:id="rId18"/>
    <p:sldId id="269" r:id="rId1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588D484-35E5-4AC0-A104-934E8A27FB04}">
          <p14:sldIdLst>
            <p14:sldId id="256"/>
            <p14:sldId id="257"/>
            <p14:sldId id="263"/>
            <p14:sldId id="272"/>
            <p14:sldId id="259"/>
            <p14:sldId id="270"/>
            <p14:sldId id="260"/>
            <p14:sldId id="271"/>
          </p14:sldIdLst>
        </p14:section>
        <p14:section name="Раздел без заголовка" id="{A6B49C21-DF5B-4E7E-9C76-7687416A7303}">
          <p14:sldIdLst>
            <p14:sldId id="264"/>
            <p14:sldId id="261"/>
            <p14:sldId id="265"/>
            <p14:sldId id="266"/>
            <p14:sldId id="267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497" autoAdjust="0"/>
  </p:normalViewPr>
  <p:slideViewPr>
    <p:cSldViewPr>
      <p:cViewPr>
        <p:scale>
          <a:sx n="100" d="100"/>
          <a:sy n="100" d="100"/>
        </p:scale>
        <p:origin x="-19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9FE59-4796-43EE-BF7F-42CC21EA4258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1B36A-7FB2-496E-BB2C-3E2FC4C81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767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411F2-D638-4E31-88E8-5844F90E99BF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11F29-8661-4613-8752-223C992C9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5631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11F29-8661-4613-8752-223C992C97E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0697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1363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/>
              <a:t>Этот </a:t>
            </a:r>
            <a:r>
              <a:rPr lang="ru-RU" sz="1400" dirty="0" err="1" smtClean="0"/>
              <a:t>трэнд</a:t>
            </a:r>
            <a:r>
              <a:rPr lang="ru-RU" sz="1400" baseline="0" dirty="0" smtClean="0"/>
              <a:t>  подкрепляется запланированными на 2015-2016 годы завершением инвестиционного цикла (вводом активов) активов на нефтегазоперерабатывающих заводах общей стоимостью более 5 млрд. </a:t>
            </a:r>
            <a:r>
              <a:rPr lang="en-US" sz="1400" baseline="0" dirty="0" smtClean="0"/>
              <a:t>$</a:t>
            </a:r>
            <a:r>
              <a:rPr lang="ru-RU" sz="1400" baseline="0" dirty="0" smtClean="0"/>
              <a:t>, а так же вводом крупнейшего шельфового месторождения им. В. Филановского.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11F29-8661-4613-8752-223C992C97E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867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1363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ЛУКОЙЛ является пионером освоения морских нефтегазовых месторождений в России. История этого освоения началась в 1995 году, когда Компания начала масштабные геологоразведочные работы в Каспийском море. </a:t>
            </a:r>
          </a:p>
          <a:p>
            <a:endParaRPr lang="ru-RU" sz="10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0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Впоследствии это привело к открытию крупных нефтяных (им. Ю. Корчагина, им. В. Филановского и др.) и газовых (им. Ю. Кувыкина, </a:t>
            </a:r>
            <a:r>
              <a:rPr lang="ru-RU" sz="10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Хвалынского</a:t>
            </a:r>
            <a:r>
              <a:rPr lang="ru-RU" sz="10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др.) месторождений в регионе.</a:t>
            </a:r>
          </a:p>
          <a:p>
            <a:endParaRPr lang="ru-RU" sz="10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0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1997 году ЛУКОЙЛ начал активные работы по освоению </a:t>
            </a:r>
            <a:r>
              <a:rPr lang="ru-RU" sz="10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Кравцовского</a:t>
            </a:r>
            <a:r>
              <a:rPr lang="ru-RU" sz="10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месторождения, открытого в Балтийском море ещё в 1983 году в 22,5 км от побережья Калининградской области. </a:t>
            </a:r>
          </a:p>
          <a:p>
            <a:endParaRPr lang="ru-RU" sz="10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0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1999 году завершилось строительство СПБУ «Астра» на Астраханском заводе «Красные баррикады», с помощью которой в том же году ЛУКОЙЛ начал поисково-разведочное бурения в Каспийском море. </a:t>
            </a:r>
          </a:p>
          <a:p>
            <a:endParaRPr lang="ru-RU" sz="10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0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 июля 2004 года на </a:t>
            </a:r>
            <a:r>
              <a:rPr lang="ru-RU" sz="10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Кравцовском</a:t>
            </a:r>
            <a:r>
              <a:rPr lang="ru-RU" sz="10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месторождении в Балтийском море ЛУКОЙЛ добыл свой первый баррель шельфовой нефти в России.</a:t>
            </a:r>
          </a:p>
          <a:p>
            <a:endParaRPr lang="ru-RU" sz="10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0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2010 году ЛУКОЙЛ начал добычу в Каспийском море на месторождении им. Ю. Корчагина. </a:t>
            </a:r>
          </a:p>
          <a:p>
            <a:endParaRPr lang="ru-RU" sz="10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0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Сегодня Группа «ЛУКОЙЛ» самостоятельно осуществляет шельфовые проекты по разведке и добыче углеводородов в России, а также участвует в таких проектах за рубежом в консорциумах с крупнейшими мировыми нефтегазовыми компаниями.</a:t>
            </a:r>
          </a:p>
          <a:p>
            <a:endParaRPr lang="ru-RU" sz="1000" dirty="0" smtClean="0"/>
          </a:p>
          <a:p>
            <a:r>
              <a:rPr lang="ru-RU" sz="1000" dirty="0" smtClean="0"/>
              <a:t>Развитие шельфовых месторождений и морских проектов для Компании</a:t>
            </a:r>
            <a:r>
              <a:rPr lang="ru-RU" sz="1000" baseline="0" dirty="0" smtClean="0"/>
              <a:t> носит стратегический характер. На слайде видно на сколько широко эта деятельность представлена в Евразийском регионе. Масштабные работы по освоению месторождений Северного Каспия и геологоразведочные работы в Черном, Балтийском и других морях.</a:t>
            </a:r>
            <a:endParaRPr lang="ru-RU" sz="1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11F29-8661-4613-8752-223C992C97E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867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1363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baseline="0" dirty="0" smtClean="0"/>
              <a:t>Сегодня география регионов освоения месторождений реализация проектов, располагаемых на шельфе уже не ограничена Россией и Европой. Большое внимание уделяется Африканскому региону (Сьерра-Леоне и Кот-Д-Ивуар).</a:t>
            </a:r>
          </a:p>
          <a:p>
            <a:endParaRPr lang="ru-RU" sz="1400" baseline="0" dirty="0" smtClean="0"/>
          </a:p>
          <a:p>
            <a:r>
              <a:rPr lang="ru-RU" sz="1400" baseline="0" dirty="0" smtClean="0"/>
              <a:t>Шельфовые проекты сегодня это 1,036 млрд. </a:t>
            </a:r>
            <a:r>
              <a:rPr lang="ru-RU" sz="1400" baseline="0" dirty="0" err="1" smtClean="0"/>
              <a:t>барр</a:t>
            </a:r>
            <a:r>
              <a:rPr lang="ru-RU" sz="1400" baseline="0" dirty="0" smtClean="0"/>
              <a:t>. н. э. запасов углеводородов и 20,3 млн. </a:t>
            </a:r>
            <a:r>
              <a:rPr lang="ru-RU" sz="1400" baseline="0" dirty="0" err="1" smtClean="0"/>
              <a:t>барр</a:t>
            </a:r>
            <a:r>
              <a:rPr lang="ru-RU" sz="1400" baseline="0" dirty="0" smtClean="0"/>
              <a:t> н.э. добытых товарных углеводородов в 2014 году.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11F29-8661-4613-8752-223C992C97E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867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1363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/>
              <a:t>ЛУКОЙЛ всегда</a:t>
            </a:r>
            <a:r>
              <a:rPr lang="ru-RU" sz="1400" baseline="0" dirty="0" smtClean="0"/>
              <a:t> был и остается экологически ориентированной Компанией с мировым именем. Ежегодный рост затрат на охрану окружающей среды обеспечил в 2014 году показатель в 1,5 млрд. </a:t>
            </a:r>
            <a:r>
              <a:rPr lang="en-US" sz="1400" baseline="0" dirty="0" smtClean="0"/>
              <a:t>$</a:t>
            </a:r>
            <a:r>
              <a:rPr lang="ru-RU" sz="1400" baseline="0" dirty="0" smtClean="0"/>
              <a:t>. </a:t>
            </a:r>
          </a:p>
          <a:p>
            <a:endParaRPr lang="ru-RU" sz="1400" baseline="0" dirty="0" smtClean="0"/>
          </a:p>
          <a:p>
            <a:r>
              <a:rPr lang="ru-RU" sz="1400" baseline="0" dirty="0" smtClean="0"/>
              <a:t>Ежегодно выполняется программа утилизации ПНГ до 90,1 %</a:t>
            </a:r>
          </a:p>
          <a:p>
            <a:endParaRPr lang="ru-RU" sz="1400" baseline="0" dirty="0" smtClean="0"/>
          </a:p>
          <a:p>
            <a:r>
              <a:rPr lang="ru-RU" sz="1400" baseline="0" dirty="0" smtClean="0"/>
              <a:t>Выбросы в атмосферу в 2014 году сократились на 11%! </a:t>
            </a:r>
          </a:p>
          <a:p>
            <a:endParaRPr lang="ru-RU" sz="1400" baseline="0" dirty="0" smtClean="0"/>
          </a:p>
          <a:p>
            <a:r>
              <a:rPr lang="ru-RU" sz="1400" baseline="0" dirty="0" smtClean="0"/>
              <a:t>Значительны показатели выращенной и выпущенной Компанией численности малька рыб – 5 млн. шт.!</a:t>
            </a:r>
          </a:p>
          <a:p>
            <a:endParaRPr lang="ru-RU" sz="1400" baseline="0" dirty="0" smtClean="0"/>
          </a:p>
          <a:p>
            <a:r>
              <a:rPr lang="ru-RU" sz="1400" baseline="0" dirty="0" smtClean="0"/>
              <a:t>Приоритетным направлением дальнейшей деятельности являются:</a:t>
            </a:r>
          </a:p>
          <a:p>
            <a:r>
              <a:rPr lang="ru-RU" sz="1400" baseline="0" dirty="0" smtClean="0"/>
              <a:t>-дальнейшее увеличение утилизации ПНГ</a:t>
            </a:r>
          </a:p>
          <a:p>
            <a:r>
              <a:rPr lang="ru-RU" sz="1400" baseline="0" dirty="0" smtClean="0"/>
              <a:t>-предотвращение воздействия на окружающую среду в результате аварийных ситуаций и инцидентов</a:t>
            </a:r>
          </a:p>
          <a:p>
            <a:r>
              <a:rPr lang="ru-RU" sz="1400" baseline="0" dirty="0" smtClean="0"/>
              <a:t>-сокращение потребления водных ресурсов</a:t>
            </a:r>
          </a:p>
          <a:p>
            <a:r>
              <a:rPr lang="ru-RU" sz="1400" baseline="0" dirty="0" smtClean="0"/>
              <a:t>-обеспечение </a:t>
            </a:r>
            <a:r>
              <a:rPr lang="ru-RU" sz="1400" baseline="0" dirty="0" err="1" smtClean="0"/>
              <a:t>сотношения</a:t>
            </a:r>
            <a:r>
              <a:rPr lang="ru-RU" sz="1400" baseline="0" dirty="0" smtClean="0"/>
              <a:t> утилизации отходов производства к их образованию – не </a:t>
            </a:r>
            <a:r>
              <a:rPr lang="ru-RU" sz="1400" baseline="0" dirty="0" err="1" smtClean="0"/>
              <a:t>менн</a:t>
            </a:r>
            <a:r>
              <a:rPr lang="ru-RU" sz="1400" baseline="0" dirty="0" smtClean="0"/>
              <a:t> 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11F29-8661-4613-8752-223C992C97E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867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1363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11F29-8661-4613-8752-223C992C97E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867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1363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ЛУКОЙЛ – одна из крупнейших вертикально интегрированных нефтегазовых компаний в мире, на долю которой приходится более 2%</a:t>
            </a:r>
          </a:p>
          <a:p>
            <a:r>
              <a:rPr lang="ru-RU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мировой добычи нефти и около 1% доказанных запасов углеводородов. </a:t>
            </a:r>
            <a:endParaRPr lang="en-US" sz="14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4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Миссией компании является обращение энергии природных ресурсов во благо человека, эффективно и ответственно разрабатывать доверенные нам уникальные месторождения углеводородов, обеспечивая рост Компании, благополучие ее работников и общества</a:t>
            </a:r>
          </a:p>
          <a:p>
            <a:endParaRPr lang="en-US" sz="14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Благодаря стабильному развитию, эффективному функционированию и устойчивой финансовой результативности, можно охарактеризовать Компанию критериями НАДЕЖНОСТИ, ЭФФЕКТИВНОСТИ и ДОХОДНОСТЬЮ.</a:t>
            </a:r>
            <a:endParaRPr lang="en-US" sz="14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4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11F29-8661-4613-8752-223C992C97E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867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Компания обладает полным производственным циклом – от добычи нефти и газа до сбыта нефтепродуктов.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Основная деятельность сосредоточена на территории 4-х федеральных округов Российской Федерации, при этом около 10% запасов и добычи углеводородов приходится на международные проекты (на слайде представлены регионы основных производственных активов Группы ЛУКОЙЛ).</a:t>
            </a:r>
          </a:p>
          <a:p>
            <a:endParaRPr lang="ru-RU" sz="14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Более 110 тыс. человек объединяют свои усилия и талант, чтобы обеспечить Компании передовые позиции на рынке.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11F29-8661-4613-8752-223C992C97E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610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/>
              <a:t>Активы компании хорошо диверсифицированы. В представленном слайде можно оценить уровень и объем активов</a:t>
            </a:r>
            <a:r>
              <a:rPr lang="ru-RU" sz="1400" baseline="0" dirty="0" smtClean="0"/>
              <a:t> полной производственной цепочки.</a:t>
            </a:r>
          </a:p>
          <a:p>
            <a:endParaRPr lang="ru-RU" sz="1400" baseline="0" dirty="0" smtClean="0"/>
          </a:p>
          <a:p>
            <a:r>
              <a:rPr lang="ru-RU" sz="1400" baseline="0" dirty="0" smtClean="0"/>
              <a:t>559 </a:t>
            </a:r>
            <a:r>
              <a:rPr lang="ru-RU" sz="1400" baseline="0" dirty="0" err="1" smtClean="0"/>
              <a:t>аудированых</a:t>
            </a:r>
            <a:r>
              <a:rPr lang="ru-RU" sz="1400" baseline="0" dirty="0" smtClean="0"/>
              <a:t> месторождений</a:t>
            </a:r>
          </a:p>
          <a:p>
            <a:endParaRPr lang="ru-RU" sz="1400" baseline="0" dirty="0" smtClean="0"/>
          </a:p>
          <a:p>
            <a:r>
              <a:rPr lang="ru-RU" sz="1400" baseline="0" dirty="0" smtClean="0"/>
              <a:t>Запасы составляют 27,8 млрд. </a:t>
            </a:r>
            <a:r>
              <a:rPr lang="ru-RU" sz="1400" baseline="0" dirty="0" err="1" smtClean="0"/>
              <a:t>барр</a:t>
            </a:r>
            <a:r>
              <a:rPr lang="ru-RU" sz="1400" baseline="0" dirty="0" smtClean="0"/>
              <a:t>. н. э. </a:t>
            </a:r>
          </a:p>
          <a:p>
            <a:endParaRPr lang="ru-RU" sz="1400" baseline="0" dirty="0" smtClean="0"/>
          </a:p>
          <a:p>
            <a:r>
              <a:rPr lang="ru-RU" sz="1400" baseline="0" dirty="0" smtClean="0"/>
              <a:t>Добыча обеспечивает производство 2,3 млн. </a:t>
            </a:r>
            <a:r>
              <a:rPr lang="ru-RU" sz="1400" baseline="0" dirty="0" err="1" smtClean="0"/>
              <a:t>барр</a:t>
            </a:r>
            <a:r>
              <a:rPr lang="ru-RU" sz="1400" baseline="0" dirty="0" smtClean="0"/>
              <a:t>. н. э. товарных углеводородов</a:t>
            </a:r>
          </a:p>
          <a:p>
            <a:endParaRPr lang="ru-RU" sz="1400" baseline="0" dirty="0" smtClean="0"/>
          </a:p>
          <a:p>
            <a:r>
              <a:rPr lang="ru-RU" sz="1400" baseline="0" dirty="0" smtClean="0"/>
              <a:t>Порядка 5800 АЗС, 4 собственных терминала перевалки, 6 генерирующих организаций, 6 НПЗ, 4 ГПЗ и другое.</a:t>
            </a:r>
          </a:p>
          <a:p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11F29-8661-4613-8752-223C992C97E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68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1363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/>
              <a:t>Статус крупнейшей в мире негосударственной</a:t>
            </a:r>
            <a:r>
              <a:rPr lang="ru-RU" sz="1400" baseline="0" dirty="0" smtClean="0"/>
              <a:t> нефтегазовой Компании подтвержден представленными цифрами - 2 место в мире по доказанным запасам углеводородов и 1% от доказанных мировых запасов нефти. И это принимая во внимание, что Россия по данному показателю находится на 4 месте после Ирана, Венесуэлы и Саудовской Аравии.</a:t>
            </a:r>
          </a:p>
          <a:p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11F29-8661-4613-8752-223C992C97E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867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1363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/>
              <a:t>На данном слайде</a:t>
            </a:r>
            <a:r>
              <a:rPr lang="ru-RU" sz="1400" baseline="0" dirty="0" smtClean="0"/>
              <a:t> представлено распределение доказанных запасов нефти и газа Компании по странам. Россия в них занимает несомненное 1 место. За ней следует Узбекистан, Казахстан, Азербайджан и другие страны. Немаловажен аспект нетрадиционных запасов углеводородов, разрабатываемых Компанией (таких как высоковязкая нефть или запасы шельфа).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11F29-8661-4613-8752-223C992C97E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867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1363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/>
              <a:t>В рейтинге крупнейших негосударственных добывающих</a:t>
            </a:r>
            <a:r>
              <a:rPr lang="ru-RU" sz="1400" baseline="0" dirty="0" smtClean="0"/>
              <a:t> компаний ЛУКОЙЛ уверенно занимает 5 место, обеспечивая 2% мировой добычи нефти! Россия при этом занимает 2 место среди государств.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11F29-8661-4613-8752-223C992C97E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867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1363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/>
              <a:t>На данном слайде</a:t>
            </a:r>
            <a:r>
              <a:rPr lang="ru-RU" sz="1400" baseline="0" dirty="0" smtClean="0"/>
              <a:t> представлено распределение добычи нефти и газа Компанией по странам. Россия вновь занимает здесь 1 место. Однако, на втором месте по добыче нефти находятся месторождения Ирака. Ну и конечно Узбекистан, Казахстан, Азербайджан и другие страны. 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11F29-8661-4613-8752-223C992C97E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867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/>
              <a:t>Начало 2015 года,</a:t>
            </a:r>
            <a:r>
              <a:rPr lang="ru-RU" sz="1400" baseline="0" dirty="0" smtClean="0"/>
              <a:t> не взирая на пессимистичные макроэкономические оценки, позитивные результаты роста показателей.</a:t>
            </a:r>
          </a:p>
          <a:p>
            <a:endParaRPr lang="ru-RU" sz="1400" baseline="0" dirty="0" smtClean="0"/>
          </a:p>
          <a:p>
            <a:r>
              <a:rPr lang="ru-RU" sz="1400" baseline="0" dirty="0" smtClean="0"/>
              <a:t>Рост добычи жидких углеводородов увеличился на 7,8 %, исполнение планов по проекту Западная Курна-2, пуск комплекса переработки тяжелых остатков в Бургасе, дивидендная политика и крупные коммерческие открытия в Балтике и другое – это залог положительного тренда развития в течение и всего года.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11F29-8661-4613-8752-223C992C97E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26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 userDrawn="1"/>
        </p:nvSpPr>
        <p:spPr>
          <a:xfrm>
            <a:off x="1905003" y="4318000"/>
            <a:ext cx="3282462" cy="1511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spcBef>
                <a:spcPct val="20000"/>
              </a:spcBef>
              <a:buFont typeface="Arial" pitchFamily="34" charset="0"/>
              <a:buNone/>
              <a:defRPr/>
            </a:pPr>
            <a:endParaRPr lang="ru-RU" dirty="0" smtClean="0">
              <a:solidFill>
                <a:prstClr val="black">
                  <a:tint val="75000"/>
                </a:prst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2464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330475" y="6858000"/>
            <a:ext cx="2049257" cy="27918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>
                <a:solidFill>
                  <a:srgbClr val="FF3300"/>
                </a:solidFill>
              </a:rPr>
              <a:t>  [</a:t>
            </a:r>
            <a:fld id="{DDA535FA-92A7-42D5-A887-48697FF0C70E}" type="datetime8">
              <a:rPr lang="en-US" sz="1200" b="1">
                <a:solidFill>
                  <a:srgbClr val="FF33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10/28/2015 8:26 AM</a:t>
            </a:fld>
            <a:r>
              <a:rPr lang="en-US" sz="1200" b="1">
                <a:solidFill>
                  <a:srgbClr val="FF3300"/>
                </a:solidFill>
              </a:rPr>
              <a:t>]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81354" y="3284538"/>
            <a:ext cx="8581292" cy="1657350"/>
          </a:xfrm>
        </p:spPr>
        <p:txBody>
          <a:bodyPr/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1354" y="5399115"/>
            <a:ext cx="8581292" cy="865187"/>
          </a:xfrm>
        </p:spPr>
        <p:txBody>
          <a:bodyPr/>
          <a:lstStyle>
            <a:lvl1pPr marL="0" indent="0" algn="ctr">
              <a:buFontTx/>
              <a:buNone/>
              <a:defRPr sz="3000"/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6354139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80961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2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7932841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23950" y="981075"/>
            <a:ext cx="3751385" cy="5634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16016" y="981075"/>
            <a:ext cx="3751385" cy="5634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5461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8815" y="184150"/>
            <a:ext cx="7027985" cy="11557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83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83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11647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25970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81069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8776959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8422322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01014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75587" y="152402"/>
            <a:ext cx="1916723" cy="64627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23957" y="152402"/>
            <a:ext cx="5610957" cy="64627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03868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416" y="361950"/>
            <a:ext cx="7666892" cy="800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23951" y="1473206"/>
            <a:ext cx="7643446" cy="5141913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34122505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451" y="406400"/>
            <a:ext cx="7625862" cy="755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123951" y="1517649"/>
            <a:ext cx="7643446" cy="5097463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383089857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451" y="361950"/>
            <a:ext cx="7625862" cy="800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23950" y="1606553"/>
            <a:ext cx="3751385" cy="5008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16016" y="1606550"/>
            <a:ext cx="3751385" cy="2114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16016" y="3873501"/>
            <a:ext cx="3751385" cy="2741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300906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451" y="361950"/>
            <a:ext cx="7625862" cy="8001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23950" y="1562100"/>
            <a:ext cx="3751385" cy="5053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16016" y="1562100"/>
            <a:ext cx="3751385" cy="215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16016" y="3873501"/>
            <a:ext cx="3751385" cy="2741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37805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330473" y="6858000"/>
            <a:ext cx="2049257" cy="27918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>
                <a:solidFill>
                  <a:srgbClr val="FF3300"/>
                </a:solidFill>
              </a:rPr>
              <a:t>  [</a:t>
            </a:r>
            <a:fld id="{DDA535FA-92A7-42D5-A887-48697FF0C70E}" type="datetime8">
              <a:rPr lang="en-US" sz="1200" b="1">
                <a:solidFill>
                  <a:srgbClr val="FF33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10/28/2015 8:26 AM</a:t>
            </a:fld>
            <a:r>
              <a:rPr lang="en-US" sz="1200" b="1">
                <a:solidFill>
                  <a:srgbClr val="FF3300"/>
                </a:solidFill>
              </a:rPr>
              <a:t>]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81354" y="3284538"/>
            <a:ext cx="8581292" cy="1657350"/>
          </a:xfrm>
        </p:spPr>
        <p:txBody>
          <a:bodyPr/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1354" y="5399111"/>
            <a:ext cx="8581292" cy="865187"/>
          </a:xfrm>
        </p:spPr>
        <p:txBody>
          <a:bodyPr/>
          <a:lstStyle>
            <a:lvl1pPr marL="0" indent="0" algn="ctr">
              <a:buFontTx/>
              <a:buNone/>
              <a:defRPr sz="3000"/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48853562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14430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2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77562656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23950" y="981075"/>
            <a:ext cx="3751385" cy="5634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16016" y="981075"/>
            <a:ext cx="3751385" cy="5634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00827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8815" y="184150"/>
            <a:ext cx="7027985" cy="11557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81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81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38583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701338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2897180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94250280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69215690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836931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75587" y="152402"/>
            <a:ext cx="1916723" cy="64627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23957" y="152402"/>
            <a:ext cx="5610957" cy="64627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045103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416" y="361950"/>
            <a:ext cx="7666892" cy="800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23951" y="1473206"/>
            <a:ext cx="7643446" cy="5141913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305814926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451" y="406400"/>
            <a:ext cx="7625862" cy="755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123951" y="1517649"/>
            <a:ext cx="7643446" cy="5097463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1621647441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451" y="361950"/>
            <a:ext cx="7625862" cy="800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23950" y="1606553"/>
            <a:ext cx="3751385" cy="5008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16016" y="1606550"/>
            <a:ext cx="3751385" cy="2114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16016" y="3873501"/>
            <a:ext cx="3751385" cy="2741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427635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451" y="361950"/>
            <a:ext cx="7625862" cy="8001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23950" y="1562100"/>
            <a:ext cx="3751385" cy="5053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16016" y="1562100"/>
            <a:ext cx="3751385" cy="215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16016" y="3873501"/>
            <a:ext cx="3751385" cy="2741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673530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330470" y="6858000"/>
            <a:ext cx="2049257" cy="27918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>
                <a:solidFill>
                  <a:srgbClr val="FF3300"/>
                </a:solidFill>
              </a:rPr>
              <a:t>  [</a:t>
            </a:r>
            <a:fld id="{DDA535FA-92A7-42D5-A887-48697FF0C70E}" type="datetime8">
              <a:rPr lang="en-US" sz="1200" b="1">
                <a:solidFill>
                  <a:srgbClr val="FF33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10/28/2015 8:26 AM</a:t>
            </a:fld>
            <a:r>
              <a:rPr lang="en-US" sz="1200" b="1">
                <a:solidFill>
                  <a:srgbClr val="FF3300"/>
                </a:solidFill>
              </a:rPr>
              <a:t>]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81354" y="3284538"/>
            <a:ext cx="8581292" cy="1657350"/>
          </a:xfrm>
        </p:spPr>
        <p:txBody>
          <a:bodyPr/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1354" y="5399105"/>
            <a:ext cx="8581292" cy="865187"/>
          </a:xfrm>
        </p:spPr>
        <p:txBody>
          <a:bodyPr/>
          <a:lstStyle>
            <a:lvl1pPr marL="0" indent="0" algn="ctr">
              <a:buFontTx/>
              <a:buNone/>
              <a:defRPr sz="3000"/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96516755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063496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1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80566308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23950" y="981075"/>
            <a:ext cx="3751385" cy="5634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16016" y="981075"/>
            <a:ext cx="3751385" cy="5634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803872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8815" y="184150"/>
            <a:ext cx="7027985" cy="11557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8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78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280684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64440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196393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70175624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40782538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200413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75587" y="152402"/>
            <a:ext cx="1916723" cy="64627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23957" y="152402"/>
            <a:ext cx="5610957" cy="64627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902547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416" y="361950"/>
            <a:ext cx="7666892" cy="800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23951" y="1473206"/>
            <a:ext cx="7643446" cy="5141913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1494175256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451" y="406400"/>
            <a:ext cx="7625862" cy="755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123951" y="1517649"/>
            <a:ext cx="7643446" cy="5097463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153530282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451" y="361950"/>
            <a:ext cx="7625862" cy="800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23950" y="1606553"/>
            <a:ext cx="3751385" cy="5008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16016" y="1606550"/>
            <a:ext cx="3751385" cy="2114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16016" y="3873501"/>
            <a:ext cx="3751385" cy="2741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847721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451" y="361950"/>
            <a:ext cx="7625862" cy="8001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23950" y="1562100"/>
            <a:ext cx="3751385" cy="5053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16016" y="1562100"/>
            <a:ext cx="3751385" cy="215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16016" y="3873501"/>
            <a:ext cx="3751385" cy="2741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25323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4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luk_logo_ru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42" y="404007"/>
            <a:ext cx="1070208" cy="150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1827335" y="4221190"/>
            <a:ext cx="3456842" cy="1728787"/>
          </a:xfrm>
          <a:prstGeom prst="rect">
            <a:avLst/>
          </a:prstGeom>
          <a:solidFill>
            <a:schemeClr val="bg1">
              <a:alpha val="75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b="1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7412" name="Заголовок 1"/>
          <p:cNvSpPr>
            <a:spLocks noGrp="1"/>
          </p:cNvSpPr>
          <p:nvPr>
            <p:ph type="title"/>
          </p:nvPr>
        </p:nvSpPr>
        <p:spPr bwMode="auto">
          <a:xfrm>
            <a:off x="1905003" y="539750"/>
            <a:ext cx="3282462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1827335" y="404813"/>
            <a:ext cx="3456842" cy="3744912"/>
          </a:xfrm>
          <a:prstGeom prst="rect">
            <a:avLst/>
          </a:prstGeom>
          <a:solidFill>
            <a:srgbClr val="A80000">
              <a:alpha val="75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b="1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 userDrawn="1"/>
        </p:nvSpPr>
        <p:spPr bwMode="auto">
          <a:xfrm>
            <a:off x="6868330" y="404813"/>
            <a:ext cx="23262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Всегда в движении!</a:t>
            </a:r>
          </a:p>
        </p:txBody>
      </p:sp>
    </p:spTree>
    <p:extLst>
      <p:ext uri="{BB962C8B-B14F-4D97-AF65-F5344CB8AC3E}">
        <p14:creationId xmlns:p14="http://schemas.microsoft.com/office/powerpoint/2010/main" val="326422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Tahoma" pitchFamily="34" charset="0"/>
          <a:ea typeface="+mj-ea"/>
          <a:cs typeface="Tahoma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  <a:cs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  <a:cs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  <a:cs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 descr="luk_logo_ru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36" y="341313"/>
            <a:ext cx="615991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5" descr="polosa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96108" y="341313"/>
            <a:ext cx="8047892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6446" y="361950"/>
            <a:ext cx="775481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6862" y="1562100"/>
            <a:ext cx="8534400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6330475" y="6858000"/>
            <a:ext cx="2049257" cy="27918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>
                <a:solidFill>
                  <a:srgbClr val="FF3300"/>
                </a:solidFill>
              </a:rPr>
              <a:t>  [</a:t>
            </a:r>
            <a:fld id="{F024024A-F0A7-44C6-A036-888497E742DA}" type="datetime8">
              <a:rPr lang="en-US" sz="1200" b="1">
                <a:solidFill>
                  <a:srgbClr val="FF33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10/28/2015 8:26 AM</a:t>
            </a:fld>
            <a:r>
              <a:rPr lang="en-US" sz="1200" b="1">
                <a:solidFill>
                  <a:srgbClr val="FF3300"/>
                </a:solidFill>
              </a:rPr>
              <a:t>]</a:t>
            </a:r>
          </a:p>
        </p:txBody>
      </p:sp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8700589" y="6625345"/>
            <a:ext cx="414703" cy="2159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fld id="{BA715BDA-E538-4283-8F65-299D794B0506}" type="slidenum">
              <a:rPr lang="ru-RU" sz="800" b="1">
                <a:solidFill>
                  <a:srgbClr val="000000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ru-RU" sz="800" b="1" dirty="0">
              <a:solidFill>
                <a:srgbClr val="000000"/>
              </a:solidFill>
            </a:endParaRPr>
          </a:p>
        </p:txBody>
      </p:sp>
      <p:sp>
        <p:nvSpPr>
          <p:cNvPr id="6" name="AutoShape 43"/>
          <p:cNvSpPr>
            <a:spLocks noChangeArrowheads="1"/>
          </p:cNvSpPr>
          <p:nvPr userDrawn="1"/>
        </p:nvSpPr>
        <p:spPr bwMode="auto">
          <a:xfrm rot="10800000">
            <a:off x="8305800" y="450850"/>
            <a:ext cx="266700" cy="647700"/>
          </a:xfrm>
          <a:prstGeom prst="chevron">
            <a:avLst>
              <a:gd name="adj" fmla="val 59889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AutoShape 44"/>
          <p:cNvSpPr>
            <a:spLocks noChangeArrowheads="1"/>
          </p:cNvSpPr>
          <p:nvPr userDrawn="1"/>
        </p:nvSpPr>
        <p:spPr bwMode="auto">
          <a:xfrm rot="10800000">
            <a:off x="8505096" y="450850"/>
            <a:ext cx="266700" cy="647700"/>
          </a:xfrm>
          <a:prstGeom prst="chevron">
            <a:avLst>
              <a:gd name="adj" fmla="val 59889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AutoShape 45"/>
          <p:cNvSpPr>
            <a:spLocks noChangeArrowheads="1"/>
          </p:cNvSpPr>
          <p:nvPr userDrawn="1"/>
        </p:nvSpPr>
        <p:spPr bwMode="auto">
          <a:xfrm rot="10800000">
            <a:off x="8704385" y="450850"/>
            <a:ext cx="266700" cy="647700"/>
          </a:xfrm>
          <a:prstGeom prst="chevron">
            <a:avLst>
              <a:gd name="adj" fmla="val 59889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 userDrawn="1"/>
        </p:nvSpPr>
        <p:spPr bwMode="auto">
          <a:xfrm>
            <a:off x="7025380" y="9381"/>
            <a:ext cx="20569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solidFill>
                  <a:srgbClr val="FF0000"/>
                </a:solidFill>
                <a:cs typeface="Arial" charset="0"/>
              </a:rPr>
              <a:t>Всегда в движении!</a:t>
            </a:r>
          </a:p>
        </p:txBody>
      </p:sp>
    </p:spTree>
    <p:extLst>
      <p:ext uri="{BB962C8B-B14F-4D97-AF65-F5344CB8AC3E}">
        <p14:creationId xmlns:p14="http://schemas.microsoft.com/office/powerpoint/2010/main" val="406855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 descr="luk_logo_ru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36" y="341313"/>
            <a:ext cx="615991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5" descr="polosa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96108" y="341313"/>
            <a:ext cx="8047892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6446" y="361950"/>
            <a:ext cx="775481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6862" y="1562100"/>
            <a:ext cx="8534400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6330473" y="6858000"/>
            <a:ext cx="2049257" cy="27918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>
                <a:solidFill>
                  <a:srgbClr val="FF3300"/>
                </a:solidFill>
              </a:rPr>
              <a:t>  [</a:t>
            </a:r>
            <a:fld id="{F024024A-F0A7-44C6-A036-888497E742DA}" type="datetime8">
              <a:rPr lang="en-US" sz="1200" b="1">
                <a:solidFill>
                  <a:srgbClr val="FF33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10/28/2015 8:26 AM</a:t>
            </a:fld>
            <a:r>
              <a:rPr lang="en-US" sz="1200" b="1">
                <a:solidFill>
                  <a:srgbClr val="FF3300"/>
                </a:solidFill>
              </a:rPr>
              <a:t>]</a:t>
            </a:r>
          </a:p>
        </p:txBody>
      </p:sp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8700589" y="6625345"/>
            <a:ext cx="414703" cy="2159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fld id="{BA715BDA-E538-4283-8F65-299D794B0506}" type="slidenum">
              <a:rPr lang="ru-RU" sz="800" b="1">
                <a:solidFill>
                  <a:srgbClr val="000000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ru-RU" sz="800" b="1" dirty="0">
              <a:solidFill>
                <a:srgbClr val="000000"/>
              </a:solidFill>
            </a:endParaRPr>
          </a:p>
        </p:txBody>
      </p:sp>
      <p:sp>
        <p:nvSpPr>
          <p:cNvPr id="6" name="AutoShape 43"/>
          <p:cNvSpPr>
            <a:spLocks noChangeArrowheads="1"/>
          </p:cNvSpPr>
          <p:nvPr userDrawn="1"/>
        </p:nvSpPr>
        <p:spPr bwMode="auto">
          <a:xfrm rot="10800000">
            <a:off x="8305800" y="450850"/>
            <a:ext cx="266700" cy="647700"/>
          </a:xfrm>
          <a:prstGeom prst="chevron">
            <a:avLst>
              <a:gd name="adj" fmla="val 59889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AutoShape 44"/>
          <p:cNvSpPr>
            <a:spLocks noChangeArrowheads="1"/>
          </p:cNvSpPr>
          <p:nvPr userDrawn="1"/>
        </p:nvSpPr>
        <p:spPr bwMode="auto">
          <a:xfrm rot="10800000">
            <a:off x="8505096" y="450850"/>
            <a:ext cx="266700" cy="647700"/>
          </a:xfrm>
          <a:prstGeom prst="chevron">
            <a:avLst>
              <a:gd name="adj" fmla="val 59889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AutoShape 45"/>
          <p:cNvSpPr>
            <a:spLocks noChangeArrowheads="1"/>
          </p:cNvSpPr>
          <p:nvPr userDrawn="1"/>
        </p:nvSpPr>
        <p:spPr bwMode="auto">
          <a:xfrm rot="10800000">
            <a:off x="8704385" y="450850"/>
            <a:ext cx="266700" cy="647700"/>
          </a:xfrm>
          <a:prstGeom prst="chevron">
            <a:avLst>
              <a:gd name="adj" fmla="val 59889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 userDrawn="1"/>
        </p:nvSpPr>
        <p:spPr bwMode="auto">
          <a:xfrm>
            <a:off x="7025378" y="9381"/>
            <a:ext cx="20569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solidFill>
                  <a:srgbClr val="FF0000"/>
                </a:solidFill>
                <a:cs typeface="Arial" charset="0"/>
              </a:rPr>
              <a:t>Всегда в движении!</a:t>
            </a:r>
          </a:p>
        </p:txBody>
      </p:sp>
    </p:spTree>
    <p:extLst>
      <p:ext uri="{BB962C8B-B14F-4D97-AF65-F5344CB8AC3E}">
        <p14:creationId xmlns:p14="http://schemas.microsoft.com/office/powerpoint/2010/main" val="416647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 descr="luk_logo_ru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36" y="341313"/>
            <a:ext cx="615991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5" descr="polosa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96108" y="341313"/>
            <a:ext cx="8047892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6446" y="361950"/>
            <a:ext cx="775481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6862" y="1562100"/>
            <a:ext cx="8534400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6330470" y="6858000"/>
            <a:ext cx="2049257" cy="27918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>
                <a:solidFill>
                  <a:srgbClr val="FF3300"/>
                </a:solidFill>
              </a:rPr>
              <a:t>  [</a:t>
            </a:r>
            <a:fld id="{F024024A-F0A7-44C6-A036-888497E742DA}" type="datetime8">
              <a:rPr lang="en-US" sz="1200" b="1">
                <a:solidFill>
                  <a:srgbClr val="FF33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10/28/2015 8:26 AM</a:t>
            </a:fld>
            <a:r>
              <a:rPr lang="en-US" sz="1200" b="1">
                <a:solidFill>
                  <a:srgbClr val="FF3300"/>
                </a:solidFill>
              </a:rPr>
              <a:t>]</a:t>
            </a:r>
          </a:p>
        </p:txBody>
      </p:sp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8700589" y="6625345"/>
            <a:ext cx="414703" cy="2159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fld id="{BA715BDA-E538-4283-8F65-299D794B0506}" type="slidenum">
              <a:rPr lang="ru-RU" sz="800" b="1">
                <a:solidFill>
                  <a:srgbClr val="000000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ru-RU" sz="800" b="1" dirty="0">
              <a:solidFill>
                <a:srgbClr val="000000"/>
              </a:solidFill>
            </a:endParaRPr>
          </a:p>
        </p:txBody>
      </p:sp>
      <p:sp>
        <p:nvSpPr>
          <p:cNvPr id="6" name="AutoShape 43"/>
          <p:cNvSpPr>
            <a:spLocks noChangeArrowheads="1"/>
          </p:cNvSpPr>
          <p:nvPr userDrawn="1"/>
        </p:nvSpPr>
        <p:spPr bwMode="auto">
          <a:xfrm rot="10800000">
            <a:off x="8305800" y="450850"/>
            <a:ext cx="266700" cy="647700"/>
          </a:xfrm>
          <a:prstGeom prst="chevron">
            <a:avLst>
              <a:gd name="adj" fmla="val 59889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AutoShape 44"/>
          <p:cNvSpPr>
            <a:spLocks noChangeArrowheads="1"/>
          </p:cNvSpPr>
          <p:nvPr userDrawn="1"/>
        </p:nvSpPr>
        <p:spPr bwMode="auto">
          <a:xfrm rot="10800000">
            <a:off x="8505096" y="450850"/>
            <a:ext cx="266700" cy="647700"/>
          </a:xfrm>
          <a:prstGeom prst="chevron">
            <a:avLst>
              <a:gd name="adj" fmla="val 59889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AutoShape 45"/>
          <p:cNvSpPr>
            <a:spLocks noChangeArrowheads="1"/>
          </p:cNvSpPr>
          <p:nvPr userDrawn="1"/>
        </p:nvSpPr>
        <p:spPr bwMode="auto">
          <a:xfrm rot="10800000">
            <a:off x="8704385" y="450850"/>
            <a:ext cx="266700" cy="647700"/>
          </a:xfrm>
          <a:prstGeom prst="chevron">
            <a:avLst>
              <a:gd name="adj" fmla="val 59889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 userDrawn="1"/>
        </p:nvSpPr>
        <p:spPr bwMode="auto">
          <a:xfrm>
            <a:off x="7025373" y="9381"/>
            <a:ext cx="20569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solidFill>
                  <a:srgbClr val="FF0000"/>
                </a:solidFill>
                <a:cs typeface="Arial" charset="0"/>
              </a:rPr>
              <a:t>Всегда в движении!</a:t>
            </a:r>
          </a:p>
        </p:txBody>
      </p:sp>
    </p:spTree>
    <p:extLst>
      <p:ext uri="{BB962C8B-B14F-4D97-AF65-F5344CB8AC3E}">
        <p14:creationId xmlns:p14="http://schemas.microsoft.com/office/powerpoint/2010/main" val="138752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>
            <a:noAutofit/>
          </a:bodyPr>
          <a:lstStyle/>
          <a:p>
            <a:r>
              <a:rPr lang="ru-RU" dirty="0"/>
              <a:t>ЛУКОЙЛ – глобальная энергетическая Компания. Достижения и перспективы развития.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009898" y="4416961"/>
            <a:ext cx="309550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prstClr val="black"/>
              </a:solidFill>
              <a:latin typeface="Futuris" pitchFamily="2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prstClr val="black"/>
              </a:solidFill>
              <a:latin typeface="Futuris" pitchFamily="2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prstClr val="black"/>
              </a:solidFill>
              <a:latin typeface="Futuris" pitchFamily="2" charset="0"/>
              <a:cs typeface="Arial" charset="0"/>
            </a:endParaRPr>
          </a:p>
          <a:p>
            <a:pPr fontAlgn="base">
              <a:spcBef>
                <a:spcPct val="0"/>
              </a:spcBef>
            </a:pP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cs typeface="Tahoma" pitchFamily="34" charset="0"/>
              </a:rPr>
              <a:t>Октябрь 2015</a:t>
            </a:r>
            <a:endParaRPr lang="en-GB" sz="1600" dirty="0" smtClean="0">
              <a:solidFill>
                <a:prstClr val="black">
                  <a:lumMod val="65000"/>
                  <a:lumOff val="35000"/>
                </a:prstClr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5956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Завершение инвестиционного цикла – ввод активов объемом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млрд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2015-2016 гг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4" y="1484784"/>
            <a:ext cx="631426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813" y="1284448"/>
            <a:ext cx="2602487" cy="171250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http://myos.lukoil.it/media/lukoil/images/972x540/14100-09%20ISA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814" y="3100150"/>
            <a:ext cx="2602486" cy="17125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corp\astrakhan\NVN-ADM\CSO\ФОТО ДЛЯ ПРЕЗЕНТАЦИЙ\Филановского 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813" y="4941168"/>
            <a:ext cx="2635625" cy="15364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1470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Шельфовые проекты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00" y="1772816"/>
            <a:ext cx="8815165" cy="431975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90" y="1268760"/>
            <a:ext cx="2976940" cy="28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68760"/>
            <a:ext cx="2508238" cy="28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68760"/>
            <a:ext cx="2915816" cy="28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9888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Шельфовые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90" y="1557522"/>
            <a:ext cx="5126578" cy="345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90" y="1268760"/>
            <a:ext cx="2976940" cy="28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68760"/>
            <a:ext cx="2508238" cy="28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68760"/>
            <a:ext cx="2915816" cy="28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468" y="1557522"/>
            <a:ext cx="3536086" cy="345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601" y="5013176"/>
            <a:ext cx="6300763" cy="172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9888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Охрана окружающей среды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63" y="1412776"/>
            <a:ext cx="309131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20" y="2924944"/>
            <a:ext cx="3268833" cy="194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34716"/>
            <a:ext cx="4206790" cy="181419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3280182"/>
            <a:ext cx="4206791" cy="173299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63" y="4896583"/>
            <a:ext cx="4210548" cy="169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902" y="5229200"/>
            <a:ext cx="4558494" cy="116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9888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80928"/>
            <a:ext cx="7754815" cy="84455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Спасибо за внимание!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9888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8" name="Rectangle 2"/>
          <p:cNvSpPr>
            <a:spLocks noGrp="1" noChangeArrowheads="1"/>
          </p:cNvSpPr>
          <p:nvPr>
            <p:ph type="title"/>
          </p:nvPr>
        </p:nvSpPr>
        <p:spPr>
          <a:xfrm>
            <a:off x="1132014" y="584310"/>
            <a:ext cx="7240693" cy="381000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Arial" charset="0"/>
              </a:rPr>
              <a:t>Миссия ПАО «ЛУКОЙЛ»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n-ea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92911"/>
            <a:ext cx="8325990" cy="551043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8431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2571" y="377216"/>
            <a:ext cx="7625862" cy="755650"/>
          </a:xfrm>
        </p:spPr>
        <p:txBody>
          <a:bodyPr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ЛУКОЙЛ – глобальная энергетическая Компания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80" y="1948498"/>
            <a:ext cx="2602051" cy="27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7340" y="1363748"/>
            <a:ext cx="2525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cs typeface="Arial" charset="0"/>
              </a:rPr>
              <a:t>Полный энергетический цикл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733" y="4709474"/>
            <a:ext cx="2413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solidFill>
                <a:srgbClr val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Вертикальная </a:t>
            </a:r>
            <a:r>
              <a:rPr lang="ru-RU" sz="1600" b="1" dirty="0">
                <a:solidFill>
                  <a:srgbClr val="000000"/>
                </a:solidFill>
                <a:cs typeface="Arial" charset="0"/>
              </a:rPr>
              <a:t>интеграция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9593" y="2451791"/>
            <a:ext cx="75613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00" b="1" dirty="0" smtClean="0">
                <a:solidFill>
                  <a:srgbClr val="000000"/>
                </a:solidFill>
                <a:cs typeface="Arial" charset="0"/>
              </a:rPr>
              <a:t>Разведка</a:t>
            </a:r>
            <a:endParaRPr lang="ru-RU" sz="7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52960" y="2728226"/>
            <a:ext cx="9495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00" b="1" dirty="0" smtClean="0">
                <a:solidFill>
                  <a:srgbClr val="000000"/>
                </a:solidFill>
                <a:cs typeface="Arial" charset="0"/>
              </a:rPr>
              <a:t>Добыча</a:t>
            </a:r>
            <a:endParaRPr lang="ru-RU" sz="7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00343" y="3401787"/>
            <a:ext cx="7870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00" b="1" dirty="0" smtClean="0">
                <a:solidFill>
                  <a:srgbClr val="000000"/>
                </a:solidFill>
                <a:cs typeface="Arial" charset="0"/>
              </a:rPr>
              <a:t>Переработка нефти</a:t>
            </a:r>
            <a:endParaRPr lang="ru-RU" sz="7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12700" y="4185615"/>
            <a:ext cx="9495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00" b="1" dirty="0" smtClean="0">
                <a:solidFill>
                  <a:srgbClr val="000000"/>
                </a:solidFill>
                <a:cs typeface="Arial" charset="0"/>
              </a:rPr>
              <a:t>Нефтехимия</a:t>
            </a:r>
            <a:endParaRPr lang="ru-RU" sz="7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18020" y="4672139"/>
            <a:ext cx="106946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00" b="1" dirty="0" smtClean="0">
                <a:solidFill>
                  <a:srgbClr val="000000"/>
                </a:solidFill>
                <a:cs typeface="Arial" charset="0"/>
              </a:rPr>
              <a:t>Транспортировка</a:t>
            </a:r>
            <a:endParaRPr lang="ru-RU" sz="7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1561" y="4681664"/>
            <a:ext cx="8050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00" b="1" dirty="0" smtClean="0">
                <a:solidFill>
                  <a:srgbClr val="000000"/>
                </a:solidFill>
                <a:cs typeface="Arial" charset="0"/>
              </a:rPr>
              <a:t>Маркетинг</a:t>
            </a:r>
            <a:endParaRPr lang="ru-RU" sz="7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6588" y="4179083"/>
            <a:ext cx="776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00" b="1" dirty="0" smtClean="0">
                <a:solidFill>
                  <a:srgbClr val="000000"/>
                </a:solidFill>
                <a:cs typeface="Arial" charset="0"/>
              </a:rPr>
              <a:t>Зеленая энергетика</a:t>
            </a:r>
            <a:endParaRPr lang="ru-RU" sz="7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613" y="3396248"/>
            <a:ext cx="75860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00" b="1" dirty="0" smtClean="0">
                <a:solidFill>
                  <a:srgbClr val="000000"/>
                </a:solidFill>
                <a:cs typeface="Arial" charset="0"/>
              </a:rPr>
              <a:t>Энергетика</a:t>
            </a:r>
            <a:endParaRPr lang="ru-RU" sz="7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2816" y="2668530"/>
            <a:ext cx="759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00" b="1" dirty="0" smtClean="0">
                <a:solidFill>
                  <a:srgbClr val="000000"/>
                </a:solidFill>
                <a:cs typeface="Arial" charset="0"/>
              </a:rPr>
              <a:t>Переработка газа</a:t>
            </a:r>
            <a:endParaRPr lang="ru-RU" sz="7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193801" y="5675265"/>
            <a:ext cx="8842695" cy="1132607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250240" y="5664279"/>
            <a:ext cx="5021082" cy="113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fontAlgn="base"/>
            <a:r>
              <a:rPr lang="ru-RU" sz="1400" b="1" dirty="0">
                <a:solidFill>
                  <a:srgbClr val="000000"/>
                </a:solidFill>
                <a:cs typeface="Arial" charset="0"/>
              </a:rPr>
              <a:t>ЛУКОЙЛ в мировых рейтингах </a:t>
            </a: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компаний:</a:t>
            </a:r>
          </a:p>
          <a:p>
            <a:pPr fontAlgn="base"/>
            <a:r>
              <a:rPr lang="ru-RU" sz="1400" dirty="0">
                <a:solidFill>
                  <a:srgbClr val="000000"/>
                </a:solidFill>
                <a:cs typeface="Arial" charset="0"/>
              </a:rPr>
              <a:t>Нефтяные, публичные (</a:t>
            </a:r>
            <a:r>
              <a:rPr lang="en-US" sz="1400" dirty="0">
                <a:solidFill>
                  <a:srgbClr val="000000"/>
                </a:solidFill>
                <a:cs typeface="Arial" charset="0"/>
              </a:rPr>
              <a:t>Fortune Global-500</a:t>
            </a:r>
            <a:r>
              <a:rPr lang="ru-RU" sz="1400" dirty="0">
                <a:solidFill>
                  <a:srgbClr val="000000"/>
                </a:solidFill>
                <a:cs typeface="Arial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cs typeface="Arial" charset="0"/>
              </a:rPr>
              <a:t>	</a:t>
            </a:r>
            <a:r>
              <a:rPr lang="en-US" sz="1600" b="1" dirty="0">
                <a:solidFill>
                  <a:srgbClr val="FF0000"/>
                </a:solidFill>
                <a:cs typeface="Arial" charset="0"/>
              </a:rPr>
              <a:t>№7</a:t>
            </a:r>
            <a:endParaRPr lang="en-US" sz="1600" dirty="0">
              <a:solidFill>
                <a:srgbClr val="000000"/>
              </a:solidFill>
              <a:cs typeface="Arial" charset="0"/>
            </a:endParaRPr>
          </a:p>
          <a:p>
            <a:pPr fontAlgn="base"/>
            <a:r>
              <a:rPr lang="ru-RU" sz="1400" dirty="0">
                <a:solidFill>
                  <a:srgbClr val="000000"/>
                </a:solidFill>
                <a:cs typeface="Arial" charset="0"/>
              </a:rPr>
              <a:t>Энергетические</a:t>
            </a:r>
            <a:r>
              <a:rPr lang="en-US" sz="1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cs typeface="Arial" charset="0"/>
              </a:rPr>
              <a:t>(</a:t>
            </a:r>
            <a:r>
              <a:rPr lang="en-US" sz="1400" dirty="0">
                <a:solidFill>
                  <a:srgbClr val="000000"/>
                </a:solidFill>
                <a:cs typeface="Arial" charset="0"/>
              </a:rPr>
              <a:t>Platt’s</a:t>
            </a:r>
            <a:r>
              <a:rPr lang="ru-RU" sz="1400" dirty="0">
                <a:solidFill>
                  <a:srgbClr val="000000"/>
                </a:solidFill>
                <a:cs typeface="Arial" charset="0"/>
              </a:rPr>
              <a:t>)	</a:t>
            </a:r>
            <a:r>
              <a:rPr lang="en-US" sz="1400" dirty="0">
                <a:solidFill>
                  <a:srgbClr val="000000"/>
                </a:solidFill>
                <a:cs typeface="Arial" charset="0"/>
              </a:rPr>
              <a:t>	</a:t>
            </a:r>
            <a:r>
              <a:rPr lang="en-US" sz="1600" b="1" dirty="0" smtClean="0">
                <a:solidFill>
                  <a:srgbClr val="FF0000"/>
                </a:solidFill>
                <a:cs typeface="Arial" charset="0"/>
              </a:rPr>
              <a:t>№11</a:t>
            </a:r>
            <a:endParaRPr lang="en-US" sz="1600" dirty="0">
              <a:solidFill>
                <a:srgbClr val="000000"/>
              </a:solidFill>
              <a:cs typeface="Arial" charset="0"/>
            </a:endParaRPr>
          </a:p>
          <a:p>
            <a:pPr fontAlgn="base"/>
            <a:r>
              <a:rPr lang="ru-RU" sz="1400" dirty="0" smtClean="0">
                <a:solidFill>
                  <a:srgbClr val="000000"/>
                </a:solidFill>
                <a:cs typeface="Arial" charset="0"/>
              </a:rPr>
              <a:t>Нефтегазовые 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(The </a:t>
            </a:r>
            <a:r>
              <a:rPr lang="en-US" sz="1400" dirty="0">
                <a:solidFill>
                  <a:srgbClr val="000000"/>
                </a:solidFill>
                <a:cs typeface="Arial" charset="0"/>
              </a:rPr>
              <a:t>Forbes 2000)</a:t>
            </a:r>
            <a:r>
              <a:rPr lang="ru-RU" sz="1400" dirty="0">
                <a:solidFill>
                  <a:srgbClr val="000000"/>
                </a:solidFill>
                <a:cs typeface="Arial" charset="0"/>
              </a:rPr>
              <a:t>	</a:t>
            </a:r>
            <a:r>
              <a:rPr lang="en-US" sz="1600" b="1" dirty="0" smtClean="0">
                <a:solidFill>
                  <a:srgbClr val="FF0000"/>
                </a:solidFill>
                <a:cs typeface="Arial" charset="0"/>
              </a:rPr>
              <a:t>№13</a:t>
            </a:r>
            <a:endParaRPr lang="en-US" sz="1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5525666" y="5718323"/>
            <a:ext cx="3405944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5250" fontAlgn="base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200000"/>
            </a:pPr>
            <a:r>
              <a:rPr lang="ru-RU" sz="1400" b="1" dirty="0">
                <a:solidFill>
                  <a:srgbClr val="000000"/>
                </a:solidFill>
                <a:cs typeface="Arial" charset="0"/>
              </a:rPr>
              <a:t>Нефть ЛУКОЙЛа</a:t>
            </a:r>
            <a:r>
              <a:rPr lang="en-US" sz="1400" b="1" dirty="0">
                <a:solidFill>
                  <a:srgbClr val="000000"/>
                </a:solidFill>
                <a:cs typeface="Arial" charset="0"/>
              </a:rPr>
              <a:t>, % </a:t>
            </a:r>
            <a:r>
              <a:rPr lang="ru-RU" sz="1400" b="1" dirty="0">
                <a:solidFill>
                  <a:srgbClr val="000000"/>
                </a:solidFill>
                <a:cs typeface="Arial" charset="0"/>
              </a:rPr>
              <a:t>от </a:t>
            </a: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мировой</a:t>
            </a:r>
            <a:r>
              <a:rPr lang="en-US" sz="1400" b="1" dirty="0" smtClean="0">
                <a:solidFill>
                  <a:srgbClr val="000000"/>
                </a:solidFill>
                <a:cs typeface="Arial" charset="0"/>
              </a:rPr>
              <a:t>:</a:t>
            </a:r>
          </a:p>
          <a:p>
            <a:pPr marL="95250" fontAlgn="base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200000"/>
            </a:pPr>
            <a:r>
              <a:rPr lang="ru-RU" sz="1400" dirty="0">
                <a:solidFill>
                  <a:srgbClr val="000000"/>
                </a:solidFill>
                <a:cs typeface="Arial" charset="0"/>
              </a:rPr>
              <a:t>Добыча		</a:t>
            </a:r>
            <a:r>
              <a:rPr lang="en-US" sz="1400" dirty="0">
                <a:solidFill>
                  <a:srgbClr val="000000"/>
                </a:solidFill>
                <a:cs typeface="Arial" charset="0"/>
              </a:rPr>
              <a:t>	</a:t>
            </a:r>
            <a:r>
              <a:rPr lang="en-US" sz="1600" b="1" dirty="0">
                <a:solidFill>
                  <a:srgbClr val="FF0000"/>
                </a:solidFill>
                <a:cs typeface="Arial" charset="0"/>
              </a:rPr>
              <a:t>2%</a:t>
            </a:r>
            <a:endParaRPr lang="en-US" sz="1600" dirty="0">
              <a:solidFill>
                <a:srgbClr val="000000"/>
              </a:solidFill>
              <a:cs typeface="Arial" charset="0"/>
            </a:endParaRPr>
          </a:p>
          <a:p>
            <a:pPr marL="95250" fontAlgn="base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200000"/>
            </a:pPr>
            <a:r>
              <a:rPr lang="ru-RU" sz="1400" dirty="0">
                <a:solidFill>
                  <a:srgbClr val="000000"/>
                </a:solidFill>
                <a:cs typeface="Arial" charset="0"/>
              </a:rPr>
              <a:t>Переработка	</a:t>
            </a:r>
            <a:r>
              <a:rPr lang="en-US" sz="1400" dirty="0">
                <a:solidFill>
                  <a:srgbClr val="000000"/>
                </a:solidFill>
                <a:cs typeface="Arial" charset="0"/>
              </a:rPr>
              <a:t>	</a:t>
            </a:r>
            <a:r>
              <a:rPr lang="ru-RU" sz="1600" b="1" dirty="0">
                <a:solidFill>
                  <a:srgbClr val="FF0000"/>
                </a:solidFill>
                <a:cs typeface="Arial" charset="0"/>
              </a:rPr>
              <a:t>2</a:t>
            </a:r>
            <a:r>
              <a:rPr lang="en-US" sz="1600" b="1" dirty="0">
                <a:solidFill>
                  <a:srgbClr val="FF0000"/>
                </a:solidFill>
                <a:cs typeface="Arial" charset="0"/>
              </a:rPr>
              <a:t>% </a:t>
            </a:r>
            <a:endParaRPr lang="en-US" sz="1600" dirty="0">
              <a:solidFill>
                <a:srgbClr val="000000"/>
              </a:solidFill>
              <a:cs typeface="Arial" charset="0"/>
            </a:endParaRPr>
          </a:p>
          <a:p>
            <a:pPr marL="95250" fontAlgn="base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200000"/>
            </a:pPr>
            <a:r>
              <a:rPr lang="ru-RU" sz="1400" dirty="0">
                <a:solidFill>
                  <a:srgbClr val="000000"/>
                </a:solidFill>
                <a:cs typeface="Arial" charset="0"/>
              </a:rPr>
              <a:t>Доказанные </a:t>
            </a:r>
            <a:r>
              <a:rPr lang="ru-RU" sz="1400" dirty="0" smtClean="0">
                <a:solidFill>
                  <a:srgbClr val="000000"/>
                </a:solidFill>
                <a:cs typeface="Arial" charset="0"/>
              </a:rPr>
              <a:t>запасы</a:t>
            </a:r>
            <a:r>
              <a:rPr lang="en-US" sz="1400" b="1" dirty="0">
                <a:solidFill>
                  <a:srgbClr val="FF0000"/>
                </a:solidFill>
                <a:cs typeface="Arial" charset="0"/>
              </a:rPr>
              <a:t>	</a:t>
            </a:r>
            <a:r>
              <a:rPr lang="ru-RU" sz="1400" b="1" dirty="0" smtClean="0">
                <a:solidFill>
                  <a:srgbClr val="FF0000"/>
                </a:solidFill>
                <a:cs typeface="Arial" charset="0"/>
              </a:rPr>
              <a:t>	</a:t>
            </a:r>
            <a:r>
              <a:rPr lang="en-US" sz="1600" b="1" dirty="0" smtClean="0">
                <a:solidFill>
                  <a:srgbClr val="FF0000"/>
                </a:solidFill>
                <a:cs typeface="Arial" charset="0"/>
              </a:rPr>
              <a:t>1</a:t>
            </a:r>
            <a:r>
              <a:rPr lang="en-US" sz="1600" b="1" dirty="0">
                <a:solidFill>
                  <a:srgbClr val="FF0000"/>
                </a:solidFill>
                <a:cs typeface="Arial" charset="0"/>
              </a:rPr>
              <a:t>%</a:t>
            </a:r>
            <a:r>
              <a:rPr lang="en-US" sz="1400" b="1" dirty="0">
                <a:solidFill>
                  <a:srgbClr val="FF0000"/>
                </a:solidFill>
                <a:cs typeface="Arial" charset="0"/>
              </a:rPr>
              <a:t> 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8136802" y="4518090"/>
            <a:ext cx="689159" cy="194779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5914500" y="4759856"/>
            <a:ext cx="593857" cy="163528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b="1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426" y="1336227"/>
            <a:ext cx="5938528" cy="432009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830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Глобальный охват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340766"/>
            <a:ext cx="6532523" cy="431418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042" y="1340766"/>
            <a:ext cx="2108438" cy="233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042" y="3674768"/>
            <a:ext cx="2108437" cy="19952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5654947"/>
            <a:ext cx="2140034" cy="61753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042" y="5654947"/>
            <a:ext cx="2108438" cy="48221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5654947"/>
            <a:ext cx="2088233" cy="9826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654946"/>
            <a:ext cx="2304257" cy="61753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1208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ЛУКОЙЛ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мире: запасы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95" y="1484787"/>
            <a:ext cx="7784753" cy="496773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1470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ЛУКОЙЛ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мире: запасы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623498" cy="401593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6130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ЛУКОЙЛ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мире: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добыча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48229"/>
            <a:ext cx="8164016" cy="505852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1470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ЛУКОЙЛ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мире: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добыча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74" y="1772816"/>
            <a:ext cx="8334375" cy="423862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4869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166446" y="565150"/>
            <a:ext cx="7754815" cy="8445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ahoma" pitchFamily="34" charset="0"/>
              </a:defRPr>
            </a:lvl9pPr>
          </a:lstStyle>
          <a:p>
            <a:pPr algn="ctr"/>
            <a:r>
              <a:rPr lang="ru-RU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события 1</a:t>
            </a:r>
            <a:r>
              <a:rPr lang="en-US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квартала 2015 г. </a:t>
            </a:r>
            <a:endParaRPr lang="ru-RU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433143" y="1499998"/>
            <a:ext cx="7209692" cy="3600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1600" b="1" kern="0" dirty="0" smtClean="0">
                <a:solidFill>
                  <a:srgbClr val="000000"/>
                </a:solidFill>
              </a:rPr>
              <a:t>Рост добычи жидких углеводородов </a:t>
            </a:r>
            <a:r>
              <a:rPr lang="ru-RU" sz="1600" b="1" kern="0" dirty="0" smtClean="0">
                <a:solidFill>
                  <a:srgbClr val="FF0000"/>
                </a:solidFill>
              </a:rPr>
              <a:t>+ 7,8</a:t>
            </a:r>
            <a:r>
              <a:rPr lang="en-US" sz="1600" b="1" kern="0" dirty="0" smtClean="0">
                <a:solidFill>
                  <a:srgbClr val="FF0000"/>
                </a:solidFill>
              </a:rPr>
              <a:t> </a:t>
            </a:r>
            <a:r>
              <a:rPr lang="ru-RU" sz="1600" b="1" kern="0" dirty="0" smtClean="0">
                <a:solidFill>
                  <a:srgbClr val="FF0000"/>
                </a:solidFill>
              </a:rPr>
              <a:t>%</a:t>
            </a:r>
          </a:p>
          <a:p>
            <a:pPr marL="0" indent="0">
              <a:buFontTx/>
              <a:buNone/>
            </a:pPr>
            <a:r>
              <a:rPr lang="ru-RU" sz="1600" b="1" kern="0" dirty="0" smtClean="0">
                <a:solidFill>
                  <a:srgbClr val="000000"/>
                </a:solidFill>
              </a:rPr>
              <a:t>Стабилизация добычи в России</a:t>
            </a:r>
            <a:endParaRPr lang="ru-RU" sz="1600" b="1" kern="0" dirty="0" smtClean="0">
              <a:solidFill>
                <a:srgbClr val="FF0000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433149" y="4258993"/>
            <a:ext cx="7603461" cy="3600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1600" b="1" kern="0" dirty="0" smtClean="0">
                <a:solidFill>
                  <a:srgbClr val="000000"/>
                </a:solidFill>
              </a:rPr>
              <a:t>Пуск комплекса переработки тяжелых остатков в Бургасе -  20 мая 2015 г.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433143" y="2426825"/>
            <a:ext cx="7209692" cy="3600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1600" b="1" kern="0" dirty="0" smtClean="0">
                <a:solidFill>
                  <a:srgbClr val="000000"/>
                </a:solidFill>
              </a:rPr>
              <a:t>Исполнение планов по проекту Западная Курна-2</a:t>
            </a:r>
            <a:endParaRPr lang="en-US" sz="1600" b="1" kern="0" dirty="0" smtClean="0">
              <a:solidFill>
                <a:srgbClr val="000000"/>
              </a:solidFill>
            </a:endParaRPr>
          </a:p>
          <a:p>
            <a:pPr marL="0" indent="0">
              <a:buFontTx/>
              <a:buNone/>
            </a:pPr>
            <a:r>
              <a:rPr lang="ru-RU" sz="1600" b="1" kern="0" dirty="0">
                <a:solidFill>
                  <a:srgbClr val="000000"/>
                </a:solidFill>
              </a:rPr>
              <a:t>Объем </a:t>
            </a:r>
            <a:r>
              <a:rPr lang="ru-RU" sz="1600" b="1" kern="0" dirty="0" smtClean="0">
                <a:solidFill>
                  <a:srgbClr val="000000"/>
                </a:solidFill>
              </a:rPr>
              <a:t>возмещения</a:t>
            </a:r>
            <a:r>
              <a:rPr lang="en-US" sz="1600" b="1" kern="0" dirty="0" smtClean="0">
                <a:solidFill>
                  <a:srgbClr val="000000"/>
                </a:solidFill>
              </a:rPr>
              <a:t> </a:t>
            </a:r>
            <a:r>
              <a:rPr lang="ru-RU" sz="1600" b="1" kern="0" dirty="0" smtClean="0">
                <a:solidFill>
                  <a:srgbClr val="000000"/>
                </a:solidFill>
              </a:rPr>
              <a:t>составил </a:t>
            </a:r>
            <a:r>
              <a:rPr lang="en-US" sz="1600" b="1" kern="0" dirty="0" smtClean="0">
                <a:solidFill>
                  <a:srgbClr val="FF0000"/>
                </a:solidFill>
              </a:rPr>
              <a:t>0,</a:t>
            </a:r>
            <a:r>
              <a:rPr lang="ru-RU" sz="1600" b="1" kern="0" dirty="0" smtClean="0">
                <a:solidFill>
                  <a:srgbClr val="FF0000"/>
                </a:solidFill>
              </a:rPr>
              <a:t>6</a:t>
            </a:r>
            <a:r>
              <a:rPr lang="en-US" sz="1600" b="1" kern="0" dirty="0" smtClean="0">
                <a:solidFill>
                  <a:srgbClr val="FF0000"/>
                </a:solidFill>
              </a:rPr>
              <a:t> </a:t>
            </a:r>
            <a:r>
              <a:rPr lang="ru-RU" sz="1600" b="1" kern="0" dirty="0" smtClean="0">
                <a:solidFill>
                  <a:srgbClr val="FF0000"/>
                </a:solidFill>
              </a:rPr>
              <a:t>млрд </a:t>
            </a:r>
            <a:r>
              <a:rPr lang="ru-RU" sz="1600" b="1" kern="0" dirty="0">
                <a:solidFill>
                  <a:srgbClr val="FF0000"/>
                </a:solidFill>
              </a:rPr>
              <a:t>долл.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1119" y="2311065"/>
            <a:ext cx="653182" cy="73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Объект 2"/>
          <p:cNvSpPr txBox="1">
            <a:spLocks/>
          </p:cNvSpPr>
          <p:nvPr/>
        </p:nvSpPr>
        <p:spPr>
          <a:xfrm>
            <a:off x="1433149" y="5185820"/>
            <a:ext cx="7603461" cy="3600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1600" b="1" kern="0" dirty="0" smtClean="0">
                <a:solidFill>
                  <a:srgbClr val="000000"/>
                </a:solidFill>
              </a:rPr>
              <a:t>Крупные коммерческие открытия на Балтике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29" y="1503405"/>
            <a:ext cx="59121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25" y="4142776"/>
            <a:ext cx="613647" cy="65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25" y="5057192"/>
            <a:ext cx="613647" cy="65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Группа 22"/>
          <p:cNvGrpSpPr/>
          <p:nvPr/>
        </p:nvGrpSpPr>
        <p:grpSpPr>
          <a:xfrm>
            <a:off x="501123" y="3280064"/>
            <a:ext cx="615462" cy="647700"/>
            <a:chOff x="596900" y="1423579"/>
            <a:chExt cx="666750" cy="647700"/>
          </a:xfrm>
        </p:grpSpPr>
        <p:pic>
          <p:nvPicPr>
            <p:cNvPr id="24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900" y="1423579"/>
              <a:ext cx="66675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557" y="1506102"/>
              <a:ext cx="294510" cy="464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Прямоугольник 15"/>
          <p:cNvSpPr/>
          <p:nvPr/>
        </p:nvSpPr>
        <p:spPr>
          <a:xfrm>
            <a:off x="1433145" y="3353652"/>
            <a:ext cx="71268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0000"/>
                </a:solidFill>
                <a:cs typeface="Arial" charset="0"/>
              </a:rPr>
              <a:t>154 руб.</a:t>
            </a:r>
            <a:r>
              <a:rPr lang="en-US" sz="1600" b="1" dirty="0" smtClean="0">
                <a:solidFill>
                  <a:srgbClr val="000000"/>
                </a:solidFill>
                <a:cs typeface="Arial" charset="0"/>
              </a:rPr>
              <a:t>/</a:t>
            </a: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акцию – рекомендуемый дивиденд за 2014 г.</a:t>
            </a:r>
            <a:endParaRPr lang="ru-RU" sz="1600" b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8234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Шаблон Управления">
  <a:themeElements>
    <a:clrScheme name="Шаблон Управления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Шаблон Управления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Шаблон Управления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Управления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Управления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Управления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Управления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Управления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Управления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Шаблон Управления">
  <a:themeElements>
    <a:clrScheme name="Шаблон Управления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Шаблон Управления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Шаблон Управления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Управления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Управления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Управления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Управления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Управления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Управления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Шаблон Управления">
  <a:themeElements>
    <a:clrScheme name="Шаблон Управления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Шаблон Управления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Шаблон Управления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Управления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Управления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Управления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Управления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Управления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Управления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1075</Words>
  <Application>Microsoft Office PowerPoint</Application>
  <PresentationFormat>Экран (4:3)</PresentationFormat>
  <Paragraphs>118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Тема Office</vt:lpstr>
      <vt:lpstr>Специальное оформление</vt:lpstr>
      <vt:lpstr>Шаблон Управления</vt:lpstr>
      <vt:lpstr>1_Шаблон Управления</vt:lpstr>
      <vt:lpstr>2_Шаблон Управления</vt:lpstr>
      <vt:lpstr>ЛУКОЙЛ – глобальная энергетическая Компания. Достижения и перспективы развития.</vt:lpstr>
      <vt:lpstr>Миссия ПАО «ЛУКОЙЛ»</vt:lpstr>
      <vt:lpstr>ЛУКОЙЛ – глобальная энергетическая Компания</vt:lpstr>
      <vt:lpstr>Глобальный охват</vt:lpstr>
      <vt:lpstr>ЛУКОЙЛ в мире: запасы</vt:lpstr>
      <vt:lpstr>ЛУКОЙЛ в мире: запасы</vt:lpstr>
      <vt:lpstr>ЛУКОЙЛ в мире: добыча</vt:lpstr>
      <vt:lpstr>ЛУКОЙЛ в мире: добыча</vt:lpstr>
      <vt:lpstr>Презентация PowerPoint</vt:lpstr>
      <vt:lpstr>Завершение инвестиционного цикла – ввод активов объемом $10 млрд в 2015-2016 гг.</vt:lpstr>
      <vt:lpstr>Шельфовые проекты</vt:lpstr>
      <vt:lpstr>Шельфовые проекты</vt:lpstr>
      <vt:lpstr>Охрана окружающей среды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ЛУКОЙЛ – глобальная энергетическая Компания. Достижения и перспективы развития.</dc:title>
  <dc:creator>Rogovskiy, Mikhail</dc:creator>
  <cp:lastModifiedBy>Авдеева Елена Александровна</cp:lastModifiedBy>
  <cp:revision>41</cp:revision>
  <cp:lastPrinted>2015-10-28T05:27:24Z</cp:lastPrinted>
  <dcterms:created xsi:type="dcterms:W3CDTF">2015-07-16T06:32:22Z</dcterms:created>
  <dcterms:modified xsi:type="dcterms:W3CDTF">2015-10-28T06:23:24Z</dcterms:modified>
</cp:coreProperties>
</file>