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56" r:id="rId2"/>
    <p:sldId id="689" r:id="rId3"/>
    <p:sldId id="713" r:id="rId4"/>
    <p:sldId id="679" r:id="rId5"/>
    <p:sldId id="719" r:id="rId6"/>
    <p:sldId id="720" r:id="rId7"/>
    <p:sldId id="721" r:id="rId8"/>
    <p:sldId id="722" r:id="rId9"/>
    <p:sldId id="723" r:id="rId10"/>
    <p:sldId id="724" r:id="rId11"/>
    <p:sldId id="725" r:id="rId12"/>
    <p:sldId id="726" r:id="rId13"/>
    <p:sldId id="727" r:id="rId14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434D61"/>
    <a:srgbClr val="3A4354"/>
    <a:srgbClr val="5471AC"/>
    <a:srgbClr val="617DB3"/>
    <a:srgbClr val="660066"/>
    <a:srgbClr val="CA9428"/>
    <a:srgbClr val="87631B"/>
    <a:srgbClr val="F3EA3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86" autoAdjust="0"/>
    <p:restoredTop sz="96314" autoAdjust="0"/>
  </p:normalViewPr>
  <p:slideViewPr>
    <p:cSldViewPr snapToGrid="0">
      <p:cViewPr varScale="1">
        <p:scale>
          <a:sx n="107" d="100"/>
          <a:sy n="107" d="100"/>
        </p:scale>
        <p:origin x="-678" y="-8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150" y="-114"/>
      </p:cViewPr>
      <p:guideLst>
        <p:guide orient="horz" pos="3127"/>
        <p:guide pos="2099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826" y="0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42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826" y="9428242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B04731A8-92E9-4FCE-804F-E87DAB4BF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826" y="0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963" y="4715710"/>
            <a:ext cx="5330813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242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826" y="9428242"/>
            <a:ext cx="288635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C6C5E4DB-75BF-4182-A5C6-48A60A368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662A7-889F-4589-8323-1E654E623B68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B79CA-B2F5-43E9-BC6D-2FD7D4042538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B79CA-B2F5-43E9-BC6D-2FD7D4042538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B79CA-B2F5-43E9-BC6D-2FD7D4042538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B79CA-B2F5-43E9-BC6D-2FD7D4042538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66A08-5A4E-4344-9FA2-C615EEB29E88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FAB48-8094-43BD-BC3B-31778A94BF14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B79CA-B2F5-43E9-BC6D-2FD7D4042538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B79CA-B2F5-43E9-BC6D-2FD7D4042538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B79CA-B2F5-43E9-BC6D-2FD7D4042538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B79CA-B2F5-43E9-BC6D-2FD7D4042538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B79CA-B2F5-43E9-BC6D-2FD7D4042538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B79CA-B2F5-43E9-BC6D-2FD7D4042538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52400" y="3048000"/>
            <a:ext cx="6400800" cy="1524000"/>
          </a:xfrm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1A600-689F-4F9E-835A-31BCA8500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9588" y="69850"/>
            <a:ext cx="2179637" cy="3071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9088" y="69850"/>
            <a:ext cx="6388100" cy="3071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2E71-FFA0-4979-A4C0-C63D178B1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69850"/>
            <a:ext cx="82296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19088" y="1076325"/>
            <a:ext cx="4106862" cy="2065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578350" y="1076325"/>
            <a:ext cx="4108450" cy="20653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2A233-92E3-49B4-989C-F7866309C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95613-C299-4423-BBDB-37EBA843D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0214-685B-4F6F-BF6B-1F01EA7BE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9088" y="1076325"/>
            <a:ext cx="4106862" cy="2065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8350" y="1076325"/>
            <a:ext cx="4108450" cy="2065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8D2EB-6E94-465A-8EAD-B4750CC37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1806D-0813-4E05-88D4-92E37D19E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6B2BA-99C8-4C68-925B-38DD5E5E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16C88-0B1D-4DD7-BEE6-7982709DC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62082-AB5A-4F61-8131-9496FCE1C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595B7-C480-4200-AA32-FAB3E966F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09625" y="6985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076325"/>
            <a:ext cx="8367712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613525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5F5F5F"/>
                </a:solidFill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fld id="{B8CEC6AC-5EDA-4F04-91D5-2AF259772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rgbClr val="D9E2F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82500"/>
        </a:buClr>
        <a:buFont typeface="Wingdings" pitchFamily="2" charset="2"/>
        <a:buChar char="l"/>
        <a:defRPr sz="3200">
          <a:solidFill>
            <a:srgbClr val="3F547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82500"/>
        </a:buClr>
        <a:buSzPct val="80000"/>
        <a:buFont typeface="Times New Roman" pitchFamily="18" charset="0"/>
        <a:buChar char="►"/>
        <a:defRPr sz="1600" b="1">
          <a:solidFill>
            <a:srgbClr val="282E3A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82500"/>
        </a:buClr>
        <a:buSzPct val="110000"/>
        <a:buFont typeface="Wingdings" pitchFamily="2" charset="2"/>
        <a:buChar char="§"/>
        <a:defRPr sz="1600">
          <a:solidFill>
            <a:srgbClr val="282E3A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82500"/>
        </a:buClr>
        <a:buFont typeface="Wingdings" pitchFamily="2" charset="2"/>
        <a:buChar char="w"/>
        <a:defRPr sz="1400">
          <a:solidFill>
            <a:srgbClr val="282E3A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82500"/>
        </a:buClr>
        <a:buFont typeface="Arial" charset="0"/>
        <a:buChar char="»"/>
        <a:defRPr sz="1200">
          <a:solidFill>
            <a:srgbClr val="282E3A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82500"/>
        </a:buClr>
        <a:buFont typeface="Arial" charset="0"/>
        <a:buChar char="»"/>
        <a:defRPr sz="1200">
          <a:solidFill>
            <a:srgbClr val="282E3A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82500"/>
        </a:buClr>
        <a:buFont typeface="Arial" charset="0"/>
        <a:buChar char="»"/>
        <a:defRPr sz="1200">
          <a:solidFill>
            <a:srgbClr val="282E3A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82500"/>
        </a:buClr>
        <a:buFont typeface="Arial" charset="0"/>
        <a:buChar char="»"/>
        <a:defRPr sz="1200">
          <a:solidFill>
            <a:srgbClr val="282E3A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82500"/>
        </a:buClr>
        <a:buFont typeface="Arial" charset="0"/>
        <a:buChar char="»"/>
        <a:defRPr sz="1200">
          <a:solidFill>
            <a:srgbClr val="282E3A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0" y="3083241"/>
            <a:ext cx="4103688" cy="1218163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ru-RU" sz="1400" b="0" dirty="0" smtClean="0">
                <a:solidFill>
                  <a:srgbClr val="2942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/>
            </a:r>
            <a:br>
              <a:rPr lang="ru-RU" sz="1400" b="0" dirty="0" smtClean="0">
                <a:solidFill>
                  <a:srgbClr val="2942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r>
              <a:rPr lang="ru-RU" sz="1400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Разработка проекта национального стандарта</a:t>
            </a:r>
            <a:r>
              <a:rPr lang="ru-RU" sz="1600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/>
            </a:r>
            <a:br>
              <a:rPr lang="ru-RU" sz="1600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r>
              <a:rPr lang="ru-RU" sz="1600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«Нефтяная и газовая промышленность. Нефтяные танкеры и терминалы отгрузки и приёма нефти.</a:t>
            </a:r>
            <a:r>
              <a:rPr lang="en-US" sz="1600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r>
              <a:rPr lang="ru-RU" sz="1600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Правила безопасности»</a:t>
            </a:r>
            <a:r>
              <a:rPr lang="ru-RU" sz="1400" b="0" dirty="0" smtClean="0">
                <a:solidFill>
                  <a:srgbClr val="2942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/>
            </a:r>
            <a:br>
              <a:rPr lang="ru-RU" sz="1400" b="0" dirty="0" smtClean="0">
                <a:solidFill>
                  <a:srgbClr val="2942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</a:br>
            <a:endParaRPr lang="ru-RU" sz="1400" dirty="0"/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95250" y="101601"/>
            <a:ext cx="3352800" cy="1354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endParaRPr lang="ru-RU" sz="1300" dirty="0" smtClean="0">
              <a:solidFill>
                <a:srgbClr val="294273"/>
              </a:solidFill>
              <a:latin typeface="Impact" pitchFamily="34" charset="0"/>
            </a:endParaRPr>
          </a:p>
          <a:p>
            <a:pPr marL="0" lvl="1"/>
            <a:r>
              <a:rPr lang="ru-RU" sz="1200" dirty="0" smtClean="0">
                <a:solidFill>
                  <a:srgbClr val="294273"/>
                </a:solidFill>
                <a:latin typeface="Impact" pitchFamily="34" charset="0"/>
              </a:rPr>
              <a:t>Светачева  Ирина Викторовна</a:t>
            </a:r>
            <a:endParaRPr lang="en-GB" sz="1200" dirty="0" smtClean="0">
              <a:solidFill>
                <a:srgbClr val="294273"/>
              </a:solidFill>
              <a:latin typeface="Impact" pitchFamily="34" charset="0"/>
            </a:endParaRPr>
          </a:p>
          <a:p>
            <a:pPr marL="0" lvl="1" fontAlgn="auto">
              <a:spcAft>
                <a:spcPts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ru-RU" sz="1200" dirty="0" smtClean="0">
                <a:solidFill>
                  <a:srgbClr val="808080"/>
                </a:solidFill>
                <a:latin typeface="Impact" pitchFamily="34" charset="0"/>
              </a:rPr>
              <a:t>Заместитель заведующего отделом</a:t>
            </a:r>
          </a:p>
          <a:p>
            <a:pPr marL="0" lvl="1" fontAlgn="auto">
              <a:spcAft>
                <a:spcPts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ru-RU" sz="1200" dirty="0" smtClean="0">
                <a:solidFill>
                  <a:srgbClr val="808080"/>
                </a:solidFill>
                <a:latin typeface="Impact" pitchFamily="34" charset="0"/>
              </a:rPr>
              <a:t>организации инжиниринговых услуг</a:t>
            </a:r>
          </a:p>
          <a:p>
            <a:endParaRPr lang="ru-RU" sz="1100" dirty="0" smtClean="0">
              <a:solidFill>
                <a:srgbClr val="808080"/>
              </a:solidFill>
              <a:latin typeface="Impact" pitchFamily="34" charset="0"/>
            </a:endParaRPr>
          </a:p>
          <a:p>
            <a:endParaRPr lang="ru-RU" sz="1100" dirty="0" smtClean="0">
              <a:solidFill>
                <a:srgbClr val="808080"/>
              </a:solidFill>
              <a:latin typeface="Impact" pitchFamily="34" charset="0"/>
            </a:endParaRPr>
          </a:p>
          <a:p>
            <a:endParaRPr lang="ru-RU" sz="1100" dirty="0" smtClean="0">
              <a:solidFill>
                <a:srgbClr val="808080"/>
              </a:solidFill>
              <a:latin typeface="Impact" pitchFamily="34" charset="0"/>
            </a:endParaRP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8289925" y="525463"/>
            <a:ext cx="1481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7400925" y="338138"/>
            <a:ext cx="118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79" name="Picture 7" descr="C:\Users\olga i. valieva\Desktop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5415" y="149469"/>
            <a:ext cx="2490541" cy="15474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564046"/>
            <a:ext cx="5416550" cy="3960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E3F96-BA8F-4B0A-887F-C4DD6106448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123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15118"/>
            <a:ext cx="9144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Проблемные вопросы, возникшие при разработке проекта ГОСТ Р</a:t>
            </a:r>
            <a:endParaRPr lang="de-DE" sz="1600" dirty="0" smtClean="0"/>
          </a:p>
        </p:txBody>
      </p:sp>
      <p:sp>
        <p:nvSpPr>
          <p:cNvPr id="11" name="Rectangle 149"/>
          <p:cNvSpPr>
            <a:spLocks noChangeArrowheads="1"/>
          </p:cNvSpPr>
          <p:nvPr/>
        </p:nvSpPr>
        <p:spPr bwMode="auto">
          <a:xfrm>
            <a:off x="1484766" y="1702051"/>
            <a:ext cx="7170962" cy="37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ts val="1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1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учетом предложения, поступившего от ФАУ «Российский морской регистр судоходства», и полученных на текущий месяц комментариев от организаций- членов ТК 23 (Р</a:t>
            </a:r>
            <a:r>
              <a:rPr lang="ru-RU" sz="14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остехнадзор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ФГБУ ВНИИПО МЧС России, 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«Газпром ВНИИГАЗ»,  АО «Газпром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промгаз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»), которые также обращают внимание на принадлежность данного стандарта к тематике документов, находящихся в ведении Минтранса России, 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просим ТК 23 рассмотреть возможность переработки 	представленного проекта ГОСТ Р (неэквивалентного)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проект национального стандарта,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идентичного Международному руководству ISGOTT.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«ЦКБН» готов переработать проект ГОСТ Р и направить на согласование в ПК5/ТК 23 в срок до 30.01.2016.</a:t>
            </a:r>
            <a:endParaRPr lang="en-GB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71463" eaLnBrk="1" hangingPunct="1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384315"/>
            <a:ext cx="5416550" cy="1296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203592"/>
            <a:ext cx="5416550" cy="1008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454941"/>
            <a:ext cx="5416550" cy="648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E3F96-BA8F-4B0A-887F-C4DD6106448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123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15118"/>
            <a:ext cx="9144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Преимущества проекта ГОСТ Р,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идентичного Международному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руководству  ISGOTT </a:t>
            </a:r>
            <a:endParaRPr lang="de-DE" sz="1600" dirty="0" smtClean="0"/>
          </a:p>
        </p:txBody>
      </p:sp>
      <p:sp>
        <p:nvSpPr>
          <p:cNvPr id="11" name="Rectangle 149"/>
          <p:cNvSpPr>
            <a:spLocks noChangeArrowheads="1"/>
          </p:cNvSpPr>
          <p:nvPr/>
        </p:nvSpPr>
        <p:spPr bwMode="auto">
          <a:xfrm>
            <a:off x="1403286" y="1484767"/>
            <a:ext cx="6645244" cy="37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000" indent="-252000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Ø"/>
              <a:defRPr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высокой степени гармонизации национального стандарта</a:t>
            </a:r>
            <a:b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применяемым Международным руководством ISGOTT.</a:t>
            </a:r>
          </a:p>
          <a:p>
            <a:pPr marL="252000" lvl="0" indent="-2520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избежать несоответствия и противоречий требованиям действующих нормативных документов Минтранса России в области обеспечения безопасной эксплуатации нефтяных танкеров и терминалов отгрузки и приёма нефти.</a:t>
            </a:r>
          </a:p>
          <a:p>
            <a:pPr marL="252000" indent="-2520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Принятие на уровне национального стандарта Российской Федерации рекомендаций по безопасной эксплуатации нефтяных танкеров и обслуживающих их терминалов восполнит пробел в нормативной базе Российской Федерации в области обеспечения безопасной эксплуатации нефтяных танкеров и терминалов.</a:t>
            </a:r>
          </a:p>
          <a:p>
            <a:pPr marL="252000" indent="-252000"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71463" eaLnBrk="1" hangingPunct="1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421507"/>
            <a:ext cx="5416550" cy="1296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871184"/>
            <a:ext cx="5416550" cy="1008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475865"/>
            <a:ext cx="5416550" cy="792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E3F96-BA8F-4B0A-887F-C4DD6106448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123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15118"/>
            <a:ext cx="9144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Заключение</a:t>
            </a:r>
            <a:endParaRPr lang="de-DE" sz="1600" dirty="0" smtClean="0"/>
          </a:p>
        </p:txBody>
      </p:sp>
      <p:sp>
        <p:nvSpPr>
          <p:cNvPr id="11" name="Rectangle 149"/>
          <p:cNvSpPr>
            <a:spLocks noChangeArrowheads="1"/>
          </p:cNvSpPr>
          <p:nvPr/>
        </p:nvSpPr>
        <p:spPr bwMode="auto">
          <a:xfrm>
            <a:off x="1403286" y="1484767"/>
            <a:ext cx="6645244" cy="37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0" indent="0" eaLnBrk="1" hangingPunct="1">
              <a:spcBef>
                <a:spcPts val="20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оппонентов, рассмотревших проект стандарта и  указавших на  спорные моменты, некорректные положения и недочеты разработанного ГОСТ Р.</a:t>
            </a:r>
          </a:p>
          <a:p>
            <a:pPr marL="0" lvl="0" indent="0" eaLnBrk="1" hangingPunct="1">
              <a:spcBef>
                <a:spcPts val="20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учетом многочисленных комментариев и конструктивных предложений от организаций - членов ТК 23 считаем целесообразным переработать проект ГОСТ Р в национальный стандарт, идентичный Международному руководству ISGOTT. </a:t>
            </a:r>
          </a:p>
          <a:p>
            <a:pPr marL="0" indent="0" eaLnBrk="1" hangingPunct="1">
              <a:spcBef>
                <a:spcPts val="12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US" sz="1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12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данного стандарта будет способствовать повышению надёжности и безопасности нефтяных танкеров и терминалов отгрузки и приёма нефти.</a:t>
            </a:r>
          </a:p>
          <a:p>
            <a:pPr marL="0" indent="271463" eaLnBrk="1" hangingPunct="1">
              <a:lnSpc>
                <a:spcPct val="80000"/>
              </a:lnSpc>
              <a:spcBef>
                <a:spcPts val="1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113058"/>
            <a:ext cx="5416550" cy="2484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E3F96-BA8F-4B0A-887F-C4DD6106448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123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15118"/>
            <a:ext cx="9144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Разработка проекта национального стандарта «Нефтяная и газовая промышленность. Нефтяные танкеры и терминалы отгрузки и приёма нефти.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Правила безопасности»</a:t>
            </a:r>
            <a:endParaRPr lang="de-DE" sz="12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49"/>
          <p:cNvSpPr>
            <a:spLocks noChangeArrowheads="1"/>
          </p:cNvSpPr>
          <p:nvPr/>
        </p:nvSpPr>
        <p:spPr bwMode="auto">
          <a:xfrm>
            <a:off x="1385179" y="2996696"/>
            <a:ext cx="6645244" cy="69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000" indent="-252000" algn="ctr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marL="0" indent="271463" eaLnBrk="1" hangingPunct="1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1FFEC2-FB55-4D29-8F3D-4D6A5F54B93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283" y="69849"/>
            <a:ext cx="8926717" cy="5736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Перечень ГОСТ Р, разработанных  АО «ЦКБН»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и утвержденных в 2015 г.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endParaRPr lang="ru-RU" sz="1600" dirty="0" smtClean="0"/>
          </a:p>
        </p:txBody>
      </p:sp>
      <p:grpSp>
        <p:nvGrpSpPr>
          <p:cNvPr id="4102" name="Group 3"/>
          <p:cNvGrpSpPr>
            <a:grpSpLocks/>
          </p:cNvGrpSpPr>
          <p:nvPr/>
        </p:nvGrpSpPr>
        <p:grpSpPr bwMode="auto">
          <a:xfrm>
            <a:off x="-424" y="1710213"/>
            <a:ext cx="6029326" cy="1403352"/>
            <a:chOff x="-63" y="1083"/>
            <a:chExt cx="3798" cy="884"/>
          </a:xfrm>
        </p:grpSpPr>
        <p:sp>
          <p:nvSpPr>
            <p:cNvPr id="929796" name="Rectangle 4"/>
            <p:cNvSpPr>
              <a:spLocks noChangeArrowheads="1"/>
            </p:cNvSpPr>
            <p:nvPr/>
          </p:nvSpPr>
          <p:spPr bwMode="auto">
            <a:xfrm>
              <a:off x="-63" y="1083"/>
              <a:ext cx="3798" cy="884"/>
            </a:xfrm>
            <a:prstGeom prst="rect">
              <a:avLst/>
            </a:prstGeom>
            <a:gradFill>
              <a:gsLst>
                <a:gs pos="0">
                  <a:srgbClr val="608788">
                    <a:alpha val="50000"/>
                  </a:srgbClr>
                </a:gs>
                <a:gs pos="100000">
                  <a:srgbClr val="608788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13" name="Text Box 5"/>
            <p:cNvSpPr txBox="1">
              <a:spLocks noChangeArrowheads="1"/>
            </p:cNvSpPr>
            <p:nvPr/>
          </p:nvSpPr>
          <p:spPr bwMode="gray">
            <a:xfrm>
              <a:off x="481" y="1119"/>
              <a:ext cx="3072" cy="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1.   ГОСТ Р 56352-2015 «Нефтяная и газовая промышленность. Производство, хранение и перекачка сжиженного природного газа. Общие требования безопасности».</a:t>
              </a:r>
            </a:p>
            <a:p>
              <a:pPr eaLnBrk="0" hangingPunct="0">
                <a:defRPr/>
              </a:pPr>
              <a:endParaRPr lang="ru-RU" sz="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(утвержден 12.02.2015, введен в действие с 01.09.2015)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103" name="Group 6"/>
          <p:cNvGrpSpPr>
            <a:grpSpLocks/>
          </p:cNvGrpSpPr>
          <p:nvPr/>
        </p:nvGrpSpPr>
        <p:grpSpPr bwMode="auto">
          <a:xfrm>
            <a:off x="1" y="3443863"/>
            <a:ext cx="5867400" cy="1584329"/>
            <a:chOff x="0" y="2061"/>
            <a:chExt cx="3696" cy="998"/>
          </a:xfrm>
        </p:grpSpPr>
        <p:sp>
          <p:nvSpPr>
            <p:cNvPr id="929799" name="Rectangle 7"/>
            <p:cNvSpPr>
              <a:spLocks noChangeArrowheads="1"/>
            </p:cNvSpPr>
            <p:nvPr/>
          </p:nvSpPr>
          <p:spPr bwMode="auto">
            <a:xfrm>
              <a:off x="0" y="2061"/>
              <a:ext cx="3412" cy="998"/>
            </a:xfrm>
            <a:prstGeom prst="rect">
              <a:avLst/>
            </a:prstGeom>
            <a:gradFill rotWithShape="1">
              <a:gsLst>
                <a:gs pos="0">
                  <a:srgbClr val="608788">
                    <a:alpha val="50000"/>
                  </a:srgbClr>
                </a:gs>
                <a:gs pos="100000">
                  <a:srgbClr val="608788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11" name="Text Box 8"/>
            <p:cNvSpPr txBox="1">
              <a:spLocks noChangeArrowheads="1"/>
            </p:cNvSpPr>
            <p:nvPr/>
          </p:nvSpPr>
          <p:spPr bwMode="gray">
            <a:xfrm>
              <a:off x="536" y="2086"/>
              <a:ext cx="3160" cy="9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2.   ГОСТ Р 56400-2015 «Нефтяная и газовая промышленность. Проектирование и эксплуатация морских терминалов сжиженного природного газа. </a:t>
              </a:r>
            </a:p>
            <a:p>
              <a:pPr eaLnBrk="0" hangingPunct="0">
                <a:defRPr/>
              </a:pPr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Общие требования».</a:t>
              </a:r>
            </a:p>
            <a:p>
              <a:pPr eaLnBrk="0" hangingPunct="0">
                <a:defRPr/>
              </a:pPr>
              <a:endParaRPr lang="ru-RU" sz="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(утвержден 05.05.2015, </a:t>
              </a:r>
            </a:p>
            <a:p>
              <a:pPr eaLnBrk="0" hangingPunct="0">
                <a:spcBef>
                  <a:spcPts val="0"/>
                </a:spcBef>
                <a:defRPr/>
              </a:pPr>
              <a:r>
                <a:rPr lang="ru-RU" sz="14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дата введения в действие 01.01.2016)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105" name="Group 18"/>
          <p:cNvGrpSpPr>
            <a:grpSpLocks/>
          </p:cNvGrpSpPr>
          <p:nvPr/>
        </p:nvGrpSpPr>
        <p:grpSpPr bwMode="auto">
          <a:xfrm>
            <a:off x="0" y="5826125"/>
            <a:ext cx="9144000" cy="725488"/>
            <a:chOff x="0" y="3670"/>
            <a:chExt cx="5760" cy="457"/>
          </a:xfrm>
        </p:grpSpPr>
        <p:sp>
          <p:nvSpPr>
            <p:cNvPr id="929808" name="Rectangle 16"/>
            <p:cNvSpPr>
              <a:spLocks noChangeArrowheads="1"/>
            </p:cNvSpPr>
            <p:nvPr/>
          </p:nvSpPr>
          <p:spPr bwMode="auto">
            <a:xfrm>
              <a:off x="0" y="3670"/>
              <a:ext cx="5760" cy="45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1">
                    <a:alpha val="75000"/>
                  </a:schemeClr>
                </a:gs>
              </a:gsLst>
              <a:lin ang="5400000" scaled="1"/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929809" name="Rectangle 17"/>
            <p:cNvSpPr>
              <a:spLocks noChangeArrowheads="1"/>
            </p:cNvSpPr>
            <p:nvPr/>
          </p:nvSpPr>
          <p:spPr bwMode="auto">
            <a:xfrm>
              <a:off x="491" y="3719"/>
              <a:ext cx="4801" cy="213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pic>
        <p:nvPicPr>
          <p:cNvPr id="18" name="Рисунок 17" descr="слайд 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0554" y="916647"/>
            <a:ext cx="2162205" cy="5347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3883766"/>
            <a:ext cx="5416550" cy="1440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3075512"/>
            <a:ext cx="5416550" cy="576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1650516"/>
            <a:ext cx="5416550" cy="1116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2D52D-8722-43EA-AAB2-C8ECFD09791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95250"/>
            <a:ext cx="8496300" cy="4270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Основания для разработки проекта ГОСТ Р </a:t>
            </a:r>
            <a:endParaRPr lang="ru-RU" sz="1600" dirty="0" smtClean="0"/>
          </a:p>
        </p:txBody>
      </p:sp>
      <p:sp>
        <p:nvSpPr>
          <p:cNvPr id="5141" name="Text Box 6"/>
          <p:cNvSpPr txBox="1">
            <a:spLocks noChangeArrowheads="1"/>
          </p:cNvSpPr>
          <p:nvPr/>
        </p:nvSpPr>
        <p:spPr bwMode="auto">
          <a:xfrm>
            <a:off x="1222218" y="1164414"/>
            <a:ext cx="6971606" cy="444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 eaLnBrk="1" fontAlgn="auto" hangingPunct="1">
              <a:spcBef>
                <a:spcPts val="36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Ø"/>
              <a:defRPr/>
            </a:pP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 на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научно-исследовательских работ </a:t>
            </a:r>
            <a:b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1708-0730-09-2 от 15.02.2010 по теме: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«Разработка национального стандарта ГОСТ Р «Нефтяная и газовая промышленность. Нефтяные танкеры и терминалы отгрузки и приёма нефти. Правила безопасности» </a:t>
            </a:r>
            <a:b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учётом Соглашения № 1 от 29.03.2013;</a:t>
            </a:r>
          </a:p>
          <a:p>
            <a:pPr marL="274320" indent="-274320" eaLnBrk="1" fontAlgn="auto" hangingPunct="1">
              <a:spcBef>
                <a:spcPts val="24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работ по национальной стандартизации технического комитета </a:t>
            </a:r>
            <a:b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«Нефтяная и газовая промышленность» (ТК  23);</a:t>
            </a:r>
          </a:p>
          <a:p>
            <a:pPr marL="274320" indent="-274320" eaLnBrk="1" fontAlgn="auto" hangingPunct="1">
              <a:spcBef>
                <a:spcPts val="240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№ 3.1 «Разработка технологий, технических средств и организационных мероприятий, направленных на повышение безопасности производственного комплекса Общества (экологической, промышленной, информационной от противоправных действий и др.)» </a:t>
            </a:r>
            <a:b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Перечня приоритетных научно-технических проблем ПАО «Газпром» </a:t>
            </a:r>
            <a:b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2011 – 2020 годы.</a:t>
            </a:r>
            <a:endParaRPr lang="en-GB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</a:pPr>
            <a:endParaRPr lang="ru-RU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1333645"/>
            <a:ext cx="5416550" cy="3996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E3F96-BA8F-4B0A-887F-C4DD6106448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123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Нормативные 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документы по разработке проекта ГОСТ Р</a:t>
            </a:r>
            <a:endParaRPr lang="de-DE" sz="1600" dirty="0" smtClean="0"/>
          </a:p>
        </p:txBody>
      </p:sp>
      <p:sp>
        <p:nvSpPr>
          <p:cNvPr id="11" name="Rectangle 149"/>
          <p:cNvSpPr>
            <a:spLocks noChangeArrowheads="1"/>
          </p:cNvSpPr>
          <p:nvPr/>
        </p:nvSpPr>
        <p:spPr bwMode="auto">
          <a:xfrm>
            <a:off x="1272174" y="1502875"/>
            <a:ext cx="7487322" cy="40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320" indent="-27432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25000"/>
                </a:schemeClr>
              </a:buClr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 Р 1.2-2014 Стандартизация в Российской Федерации. 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Стандарты национальные Российской Федерации. 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разработки, утверждения, обновления и отмены;</a:t>
            </a:r>
          </a:p>
          <a:p>
            <a:pPr marL="274320" indent="-27432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25000"/>
                </a:schemeClr>
              </a:buClr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 Р 1.5-2012 Стандартизация в Российской Федерации. 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Стандарты национальные Российской Федерации. 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построения, изложения, оформления и обозначения;</a:t>
            </a:r>
          </a:p>
          <a:p>
            <a:pPr marL="274320" indent="-27432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25000"/>
                </a:schemeClr>
              </a:buClr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 Р 1.7-20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Стандартизация в Российской Федерации. 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Стандарты национальные. Правила оформления и обозначения при разработке 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применения международных стандартов;</a:t>
            </a:r>
          </a:p>
          <a:p>
            <a:pPr marL="274320" indent="-27432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25000"/>
                </a:schemeClr>
              </a:buClr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 Газпром 1.12-2008 Система стандартизации ОАО «Газпром»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участия ОАО «Газпром», дочерних обществ и организаций в работах по разработке и обновлению национальных и международных стандартов.</a:t>
            </a:r>
            <a:endParaRPr lang="en-GB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952651"/>
            <a:ext cx="5416550" cy="648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118225"/>
            <a:ext cx="5416550" cy="612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1717954"/>
            <a:ext cx="5416550" cy="1188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E3F96-BA8F-4B0A-887F-C4DD6106448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123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15118"/>
            <a:ext cx="9144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Целесообразность разработки проекта ГОСТ Р,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объект стандартизации</a:t>
            </a:r>
            <a:endParaRPr lang="de-DE" sz="1600" dirty="0" smtClean="0"/>
          </a:p>
        </p:txBody>
      </p:sp>
      <p:sp>
        <p:nvSpPr>
          <p:cNvPr id="11" name="Rectangle 149"/>
          <p:cNvSpPr>
            <a:spLocks noChangeArrowheads="1"/>
          </p:cNvSpPr>
          <p:nvPr/>
        </p:nvSpPr>
        <p:spPr bwMode="auto">
          <a:xfrm>
            <a:off x="1281228" y="1711105"/>
            <a:ext cx="7487322" cy="319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320" indent="-274320" fontAlgn="auto"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25000"/>
                </a:schemeClr>
              </a:buClr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Целесообразность разработки национального стандарта для нефтяных танкеров</a:t>
            </a:r>
            <a:b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терминалов отгрузки и приёма нефти заключается в  гармонизации требований национальных нормативных документов в области обеспечения безопасности нефтяных танкеров и терминалов отгрузки и приёма нефти с международными документами в данной области (руководствами, правилами, кодексами и т.д.).</a:t>
            </a:r>
          </a:p>
          <a:p>
            <a:pPr marL="274320" indent="-274320" fontAlgn="auto">
              <a:spcBef>
                <a:spcPts val="1800"/>
              </a:spcBef>
              <a:spcAft>
                <a:spcPts val="1200"/>
              </a:spcAft>
              <a:buClr>
                <a:schemeClr val="accent5">
                  <a:lumMod val="25000"/>
                </a:schemeClr>
              </a:buClr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стандартизации – </a:t>
            </a:r>
            <a:b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нефтяные танкеры и терминалы отгрузки и приёма нефти.</a:t>
            </a:r>
          </a:p>
          <a:p>
            <a:pPr marL="274320" indent="-274320" fontAlgn="auto">
              <a:spcBef>
                <a:spcPts val="1800"/>
              </a:spcBef>
              <a:spcAft>
                <a:spcPts val="1200"/>
              </a:spcAft>
              <a:buClr>
                <a:schemeClr val="accent5">
                  <a:lumMod val="25000"/>
                </a:schemeClr>
              </a:buClr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Разработанный стандарт является неэквивалентным (NEQ).</a:t>
            </a:r>
          </a:p>
          <a:p>
            <a:pPr marL="274320" indent="-274320" fontAlgn="auto">
              <a:spcBef>
                <a:spcPts val="1800"/>
              </a:spcBef>
              <a:spcAft>
                <a:spcPts val="1200"/>
              </a:spcAft>
              <a:buClr>
                <a:schemeClr val="accent5">
                  <a:lumMod val="25000"/>
                </a:schemeClr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E3F96-BA8F-4B0A-887F-C4DD6106448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123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15118"/>
            <a:ext cx="9144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Особенности разработки проекта ГОСТ Р </a:t>
            </a:r>
            <a:endParaRPr lang="de-DE" sz="1600" dirty="0" smtClean="0"/>
          </a:p>
        </p:txBody>
      </p:sp>
      <p:sp>
        <p:nvSpPr>
          <p:cNvPr id="11" name="Rectangle 149"/>
          <p:cNvSpPr>
            <a:spLocks noChangeArrowheads="1"/>
          </p:cNvSpPr>
          <p:nvPr/>
        </p:nvSpPr>
        <p:spPr bwMode="auto">
          <a:xfrm>
            <a:off x="3105338" y="1520982"/>
            <a:ext cx="5056629" cy="40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361950" algn="just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соответствии с ТЗ в разработанном проекте ГОСТ Р  учтены положения документа </a:t>
            </a:r>
            <a:r>
              <a:rPr lang="ru-RU" sz="1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«Международное руководство по безопасности для нефтяных танкеров и терминалов»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Guide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Oil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Tankers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Terminals» (ISGOTT)), 5-е издание 2007. </a:t>
            </a:r>
            <a:endParaRPr lang="en-US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71463" algn="just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Международном руководстве ISGOTT приведены рекомендации по безопасной перевозке на танкерах и перегрузке на терминалах сырой нефти и нефтепродуктов. </a:t>
            </a:r>
          </a:p>
          <a:p>
            <a:pPr marL="0" indent="271463" algn="just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Международное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руководство ISGOTT является обязательным дополнением к основному документу  Российской Федерации в области обеспечения безопасной эксплуатации нефтяных танкеров и терминалов – </a:t>
            </a:r>
            <a:b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«Общие и специальные правила перевозки наливных грузов» (7-М) согласно письму Минтранса России </a:t>
            </a:r>
            <a:b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10.20-1/223 от 07.02.2007.</a:t>
            </a:r>
          </a:p>
          <a:p>
            <a:pPr algn="ctr">
              <a:spcBef>
                <a:spcPts val="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400" dirty="0">
              <a:latin typeface="Arial Black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6045" y="1585771"/>
          <a:ext cx="2224118" cy="3565650"/>
        </p:xfrm>
        <a:graphic>
          <a:graphicData uri="http://schemas.openxmlformats.org/presentationml/2006/ole">
            <p:oleObj spid="_x0000_s1026" name="Acrobat Document" r:id="rId4" imgW="5819693" imgH="8010312" progId="AcroExch.Document.7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727008"/>
            <a:ext cx="5416550" cy="3456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E3F96-BA8F-4B0A-887F-C4DD6106448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123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15118"/>
            <a:ext cx="9144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Особенности разработки проекта ГОСТ Р </a:t>
            </a:r>
            <a:endParaRPr lang="de-DE" sz="1600" dirty="0" smtClean="0"/>
          </a:p>
        </p:txBody>
      </p:sp>
      <p:sp>
        <p:nvSpPr>
          <p:cNvPr id="11" name="Rectangle 149"/>
          <p:cNvSpPr>
            <a:spLocks noChangeArrowheads="1"/>
          </p:cNvSpPr>
          <p:nvPr/>
        </p:nvSpPr>
        <p:spPr bwMode="auto">
          <a:xfrm>
            <a:off x="1421393" y="1846906"/>
            <a:ext cx="3223035" cy="339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eaLnBrk="1" hangingPunct="1"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lnSpc>
                <a:spcPct val="150000"/>
              </a:lnSpc>
              <a:buFont typeface="Wingdings 2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стандарта в целом соответствует структуре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Международного </a:t>
            </a:r>
            <a:r>
              <a:rPr lang="en-US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руководства ISGOTT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Наполнение данных разделов (аспекты, объём и формулировки требований) проводилось с учётом положений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Международного руководства  ISGOTT. </a:t>
            </a:r>
          </a:p>
          <a:p>
            <a:pPr marL="381000" indent="-381000" algn="ctr">
              <a:spcBef>
                <a:spcPct val="20000"/>
              </a:spcBef>
              <a:buClr>
                <a:srgbClr val="982500"/>
              </a:buClr>
              <a:buFont typeface="Wingdings" pitchFamily="2" charset="2"/>
              <a:buNone/>
              <a:defRPr/>
            </a:pPr>
            <a:endParaRPr lang="ru-RU" sz="1400" dirty="0">
              <a:latin typeface="Arial Blac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33727" y="1409378"/>
          <a:ext cx="3313567" cy="3759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567"/>
              </a:tblGrid>
              <a:tr h="744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национального стандарта содержит следующие</a:t>
                      </a:r>
                      <a:br>
                        <a:rPr lang="ru-RU" sz="14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основные разделы:</a:t>
                      </a:r>
                    </a:p>
                  </a:txBody>
                  <a:tcPr/>
                </a:tc>
              </a:tr>
              <a:tr h="1178539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предотвращению влияния опасных факторов при проведении грузовых операций и транспортировке нефти и нефтепродуктов</a:t>
                      </a:r>
                      <a:endParaRPr lang="ru-RU" sz="1400" i="1" dirty="0" smtClean="0"/>
                    </a:p>
                  </a:txBody>
                  <a:tcPr/>
                </a:tc>
              </a:tr>
              <a:tr h="527241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Общие требования при эксплуатации танкера</a:t>
                      </a:r>
                    </a:p>
                  </a:txBody>
                  <a:tcPr/>
                </a:tc>
              </a:tr>
              <a:tr h="578246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Общие требования при эксплуатации терминала</a:t>
                      </a:r>
                    </a:p>
                  </a:txBody>
                  <a:tcPr/>
                </a:tc>
              </a:tr>
              <a:tr h="713678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Общие требования при взаимодействии танкера и терминала</a:t>
                      </a:r>
                      <a:endParaRPr lang="ru-RU" sz="14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3814614"/>
            <a:ext cx="5416550" cy="900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870592"/>
            <a:ext cx="5416550" cy="648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149619"/>
            <a:ext cx="5416550" cy="2484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E3F96-BA8F-4B0A-887F-C4DD6106448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123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15118"/>
            <a:ext cx="9144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Рассмотрение и согласование первой редакции проекта ГОСТ Р</a:t>
            </a:r>
            <a:endParaRPr lang="de-DE" sz="1600" dirty="0" smtClean="0"/>
          </a:p>
        </p:txBody>
      </p:sp>
      <p:sp>
        <p:nvSpPr>
          <p:cNvPr id="11" name="Rectangle 149"/>
          <p:cNvSpPr>
            <a:spLocks noChangeArrowheads="1"/>
          </p:cNvSpPr>
          <p:nvPr/>
        </p:nvSpPr>
        <p:spPr bwMode="auto">
          <a:xfrm>
            <a:off x="1439502" y="1186001"/>
            <a:ext cx="6491336" cy="449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indent="-252000" eaLnBrk="1" hangingPunct="1"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редакция стандарта была направлена на отзыв в организации:</a:t>
            </a:r>
          </a:p>
          <a:p>
            <a:pPr marL="442913" indent="271463" eaLnBrk="1" hangingPunct="1">
              <a:buFont typeface="Wingdings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ПАО «Газпром» (Департамент, отвечающий за реализацию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единой корпоративной политики  ПАО «Газпром» в области добычи газа и газового конденсата, нефти);</a:t>
            </a:r>
          </a:p>
          <a:p>
            <a:pPr marL="442913" indent="271463" eaLnBrk="1" hangingPunct="1">
              <a:buFont typeface="Wingdings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«Газпром флот»;</a:t>
            </a:r>
          </a:p>
          <a:p>
            <a:pPr marL="442913" indent="271463" eaLnBrk="1" hangingPunct="1">
              <a:buFont typeface="Wingdings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ФАУ «Российский морской регистр судоходства»;</a:t>
            </a:r>
          </a:p>
          <a:p>
            <a:pPr marL="442913" indent="271463" eaLnBrk="1" hangingPunct="1">
              <a:buFont typeface="Wingdings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НОУДПО «НУЦ «Контроль и диагностика»;</a:t>
            </a:r>
          </a:p>
          <a:p>
            <a:pPr marL="442913" indent="271463" eaLnBrk="1" hangingPunct="1">
              <a:buFont typeface="Wingdings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ПАО «</a:t>
            </a:r>
            <a:r>
              <a:rPr lang="ru-RU" sz="1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Лукойл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42913" indent="271463" eaLnBrk="1" hangingPunct="1">
              <a:buFont typeface="Wingdings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«Газпром добыча шельф Южно-Сахалинск»;</a:t>
            </a:r>
          </a:p>
          <a:p>
            <a:pPr marL="442913" indent="271463" eaLnBrk="1" hangingPunct="1">
              <a:buFont typeface="Wingdings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ВолгоградНИПИморнефть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42913" indent="271463" eaLnBrk="1" hangingPunct="1">
              <a:buFont typeface="Wingdings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Гипроспецгаз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52000" indent="-252000" eaLnBrk="1" hangingPunct="1">
              <a:spcBef>
                <a:spcPts val="1800"/>
              </a:spcBef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Уведомление о разработке проекта национального стандарта ГОСТ Р было размещено 28.03.2014 на сайте Федерального агентства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техническому регулированию и метрологии для проведения публичного обсуждения.</a:t>
            </a:r>
          </a:p>
          <a:p>
            <a:pPr marL="252000" indent="-252000" eaLnBrk="1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было получено 92 замечания. Все они были учтены при разработке окончательной редакции проекта ГОСТ Р.</a:t>
            </a:r>
            <a:endParaRPr lang="ru-RU" sz="1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527832"/>
            <a:ext cx="5416550" cy="3888000"/>
          </a:xfrm>
          <a:prstGeom prst="rect">
            <a:avLst/>
          </a:prstGeom>
          <a:gradFill rotWithShape="1">
            <a:gsLst>
              <a:gs pos="0">
                <a:srgbClr val="608788">
                  <a:alpha val="50000"/>
                </a:srgbClr>
              </a:gs>
              <a:gs pos="100000">
                <a:srgbClr val="60878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E3F96-BA8F-4B0A-887F-C4DD6106448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123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15118"/>
            <a:ext cx="9144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Рассмотрение и согласование окончательной редакции проекта ГОСТ Р</a:t>
            </a:r>
            <a:endParaRPr lang="de-DE" sz="1600" dirty="0" smtClean="0"/>
          </a:p>
        </p:txBody>
      </p:sp>
      <p:sp>
        <p:nvSpPr>
          <p:cNvPr id="11" name="Rectangle 149"/>
          <p:cNvSpPr>
            <a:spLocks noChangeArrowheads="1"/>
          </p:cNvSpPr>
          <p:nvPr/>
        </p:nvSpPr>
        <p:spPr bwMode="auto">
          <a:xfrm>
            <a:off x="1394233" y="1647730"/>
            <a:ext cx="6491336" cy="37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000" indent="-252000"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Уведомление о завершении публичного обсуждения проекта национального стандарта было размещено 25.06.2014 на сайте Федерального агентства по техническому регулированию и метрологии.</a:t>
            </a:r>
          </a:p>
          <a:p>
            <a:pPr marL="252000" indent="-252000"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Окончательная редакция проекта ГОСТ Р была направлена в ТК 23 для направления в ПК 5/ТК 23 на рассмотрение и получение заключения.</a:t>
            </a:r>
          </a:p>
          <a:p>
            <a:pPr marL="252000" indent="-252000"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поступило 64 замечания от ФАУ «Российский морской регистр судоходства» и ПАО «ЛУКОЙЛ». </a:t>
            </a:r>
          </a:p>
          <a:p>
            <a:pPr marL="252000" lvl="0" indent="-252000"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голосовании по окончательной редакции проекта ГОСТ Р, 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доработанной по  результатам замечаний (сентябрь 2015 г.), 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ФАУ «Российский морской регистр судоходства» проголосовало против принятия данного стандарта и предложило пересмотреть форму выпускаемого проекта ГОСТ Р –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выпустить национальный стандарт, идентичный Международному руководству ISGOTT.</a:t>
            </a:r>
            <a:endParaRPr lang="en-GB" sz="1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71463" eaLnBrk="1" hangingPunct="1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AlexxART">
  <a:themeElements>
    <a:clrScheme name="1_AlexxART 3">
      <a:dk1>
        <a:srgbClr val="282E3A"/>
      </a:dk1>
      <a:lt1>
        <a:srgbClr val="FFFFFF"/>
      </a:lt1>
      <a:dk2>
        <a:srgbClr val="3F547D"/>
      </a:dk2>
      <a:lt2>
        <a:srgbClr val="DDDDDD"/>
      </a:lt2>
      <a:accent1>
        <a:srgbClr val="8CA9E0"/>
      </a:accent1>
      <a:accent2>
        <a:srgbClr val="164DB7"/>
      </a:accent2>
      <a:accent3>
        <a:srgbClr val="FFFFFF"/>
      </a:accent3>
      <a:accent4>
        <a:srgbClr val="212630"/>
      </a:accent4>
      <a:accent5>
        <a:srgbClr val="C5D1ED"/>
      </a:accent5>
      <a:accent6>
        <a:srgbClr val="1345A6"/>
      </a:accent6>
      <a:hlink>
        <a:srgbClr val="008080"/>
      </a:hlink>
      <a:folHlink>
        <a:srgbClr val="CC9528"/>
      </a:folHlink>
    </a:clrScheme>
    <a:fontScheme name="1_AlexxART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AlexxART 1">
        <a:dk1>
          <a:srgbClr val="282E3A"/>
        </a:dk1>
        <a:lt1>
          <a:srgbClr val="FFFFFF"/>
        </a:lt1>
        <a:dk2>
          <a:srgbClr val="36486B"/>
        </a:dk2>
        <a:lt2>
          <a:srgbClr val="DDDDDD"/>
        </a:lt2>
        <a:accent1>
          <a:srgbClr val="8CA9E0"/>
        </a:accent1>
        <a:accent2>
          <a:srgbClr val="164DB7"/>
        </a:accent2>
        <a:accent3>
          <a:srgbClr val="FFFFFF"/>
        </a:accent3>
        <a:accent4>
          <a:srgbClr val="212630"/>
        </a:accent4>
        <a:accent5>
          <a:srgbClr val="C5D1ED"/>
        </a:accent5>
        <a:accent6>
          <a:srgbClr val="1345A6"/>
        </a:accent6>
        <a:hlink>
          <a:srgbClr val="008080"/>
        </a:hlink>
        <a:folHlink>
          <a:srgbClr val="7F2F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exxART 2">
        <a:dk1>
          <a:srgbClr val="282E3A"/>
        </a:dk1>
        <a:lt1>
          <a:srgbClr val="FFFFFF"/>
        </a:lt1>
        <a:dk2>
          <a:srgbClr val="36486B"/>
        </a:dk2>
        <a:lt2>
          <a:srgbClr val="DDDDDD"/>
        </a:lt2>
        <a:accent1>
          <a:srgbClr val="8CA9E0"/>
        </a:accent1>
        <a:accent2>
          <a:srgbClr val="164DB7"/>
        </a:accent2>
        <a:accent3>
          <a:srgbClr val="FFFFFF"/>
        </a:accent3>
        <a:accent4>
          <a:srgbClr val="212630"/>
        </a:accent4>
        <a:accent5>
          <a:srgbClr val="C5D1ED"/>
        </a:accent5>
        <a:accent6>
          <a:srgbClr val="1345A6"/>
        </a:accent6>
        <a:hlink>
          <a:srgbClr val="008080"/>
        </a:hlink>
        <a:folHlink>
          <a:srgbClr val="545E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exxART 3">
        <a:dk1>
          <a:srgbClr val="282E3A"/>
        </a:dk1>
        <a:lt1>
          <a:srgbClr val="FFFFFF"/>
        </a:lt1>
        <a:dk2>
          <a:srgbClr val="3F547D"/>
        </a:dk2>
        <a:lt2>
          <a:srgbClr val="DDDDDD"/>
        </a:lt2>
        <a:accent1>
          <a:srgbClr val="8CA9E0"/>
        </a:accent1>
        <a:accent2>
          <a:srgbClr val="164DB7"/>
        </a:accent2>
        <a:accent3>
          <a:srgbClr val="FFFFFF"/>
        </a:accent3>
        <a:accent4>
          <a:srgbClr val="212630"/>
        </a:accent4>
        <a:accent5>
          <a:srgbClr val="C5D1ED"/>
        </a:accent5>
        <a:accent6>
          <a:srgbClr val="1345A6"/>
        </a:accent6>
        <a:hlink>
          <a:srgbClr val="008080"/>
        </a:hlink>
        <a:folHlink>
          <a:srgbClr val="CC95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17047</TotalTime>
  <Words>512</Words>
  <Application>Microsoft PowerPoint</Application>
  <PresentationFormat>Экран (4:3)</PresentationFormat>
  <Paragraphs>98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1_AlexxART</vt:lpstr>
      <vt:lpstr>Acrobat Document</vt:lpstr>
      <vt:lpstr> Разработка проекта национального стандарта «Нефтяная и газовая промышленность. Нефтяные танкеры и терминалы отгрузки и приёма нефти. Правила безопасности» </vt:lpstr>
      <vt:lpstr> Перечень ГОСТ Р, разработанных  АО «ЦКБН» и утвержденных в 2015 г.  </vt:lpstr>
      <vt:lpstr>Основания для разработки проекта ГОСТ Р </vt:lpstr>
      <vt:lpstr>Нормативные  документы по разработке проекта ГОСТ Р</vt:lpstr>
      <vt:lpstr>Целесообразность разработки проекта ГОСТ Р,  объект стандартизации</vt:lpstr>
      <vt:lpstr>Особенности разработки проекта ГОСТ Р </vt:lpstr>
      <vt:lpstr>Особенности разработки проекта ГОСТ Р </vt:lpstr>
      <vt:lpstr>Рассмотрение и согласование первой редакции проекта ГОСТ Р</vt:lpstr>
      <vt:lpstr>Рассмотрение и согласование окончательной редакции проекта ГОСТ Р</vt:lpstr>
      <vt:lpstr>Проблемные вопросы, возникшие при разработке проекта ГОСТ Р</vt:lpstr>
      <vt:lpstr>Преимущества проекта ГОСТ Р,  идентичного Международному  руководству  ISGOTT </vt:lpstr>
      <vt:lpstr>Заключение</vt:lpstr>
      <vt:lpstr>Разработка проекта национального стандарта «Нефтяная и газовая промышленность. Нефтяные танкеры и терминалы отгрузки и приёма нефти. Правила безопасности»</vt:lpstr>
    </vt:vector>
  </TitlesOfParts>
  <Company>АО "ЦКБН"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принятие ГОСТ Р ИСО 13628</dc:title>
  <dc:creator>Лахаузова Алла Васильевна</dc:creator>
  <cp:lastModifiedBy>svetacheva</cp:lastModifiedBy>
  <cp:revision>1218</cp:revision>
  <dcterms:created xsi:type="dcterms:W3CDTF">2004-08-26T06:30:40Z</dcterms:created>
  <dcterms:modified xsi:type="dcterms:W3CDTF">2015-10-23T12:19:09Z</dcterms:modified>
</cp:coreProperties>
</file>