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56" r:id="rId2"/>
    <p:sldId id="689" r:id="rId3"/>
    <p:sldId id="713" r:id="rId4"/>
    <p:sldId id="717" r:id="rId5"/>
    <p:sldId id="679" r:id="rId6"/>
    <p:sldId id="718" r:id="rId7"/>
    <p:sldId id="719" r:id="rId8"/>
    <p:sldId id="707" r:id="rId9"/>
    <p:sldId id="716" r:id="rId10"/>
    <p:sldId id="604" r:id="rId11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617DB3"/>
    <a:srgbClr val="434D61"/>
    <a:srgbClr val="3A4354"/>
    <a:srgbClr val="5471AC"/>
    <a:srgbClr val="660066"/>
    <a:srgbClr val="CA9428"/>
    <a:srgbClr val="87631B"/>
    <a:srgbClr val="F3EA3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86" autoAdjust="0"/>
    <p:restoredTop sz="96314" autoAdjust="0"/>
  </p:normalViewPr>
  <p:slideViewPr>
    <p:cSldViewPr snapToGrid="0">
      <p:cViewPr varScale="1">
        <p:scale>
          <a:sx n="112" d="100"/>
          <a:sy n="112" d="100"/>
        </p:scale>
        <p:origin x="-1632" y="-8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150" y="-114"/>
      </p:cViewPr>
      <p:guideLst>
        <p:guide orient="horz" pos="3127"/>
        <p:guide pos="2099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/>
              <a:t>Голосование в </a:t>
            </a:r>
            <a:r>
              <a:rPr lang="ru-RU" dirty="0" smtClean="0"/>
              <a:t>ПК 5</a:t>
            </a:r>
            <a:endParaRPr lang="ru-RU" dirty="0"/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8.1624725595319692E-2"/>
          <c:y val="0.20293892891573151"/>
          <c:w val="0.83357709251754464"/>
          <c:h val="0.52957212037845047"/>
        </c:manualLayout>
      </c:layout>
      <c:pie3DChart>
        <c:varyColors val="1"/>
        <c:ser>
          <c:idx val="0"/>
          <c:order val="0"/>
          <c:spPr>
            <a:solidFill>
              <a:schemeClr val="bg2"/>
            </a:solidFill>
          </c:spPr>
          <c:dPt>
            <c:idx val="1"/>
            <c:spPr>
              <a:solidFill>
                <a:schemeClr val="bg2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Лист1!$C$2:$C$4</c:f>
              <c:strCache>
                <c:ptCount val="3"/>
                <c:pt idx="0">
                  <c:v>ЗА</c:v>
                </c:pt>
                <c:pt idx="1">
                  <c:v>ВОЗДЕРЖАЛИСЬ</c:v>
                </c:pt>
                <c:pt idx="2">
                  <c:v>ОТВЕТ НЕ ПОЛУЧЕН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10</c:v>
                </c:pt>
                <c:pt idx="2">
                  <c:v>40</c:v>
                </c:pt>
              </c:numCache>
            </c:numRef>
          </c:val>
        </c:ser>
        <c:dLbls>
          <c:showPercent val="1"/>
        </c:dLbls>
      </c:pie3DChart>
    </c:plotArea>
    <c:plotVisOnly val="1"/>
  </c:chart>
  <c:spPr>
    <a:effectLst>
      <a:innerShdw blurRad="63500" dist="50800" dir="10800000">
        <a:prstClr val="black">
          <a:alpha val="50000"/>
        </a:prstClr>
      </a:inn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/>
              <a:t>Голосование в </a:t>
            </a:r>
            <a:r>
              <a:rPr lang="ru-RU" dirty="0" smtClean="0"/>
              <a:t>ТК 23</a:t>
            </a:r>
            <a:endParaRPr lang="ru-RU" dirty="0"/>
          </a:p>
        </c:rich>
      </c:tx>
      <c:layout>
        <c:manualLayout>
          <c:xMode val="edge"/>
          <c:yMode val="edge"/>
          <c:x val="0.30300631024599312"/>
          <c:y val="3.5985748748834492E-2"/>
        </c:manualLayout>
      </c:layout>
    </c:title>
    <c:view3D>
      <c:rotY val="160"/>
      <c:perspective val="30"/>
    </c:view3D>
    <c:plotArea>
      <c:layout>
        <c:manualLayout>
          <c:layoutTarget val="inner"/>
          <c:xMode val="edge"/>
          <c:yMode val="edge"/>
          <c:x val="7.6267415238252173E-2"/>
          <c:y val="0.26153814304265138"/>
          <c:w val="0.83713960809480858"/>
          <c:h val="0.48940472165043142"/>
        </c:manualLayout>
      </c:layout>
      <c:pie3DChart>
        <c:varyColors val="1"/>
        <c:ser>
          <c:idx val="0"/>
          <c:order val="0"/>
          <c:dLbls>
            <c:showPercent val="1"/>
          </c:dLbls>
          <c:cat>
            <c:strRef>
              <c:f>Лист1!$C$2:$C$5</c:f>
              <c:strCache>
                <c:ptCount val="4"/>
                <c:pt idx="0">
                  <c:v>ЗА</c:v>
                </c:pt>
                <c:pt idx="1">
                  <c:v>ВОЗДЕРЖАЛИСЬ</c:v>
                </c:pt>
                <c:pt idx="2">
                  <c:v>ОТВЕТ НЕ ПОЛУЧЕН</c:v>
                </c:pt>
                <c:pt idx="3">
                  <c:v>ПРОТИВ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23.214285714285776</c:v>
                </c:pt>
                <c:pt idx="3">
                  <c:v>1.7857142857142811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723665482163067"/>
          <c:y val="0.78956258112045685"/>
          <c:w val="0.67099053318400737"/>
          <c:h val="9.9002859017623068E-2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826" y="0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42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826" y="9428242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B04731A8-92E9-4FCE-804F-E87DAB4BF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826" y="0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963" y="4715710"/>
            <a:ext cx="5330813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242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826" y="9428242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C6C5E4DB-75BF-4182-A5C6-48A60A368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662A7-889F-4589-8323-1E654E623B68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66A08-5A4E-4344-9FA2-C615EEB29E88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FAB48-8094-43BD-BC3B-31778A94BF14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B79CA-B2F5-43E9-BC6D-2FD7D4042538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ACA38B-F7FC-4D14-9DEA-5533746645E1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52400" y="3048000"/>
            <a:ext cx="6400800" cy="1524000"/>
          </a:xfrm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1A600-689F-4F9E-835A-31BCA8500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9588" y="69850"/>
            <a:ext cx="2179637" cy="3071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9088" y="69850"/>
            <a:ext cx="6388100" cy="3071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2E71-FFA0-4979-A4C0-C63D178B1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69850"/>
            <a:ext cx="82296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19088" y="1076325"/>
            <a:ext cx="4106862" cy="2065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578350" y="1076325"/>
            <a:ext cx="4108450" cy="20653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2A233-92E3-49B4-989C-F7866309C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95613-C299-4423-BBDB-37EBA843D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0214-685B-4F6F-BF6B-1F01EA7BE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9088" y="1076325"/>
            <a:ext cx="4106862" cy="2065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8350" y="1076325"/>
            <a:ext cx="4108450" cy="2065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8D2EB-6E94-465A-8EAD-B4750CC37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1806D-0813-4E05-88D4-92E37D19E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6B2BA-99C8-4C68-925B-38DD5E5E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16C88-0B1D-4DD7-BEE6-7982709DC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62082-AB5A-4F61-8131-9496FCE1C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595B7-C480-4200-AA32-FAB3E966F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09625" y="6985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076325"/>
            <a:ext cx="8367712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613525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5F5F5F"/>
                </a:solidFill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fld id="{B8CEC6AC-5EDA-4F04-91D5-2AF259772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82500"/>
        </a:buClr>
        <a:buFont typeface="Wingdings" pitchFamily="2" charset="2"/>
        <a:buChar char="l"/>
        <a:defRPr sz="3200">
          <a:solidFill>
            <a:srgbClr val="3F547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82500"/>
        </a:buClr>
        <a:buSzPct val="80000"/>
        <a:buFont typeface="Times New Roman" pitchFamily="18" charset="0"/>
        <a:buChar char="►"/>
        <a:defRPr sz="1600" b="1">
          <a:solidFill>
            <a:srgbClr val="282E3A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82500"/>
        </a:buClr>
        <a:buSzPct val="110000"/>
        <a:buFont typeface="Wingdings" pitchFamily="2" charset="2"/>
        <a:buChar char="§"/>
        <a:defRPr sz="1600">
          <a:solidFill>
            <a:srgbClr val="282E3A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82500"/>
        </a:buClr>
        <a:buFont typeface="Wingdings" pitchFamily="2" charset="2"/>
        <a:buChar char="w"/>
        <a:defRPr sz="1400">
          <a:solidFill>
            <a:srgbClr val="282E3A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82500"/>
        </a:buClr>
        <a:buFont typeface="Arial" charset="0"/>
        <a:buChar char="»"/>
        <a:defRPr sz="1200">
          <a:solidFill>
            <a:srgbClr val="282E3A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82500"/>
        </a:buClr>
        <a:buFont typeface="Arial" charset="0"/>
        <a:buChar char="»"/>
        <a:defRPr sz="1200">
          <a:solidFill>
            <a:srgbClr val="282E3A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82500"/>
        </a:buClr>
        <a:buFont typeface="Arial" charset="0"/>
        <a:buChar char="»"/>
        <a:defRPr sz="1200">
          <a:solidFill>
            <a:srgbClr val="282E3A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82500"/>
        </a:buClr>
        <a:buFont typeface="Arial" charset="0"/>
        <a:buChar char="»"/>
        <a:defRPr sz="1200">
          <a:solidFill>
            <a:srgbClr val="282E3A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82500"/>
        </a:buClr>
        <a:buFont typeface="Arial" charset="0"/>
        <a:buChar char="»"/>
        <a:defRPr sz="1200">
          <a:solidFill>
            <a:srgbClr val="282E3A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0" y="3251200"/>
            <a:ext cx="4103688" cy="1093788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ru-RU" sz="1400" b="0" dirty="0" smtClean="0">
                <a:solidFill>
                  <a:srgbClr val="2942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Разработка и принятие проекта  национального стандарта «Нефтяная и газовая промышленность. Проектирование и эксплуатация подводных эксплуатационных систем. Часть 4: Подводное устьевое оборудование и фонтанная арматура»</a:t>
            </a:r>
            <a:endParaRPr lang="ru-RU" sz="1400" dirty="0"/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95250" y="101600"/>
            <a:ext cx="3352800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dirty="0" smtClean="0">
                <a:solidFill>
                  <a:srgbClr val="294273"/>
                </a:solidFill>
                <a:latin typeface="Impact" pitchFamily="34" charset="0"/>
              </a:rPr>
              <a:t>ЛАХАУЗОВА </a:t>
            </a:r>
            <a:r>
              <a:rPr lang="ru-RU" sz="1300" dirty="0">
                <a:solidFill>
                  <a:srgbClr val="294273"/>
                </a:solidFill>
                <a:latin typeface="Impact" pitchFamily="34" charset="0"/>
              </a:rPr>
              <a:t>АЛЛА ВАСИЛЬЕВНА</a:t>
            </a:r>
          </a:p>
          <a:p>
            <a:r>
              <a:rPr lang="ru-RU" sz="1100" dirty="0">
                <a:solidFill>
                  <a:srgbClr val="808080"/>
                </a:solidFill>
                <a:latin typeface="Impact" pitchFamily="34" charset="0"/>
              </a:rPr>
              <a:t>ЗАВЕДУЮЩИЙ СЕКТОРОМ </a:t>
            </a:r>
          </a:p>
          <a:p>
            <a:r>
              <a:rPr lang="ru-RU" sz="1100" dirty="0">
                <a:solidFill>
                  <a:srgbClr val="808080"/>
                </a:solidFill>
                <a:latin typeface="Impact" pitchFamily="34" charset="0"/>
              </a:rPr>
              <a:t>РАЗРАБОТКИ НОРМАТИВНЫХ ДОКУМЕНТОВ</a:t>
            </a: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8289925" y="525463"/>
            <a:ext cx="1481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7400925" y="338138"/>
            <a:ext cx="118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79" name="Picture 7" descr="C:\Users\olga i. valieva\Desktop\Logo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5415" y="149469"/>
            <a:ext cx="2490541" cy="15474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F2740B-4C1F-4D40-BB3C-39B7B0DC5BB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10659" name="Rectangle 3"/>
          <p:cNvSpPr>
            <a:spLocks noChangeArrowheads="1"/>
          </p:cNvSpPr>
          <p:nvPr/>
        </p:nvSpPr>
        <p:spPr bwMode="black">
          <a:xfrm>
            <a:off x="871008" y="3437467"/>
            <a:ext cx="8044392" cy="129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rgbClr val="2942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+mn-cs"/>
              </a:rPr>
              <a:t>ПРИНЯТИЕ  ПРОЕКТА </a:t>
            </a:r>
            <a:endParaRPr lang="ru-RU" dirty="0" smtClean="0">
              <a:solidFill>
                <a:srgbClr val="2942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+mn-cs"/>
            </a:endParaRPr>
          </a:p>
          <a:p>
            <a:pPr algn="just">
              <a:defRPr/>
            </a:pPr>
            <a:endParaRPr lang="ru-RU" dirty="0">
              <a:solidFill>
                <a:srgbClr val="2942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+mn-cs"/>
            </a:endParaRPr>
          </a:p>
          <a:p>
            <a:pPr>
              <a:defRPr/>
            </a:pPr>
            <a:r>
              <a:rPr lang="ru-RU" dirty="0" smtClean="0">
                <a:solidFill>
                  <a:srgbClr val="2942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+mn-cs"/>
              </a:rPr>
              <a:t>ГОСТ Р </a:t>
            </a:r>
            <a:r>
              <a:rPr lang="ru-RU" dirty="0">
                <a:solidFill>
                  <a:srgbClr val="2942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+mn-cs"/>
              </a:rPr>
              <a:t>«Нефтяная и газовая промышленность. Проектирование и эксплуатация подводных эксплуатационных систем. </a:t>
            </a:r>
            <a:endParaRPr lang="en-US" dirty="0">
              <a:solidFill>
                <a:srgbClr val="2942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+mn-cs"/>
            </a:endParaRPr>
          </a:p>
          <a:p>
            <a:pPr>
              <a:defRPr/>
            </a:pPr>
            <a:r>
              <a:rPr lang="ru-RU" dirty="0">
                <a:solidFill>
                  <a:srgbClr val="2942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+mn-cs"/>
              </a:rPr>
              <a:t>Часть 4: Подводное устьевое оборудование и фонтанная </a:t>
            </a:r>
            <a:r>
              <a:rPr lang="ru-RU" dirty="0" smtClean="0">
                <a:solidFill>
                  <a:srgbClr val="2942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+mn-cs"/>
              </a:rPr>
              <a:t>арматура»</a:t>
            </a:r>
            <a:endParaRPr lang="ru-RU" dirty="0">
              <a:solidFill>
                <a:srgbClr val="2942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846667"/>
            <a:ext cx="3448050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294273"/>
                </a:solidFill>
                <a:latin typeface="Impact" pitchFamily="34" charset="0"/>
              </a:rPr>
              <a:t>ЛАХАУЗОВА АЛЛА ВАСИЛЬЕВНА</a:t>
            </a:r>
            <a:r>
              <a:rPr lang="ru-RU" sz="1400" dirty="0">
                <a:solidFill>
                  <a:srgbClr val="294273"/>
                </a:solidFill>
                <a:latin typeface="Impact" pitchFamily="34" charset="0"/>
              </a:rPr>
              <a:t/>
            </a:r>
            <a:br>
              <a:rPr lang="ru-RU" sz="1400" dirty="0">
                <a:solidFill>
                  <a:srgbClr val="294273"/>
                </a:solidFill>
                <a:latin typeface="Impact" pitchFamily="34" charset="0"/>
              </a:rPr>
            </a:br>
            <a:r>
              <a:rPr lang="ru-RU" sz="1100" dirty="0">
                <a:solidFill>
                  <a:srgbClr val="808080"/>
                </a:solidFill>
                <a:latin typeface="Impact" pitchFamily="34" charset="0"/>
              </a:rPr>
              <a:t>ЗАВЕДУЮЩИЙ СЕКТОРОМ </a:t>
            </a:r>
          </a:p>
          <a:p>
            <a:r>
              <a:rPr lang="ru-RU" sz="1100" dirty="0">
                <a:solidFill>
                  <a:srgbClr val="808080"/>
                </a:solidFill>
                <a:latin typeface="Impact" pitchFamily="34" charset="0"/>
              </a:rPr>
              <a:t>РАЗРАБОТКИ НОРМАТИВНЫХ ДОКУМЕНТОВ</a:t>
            </a:r>
            <a:endParaRPr lang="en-US" sz="1100" dirty="0">
              <a:solidFill>
                <a:srgbClr val="808080"/>
              </a:solidFill>
              <a:latin typeface="Impact" pitchFamily="34" charset="0"/>
            </a:endParaRPr>
          </a:p>
          <a:p>
            <a:endParaRPr lang="ru-RU" sz="1100" dirty="0">
              <a:solidFill>
                <a:srgbClr val="808080"/>
              </a:solidFill>
              <a:latin typeface="Impact" pitchFamily="34" charset="0"/>
            </a:endParaRPr>
          </a:p>
          <a:p>
            <a:r>
              <a:rPr lang="en-US" sz="1100" dirty="0">
                <a:solidFill>
                  <a:srgbClr val="808080"/>
                </a:solidFill>
                <a:latin typeface="Impact" pitchFamily="34" charset="0"/>
              </a:rPr>
              <a:t>LAKHAUZOVA@CKBN.RU</a:t>
            </a:r>
            <a:endParaRPr lang="ru-RU" sz="1100" dirty="0">
              <a:solidFill>
                <a:srgbClr val="80808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cub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188" y="1398588"/>
            <a:ext cx="3268662" cy="2452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Рисунок 22" descr="spatial-location-of-borehole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2050" y="3965575"/>
            <a:ext cx="344963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FFEC2-FB55-4D29-8F3D-4D6A5F54B93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69849"/>
            <a:ext cx="8251825" cy="573618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/>
              <a:t>Серия стандартов ГОСТ Р ИСО 13628</a:t>
            </a:r>
            <a:br>
              <a:rPr lang="ru-RU" sz="1600" dirty="0" smtClean="0"/>
            </a:br>
            <a:r>
              <a:rPr lang="ru-RU" sz="1600" dirty="0" smtClean="0"/>
              <a:t>Разработчик – АО «ЦКБН» </a:t>
            </a:r>
            <a:br>
              <a:rPr lang="ru-RU" sz="1600" dirty="0" smtClean="0"/>
            </a:br>
            <a:endParaRPr lang="ru-RU" sz="1600" dirty="0" smtClean="0"/>
          </a:p>
        </p:txBody>
      </p:sp>
      <p:grpSp>
        <p:nvGrpSpPr>
          <p:cNvPr id="4102" name="Group 3"/>
          <p:cNvGrpSpPr>
            <a:grpSpLocks/>
          </p:cNvGrpSpPr>
          <p:nvPr/>
        </p:nvGrpSpPr>
        <p:grpSpPr bwMode="auto">
          <a:xfrm>
            <a:off x="0" y="1268413"/>
            <a:ext cx="5416550" cy="1196975"/>
            <a:chOff x="0" y="799"/>
            <a:chExt cx="3412" cy="754"/>
          </a:xfrm>
        </p:grpSpPr>
        <p:sp>
          <p:nvSpPr>
            <p:cNvPr id="929796" name="Rectangle 4"/>
            <p:cNvSpPr>
              <a:spLocks noChangeArrowheads="1"/>
            </p:cNvSpPr>
            <p:nvPr/>
          </p:nvSpPr>
          <p:spPr bwMode="auto">
            <a:xfrm>
              <a:off x="0" y="799"/>
              <a:ext cx="3412" cy="341"/>
            </a:xfrm>
            <a:prstGeom prst="rect">
              <a:avLst/>
            </a:prstGeom>
            <a:gradFill rotWithShape="1">
              <a:gsLst>
                <a:gs pos="0">
                  <a:srgbClr val="608788">
                    <a:alpha val="50000"/>
                  </a:srgbClr>
                </a:gs>
                <a:gs pos="100000">
                  <a:srgbClr val="608788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13" name="Text Box 5"/>
            <p:cNvSpPr txBox="1">
              <a:spLocks noChangeArrowheads="1"/>
            </p:cNvSpPr>
            <p:nvPr/>
          </p:nvSpPr>
          <p:spPr bwMode="gray">
            <a:xfrm>
              <a:off x="144" y="816"/>
              <a:ext cx="3072" cy="7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400" b="1" dirty="0"/>
                <a:t>1. ГОСТ Р ИСО 13628-2-2013 «Нефтяная и газовая промышленность. Проектирование и эксплуатация систем подводной добычи. </a:t>
              </a:r>
              <a:r>
                <a:rPr lang="ru-RU" sz="1400" b="1" dirty="0" smtClean="0"/>
                <a:t>Часть 2. Гибкие трубные системы многослойной структуры без связующих слоев для подводного и морского применения</a:t>
              </a:r>
              <a:endParaRPr lang="ru-RU" sz="1400" b="1" dirty="0"/>
            </a:p>
          </p:txBody>
        </p:sp>
      </p:grpSp>
      <p:grpSp>
        <p:nvGrpSpPr>
          <p:cNvPr id="4103" name="Group 6"/>
          <p:cNvGrpSpPr>
            <a:grpSpLocks/>
          </p:cNvGrpSpPr>
          <p:nvPr/>
        </p:nvGrpSpPr>
        <p:grpSpPr bwMode="auto">
          <a:xfrm>
            <a:off x="0" y="2890839"/>
            <a:ext cx="5416550" cy="1843088"/>
            <a:chOff x="0" y="1821"/>
            <a:chExt cx="3412" cy="1161"/>
          </a:xfrm>
        </p:grpSpPr>
        <p:sp>
          <p:nvSpPr>
            <p:cNvPr id="929799" name="Rectangle 7"/>
            <p:cNvSpPr>
              <a:spLocks noChangeArrowheads="1"/>
            </p:cNvSpPr>
            <p:nvPr/>
          </p:nvSpPr>
          <p:spPr bwMode="auto">
            <a:xfrm>
              <a:off x="0" y="1821"/>
              <a:ext cx="3412" cy="341"/>
            </a:xfrm>
            <a:prstGeom prst="rect">
              <a:avLst/>
            </a:prstGeom>
            <a:gradFill rotWithShape="1">
              <a:gsLst>
                <a:gs pos="0">
                  <a:srgbClr val="608788">
                    <a:alpha val="50000"/>
                  </a:srgbClr>
                </a:gs>
                <a:gs pos="100000">
                  <a:srgbClr val="608788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11" name="Text Box 8"/>
            <p:cNvSpPr txBox="1">
              <a:spLocks noChangeArrowheads="1"/>
            </p:cNvSpPr>
            <p:nvPr/>
          </p:nvSpPr>
          <p:spPr bwMode="gray">
            <a:xfrm>
              <a:off x="165" y="2245"/>
              <a:ext cx="3099" cy="7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/>
                <a:t>3. Проект ГОСТ Р ИСО 13628-4 «Нефтяная и газовая промышленность.  Проектирование и эксплуатация подводных эксплуатационных систем. Часть 4</a:t>
              </a:r>
              <a:r>
                <a:rPr lang="ru-RU" sz="1400" b="1" dirty="0" smtClean="0"/>
                <a:t>: Подводное устьевое оборудование и фонтанная арматура»</a:t>
              </a:r>
              <a:endParaRPr lang="en-US" sz="1400" b="1" dirty="0"/>
            </a:p>
          </p:txBody>
        </p:sp>
      </p:grpSp>
      <p:grpSp>
        <p:nvGrpSpPr>
          <p:cNvPr id="4104" name="Group 9"/>
          <p:cNvGrpSpPr>
            <a:grpSpLocks/>
          </p:cNvGrpSpPr>
          <p:nvPr/>
        </p:nvGrpSpPr>
        <p:grpSpPr bwMode="auto">
          <a:xfrm>
            <a:off x="0" y="2590799"/>
            <a:ext cx="5416550" cy="447675"/>
            <a:chOff x="0" y="1301"/>
            <a:chExt cx="3412" cy="613"/>
          </a:xfrm>
        </p:grpSpPr>
        <p:sp>
          <p:nvSpPr>
            <p:cNvPr id="929802" name="Rectangle 10"/>
            <p:cNvSpPr>
              <a:spLocks noChangeArrowheads="1"/>
            </p:cNvSpPr>
            <p:nvPr/>
          </p:nvSpPr>
          <p:spPr bwMode="auto">
            <a:xfrm>
              <a:off x="0" y="1301"/>
              <a:ext cx="3412" cy="341"/>
            </a:xfrm>
            <a:prstGeom prst="rect">
              <a:avLst/>
            </a:prstGeom>
            <a:gradFill rotWithShape="1">
              <a:gsLst>
                <a:gs pos="0">
                  <a:srgbClr val="608788">
                    <a:alpha val="50000"/>
                  </a:srgbClr>
                </a:gs>
                <a:gs pos="100000">
                  <a:srgbClr val="608788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9" name="Text Box 11"/>
            <p:cNvSpPr txBox="1">
              <a:spLocks noChangeArrowheads="1"/>
            </p:cNvSpPr>
            <p:nvPr/>
          </p:nvSpPr>
          <p:spPr bwMode="gray">
            <a:xfrm>
              <a:off x="192" y="1313"/>
              <a:ext cx="3120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400" b="1" dirty="0"/>
                <a:t>2. ГОСТ Р ИСО 13628-3-2013 «Нефтяная и газовая промышленность. Проектирование и эксплуатация систем подводной добычи. </a:t>
              </a:r>
              <a:r>
                <a:rPr lang="ru-RU" sz="1400" b="1" dirty="0" smtClean="0"/>
                <a:t>Часть 3. Системы проходных выкидных трубопроводов </a:t>
              </a:r>
              <a:r>
                <a:rPr lang="en-US" sz="1400" b="1" dirty="0" smtClean="0"/>
                <a:t>(TFL)</a:t>
              </a:r>
              <a:r>
                <a:rPr lang="ru-RU" sz="1400" b="1" dirty="0" smtClean="0"/>
                <a:t>»</a:t>
              </a:r>
              <a:endParaRPr lang="en-US" sz="1400" b="1" dirty="0"/>
            </a:p>
          </p:txBody>
        </p:sp>
      </p:grpSp>
      <p:grpSp>
        <p:nvGrpSpPr>
          <p:cNvPr id="4105" name="Group 18"/>
          <p:cNvGrpSpPr>
            <a:grpSpLocks/>
          </p:cNvGrpSpPr>
          <p:nvPr/>
        </p:nvGrpSpPr>
        <p:grpSpPr bwMode="auto">
          <a:xfrm>
            <a:off x="0" y="5826125"/>
            <a:ext cx="9144000" cy="725488"/>
            <a:chOff x="0" y="3670"/>
            <a:chExt cx="5760" cy="457"/>
          </a:xfrm>
        </p:grpSpPr>
        <p:sp>
          <p:nvSpPr>
            <p:cNvPr id="929808" name="Rectangle 16"/>
            <p:cNvSpPr>
              <a:spLocks noChangeArrowheads="1"/>
            </p:cNvSpPr>
            <p:nvPr/>
          </p:nvSpPr>
          <p:spPr bwMode="auto">
            <a:xfrm>
              <a:off x="0" y="3670"/>
              <a:ext cx="5760" cy="45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1">
                    <a:alpha val="75000"/>
                  </a:schemeClr>
                </a:gs>
              </a:gsLst>
              <a:lin ang="5400000" scaled="1"/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929809" name="Rectangle 17"/>
            <p:cNvSpPr>
              <a:spLocks noChangeArrowheads="1"/>
            </p:cNvSpPr>
            <p:nvPr/>
          </p:nvSpPr>
          <p:spPr bwMode="auto">
            <a:xfrm>
              <a:off x="491" y="3719"/>
              <a:ext cx="4801" cy="213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w500_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4210050"/>
            <a:ext cx="298132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Стандар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450" y="635000"/>
            <a:ext cx="2293938" cy="327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Рисунок 47" descr="shtokman-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854" y="2474457"/>
            <a:ext cx="4022102" cy="262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2D52D-8722-43EA-AAB2-C8ECFD09791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95250"/>
            <a:ext cx="8496300" cy="4270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ЦЕЛЕСООБРАЗНОСТЬ И ЗНАЧИМОСТЬ </a:t>
            </a:r>
          </a:p>
        </p:txBody>
      </p:sp>
      <p:grpSp>
        <p:nvGrpSpPr>
          <p:cNvPr id="5127" name="Group 3"/>
          <p:cNvGrpSpPr>
            <a:grpSpLocks/>
          </p:cNvGrpSpPr>
          <p:nvPr/>
        </p:nvGrpSpPr>
        <p:grpSpPr bwMode="auto">
          <a:xfrm>
            <a:off x="277813" y="1677988"/>
            <a:ext cx="3998912" cy="4103687"/>
            <a:chOff x="159" y="617"/>
            <a:chExt cx="2450" cy="2585"/>
          </a:xfrm>
        </p:grpSpPr>
        <p:sp>
          <p:nvSpPr>
            <p:cNvPr id="962564" name="Rectangle 4"/>
            <p:cNvSpPr>
              <a:spLocks noChangeArrowheads="1"/>
            </p:cNvSpPr>
            <p:nvPr/>
          </p:nvSpPr>
          <p:spPr bwMode="auto">
            <a:xfrm rot="5400000">
              <a:off x="91" y="685"/>
              <a:ext cx="2585" cy="2450"/>
            </a:xfrm>
            <a:prstGeom prst="rect">
              <a:avLst/>
            </a:prstGeom>
            <a:gradFill rotWithShape="1">
              <a:gsLst>
                <a:gs pos="0">
                  <a:srgbClr val="608788">
                    <a:alpha val="50000"/>
                  </a:srgbClr>
                </a:gs>
                <a:gs pos="100000">
                  <a:srgbClr val="608788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141" name="Text Box 6"/>
            <p:cNvSpPr txBox="1">
              <a:spLocks noChangeArrowheads="1"/>
            </p:cNvSpPr>
            <p:nvPr/>
          </p:nvSpPr>
          <p:spPr bwMode="auto">
            <a:xfrm>
              <a:off x="209" y="663"/>
              <a:ext cx="232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1000" indent="-381000" algn="ctr">
                <a:spcBef>
                  <a:spcPct val="20000"/>
                </a:spcBef>
                <a:buClr>
                  <a:srgbClr val="982500"/>
                </a:buClr>
              </a:pPr>
              <a:r>
                <a:rPr lang="ru-RU" sz="1400" b="1" dirty="0"/>
                <a:t>         Отсутствие </a:t>
              </a:r>
              <a:r>
                <a:rPr lang="ru-RU" sz="1400" b="1" dirty="0" smtClean="0"/>
                <a:t>соответствующих национальных стандартов</a:t>
              </a:r>
              <a:endParaRPr lang="ru-RU" sz="1400" b="1" dirty="0"/>
            </a:p>
          </p:txBody>
        </p:sp>
      </p:grpSp>
      <p:sp>
        <p:nvSpPr>
          <p:cNvPr id="962568" name="Rectangle 8"/>
          <p:cNvSpPr>
            <a:spLocks noChangeArrowheads="1"/>
          </p:cNvSpPr>
          <p:nvPr/>
        </p:nvSpPr>
        <p:spPr bwMode="auto">
          <a:xfrm rot="5400000">
            <a:off x="5147469" y="1764506"/>
            <a:ext cx="4103688" cy="3889375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129" name="Text Box 6"/>
          <p:cNvSpPr txBox="1">
            <a:spLocks noChangeArrowheads="1"/>
          </p:cNvSpPr>
          <p:nvPr/>
        </p:nvSpPr>
        <p:spPr bwMode="auto">
          <a:xfrm>
            <a:off x="180975" y="3146425"/>
            <a:ext cx="43735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ctr">
              <a:spcBef>
                <a:spcPct val="20000"/>
              </a:spcBef>
              <a:buClr>
                <a:srgbClr val="982500"/>
              </a:buClr>
            </a:pPr>
            <a:r>
              <a:rPr lang="ru-RU" sz="1400" b="1"/>
              <a:t>        Совершенствование фонда отечественной нормативной документации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72733" y="811213"/>
            <a:ext cx="5639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 algn="ctr">
              <a:spcBef>
                <a:spcPct val="20000"/>
              </a:spcBef>
              <a:buClr>
                <a:srgbClr val="982500"/>
              </a:buClr>
            </a:pPr>
            <a:r>
              <a:rPr lang="ru-RU" sz="1600" dirty="0" smtClean="0">
                <a:solidFill>
                  <a:srgbClr val="3F547D"/>
                </a:solidFill>
                <a:latin typeface="Arial Black" pitchFamily="34" charset="0"/>
              </a:rPr>
              <a:t>Разработка национальных стандартов на базе стандартов ИСО</a:t>
            </a:r>
            <a:endParaRPr lang="ru-RU" sz="1600" dirty="0">
              <a:solidFill>
                <a:srgbClr val="3F547D"/>
              </a:solidFill>
              <a:latin typeface="Arial Black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 bwMode="auto">
          <a:xfrm rot="19221172">
            <a:off x="5670115" y="1429111"/>
            <a:ext cx="456396" cy="368835"/>
          </a:xfrm>
          <a:prstGeom prst="downArrow">
            <a:avLst>
              <a:gd name="adj1" fmla="val 50000"/>
              <a:gd name="adj2" fmla="val 5761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" name="Стрелка вниз 29"/>
          <p:cNvSpPr/>
          <p:nvPr/>
        </p:nvSpPr>
        <p:spPr bwMode="auto">
          <a:xfrm rot="2080408">
            <a:off x="3344475" y="1388771"/>
            <a:ext cx="448913" cy="38339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33" name="Rectangle 149"/>
          <p:cNvSpPr>
            <a:spLocks noChangeArrowheads="1"/>
          </p:cNvSpPr>
          <p:nvPr/>
        </p:nvSpPr>
        <p:spPr bwMode="auto">
          <a:xfrm>
            <a:off x="207963" y="4038600"/>
            <a:ext cx="41021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r>
              <a:rPr lang="ru-RU" sz="1400" b="1" dirty="0"/>
              <a:t>        Необходимость гармонизации  российской и </a:t>
            </a:r>
            <a:r>
              <a:rPr lang="ru-RU" sz="1400" b="1" dirty="0" smtClean="0"/>
              <a:t>международных </a:t>
            </a:r>
            <a:r>
              <a:rPr lang="ru-RU" sz="1400" b="1" dirty="0"/>
              <a:t>систем стандартизации </a:t>
            </a:r>
          </a:p>
        </p:txBody>
      </p:sp>
      <p:sp>
        <p:nvSpPr>
          <p:cNvPr id="5134" name="Rectangle 149"/>
          <p:cNvSpPr>
            <a:spLocks noChangeArrowheads="1"/>
          </p:cNvSpPr>
          <p:nvPr/>
        </p:nvSpPr>
        <p:spPr bwMode="auto">
          <a:xfrm>
            <a:off x="4791075" y="1673225"/>
            <a:ext cx="41989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r>
              <a:rPr lang="ru-RU" sz="1400" b="1" dirty="0"/>
              <a:t>         Реализация рациональных и эффективных методов освоения ресурсов</a:t>
            </a: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endParaRPr lang="ru-RU" sz="1400" dirty="0">
              <a:latin typeface="Arial Black" pitchFamily="34" charset="0"/>
            </a:endParaRPr>
          </a:p>
        </p:txBody>
      </p:sp>
      <p:sp>
        <p:nvSpPr>
          <p:cNvPr id="5135" name="Rectangle 149"/>
          <p:cNvSpPr>
            <a:spLocks noChangeArrowheads="1"/>
          </p:cNvSpPr>
          <p:nvPr/>
        </p:nvSpPr>
        <p:spPr bwMode="auto">
          <a:xfrm>
            <a:off x="4945063" y="3201988"/>
            <a:ext cx="419893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r>
              <a:rPr lang="ru-RU" sz="1400" b="1"/>
              <a:t>        Повышение качества отечественной продукции </a:t>
            </a: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endParaRPr lang="ru-RU" sz="1400">
              <a:latin typeface="Arial Black" pitchFamily="34" charset="0"/>
            </a:endParaRPr>
          </a:p>
        </p:txBody>
      </p:sp>
      <p:sp>
        <p:nvSpPr>
          <p:cNvPr id="5136" name="Rectangle 149"/>
          <p:cNvSpPr>
            <a:spLocks noChangeArrowheads="1"/>
          </p:cNvSpPr>
          <p:nvPr/>
        </p:nvSpPr>
        <p:spPr bwMode="auto">
          <a:xfrm>
            <a:off x="4945063" y="3830638"/>
            <a:ext cx="41989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r>
              <a:rPr lang="ru-RU" sz="1400" b="1"/>
              <a:t>        Применение современных достижений науки, технологии и практического опыта </a:t>
            </a: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endParaRPr lang="ru-RU" sz="1400">
              <a:latin typeface="Arial Black" pitchFamily="34" charset="0"/>
            </a:endParaRPr>
          </a:p>
        </p:txBody>
      </p:sp>
      <p:sp>
        <p:nvSpPr>
          <p:cNvPr id="5137" name="Rectangle 149"/>
          <p:cNvSpPr>
            <a:spLocks noChangeArrowheads="1"/>
          </p:cNvSpPr>
          <p:nvPr/>
        </p:nvSpPr>
        <p:spPr bwMode="auto">
          <a:xfrm>
            <a:off x="4945063" y="2392363"/>
            <a:ext cx="41989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r>
              <a:rPr lang="ru-RU" sz="1400" b="1"/>
              <a:t>        Упорядоченные принципы проектирования, строительства и эксплуатации морских НГ сооружений</a:t>
            </a: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endParaRPr lang="ru-RU" sz="1400">
              <a:latin typeface="Arial Black" pitchFamily="34" charset="0"/>
            </a:endParaRPr>
          </a:p>
        </p:txBody>
      </p:sp>
      <p:sp>
        <p:nvSpPr>
          <p:cNvPr id="5138" name="Rectangle 149"/>
          <p:cNvSpPr>
            <a:spLocks noChangeArrowheads="1"/>
          </p:cNvSpPr>
          <p:nvPr/>
        </p:nvSpPr>
        <p:spPr bwMode="auto">
          <a:xfrm>
            <a:off x="4945063" y="4694238"/>
            <a:ext cx="419893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r>
              <a:rPr lang="ru-RU" sz="1400" b="1"/>
              <a:t>        Ускоренное развитие техники и технологии</a:t>
            </a: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endParaRPr lang="ru-RU" sz="1400">
              <a:latin typeface="Arial Black" pitchFamily="34" charset="0"/>
            </a:endParaRPr>
          </a:p>
        </p:txBody>
      </p:sp>
      <p:sp>
        <p:nvSpPr>
          <p:cNvPr id="5139" name="Rectangle 149"/>
          <p:cNvSpPr>
            <a:spLocks noChangeArrowheads="1"/>
          </p:cNvSpPr>
          <p:nvPr/>
        </p:nvSpPr>
        <p:spPr bwMode="auto">
          <a:xfrm>
            <a:off x="173038" y="2474913"/>
            <a:ext cx="419893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r>
              <a:rPr lang="ru-RU" sz="1400" b="1"/>
              <a:t>        Развитие национальной системы стандартизации</a:t>
            </a: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endParaRPr lang="ru-RU" sz="140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16C88-0B1D-4DD7-BEE6-7982709DC6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0068" y="0"/>
            <a:ext cx="522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РАЗРАБОТКА проекта ГОСТ Р ИСО 13628-4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8067" y="1143000"/>
            <a:ext cx="690033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Основание для разработки стандарта</a:t>
            </a:r>
            <a:endParaRPr lang="ru-RU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0400" y="2040467"/>
            <a:ext cx="61992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Договор на выполнение НИР с ОАО «Газпром» № 1686-0730-09-2  </a:t>
            </a: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 26.01.2010 </a:t>
            </a:r>
          </a:p>
          <a:p>
            <a:pPr algn="just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Проблема № 3.2 «Создание методов и технологий для повышения </a:t>
            </a: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э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ффективности разработки и безопасной эксплуатации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месторож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just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ений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 Перечня приоритетных научно-технических проблем </a:t>
            </a:r>
          </a:p>
          <a:p>
            <a:pPr algn="just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План работ по национальной стандартизации ТК 23 на 2009 г.</a:t>
            </a:r>
          </a:p>
          <a:p>
            <a:pPr algn="just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3467" y="3886201"/>
            <a:ext cx="67492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ГОСТ Р разработан в соответствии с </a:t>
            </a:r>
            <a:r>
              <a:rPr lang="ru-RU" sz="1400" b="1" dirty="0" smtClean="0"/>
              <a:t>Техническим заданием </a:t>
            </a:r>
            <a:r>
              <a:rPr lang="ru-RU" sz="1400" dirty="0" smtClean="0"/>
              <a:t>на выполнение </a:t>
            </a:r>
          </a:p>
          <a:p>
            <a:pPr algn="just"/>
            <a:r>
              <a:rPr lang="ru-RU" sz="1400" dirty="0" smtClean="0"/>
              <a:t>р</a:t>
            </a:r>
            <a:r>
              <a:rPr lang="ru-RU" sz="1400" dirty="0" smtClean="0"/>
              <a:t>абот по теме: «Разработка национального стандарта ГОСТ Р «Нефтяная и </a:t>
            </a:r>
          </a:p>
          <a:p>
            <a:pPr algn="just"/>
            <a:r>
              <a:rPr lang="ru-RU" sz="1400" dirty="0" smtClean="0"/>
              <a:t>г</a:t>
            </a:r>
            <a:r>
              <a:rPr lang="ru-RU" sz="1400" dirty="0" smtClean="0"/>
              <a:t>азовая промышленность. Проектирование и эксплуатация подводных </a:t>
            </a:r>
          </a:p>
          <a:p>
            <a:pPr algn="just"/>
            <a:r>
              <a:rPr lang="ru-RU" sz="1400" dirty="0" smtClean="0"/>
              <a:t>э</a:t>
            </a:r>
            <a:r>
              <a:rPr lang="ru-RU" sz="1400" dirty="0" smtClean="0"/>
              <a:t>ксплуатационных систем. Часть 4: Подводное устьевое оборудование и </a:t>
            </a:r>
          </a:p>
          <a:p>
            <a:pPr algn="just"/>
            <a:r>
              <a:rPr lang="ru-RU" sz="1400" dirty="0" smtClean="0"/>
              <a:t>ф</a:t>
            </a:r>
            <a:r>
              <a:rPr lang="ru-RU" sz="1400" dirty="0" smtClean="0"/>
              <a:t>онтанная арматура»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ГОСТ Р разработан на основе русскоязычной версии международного стандарта </a:t>
            </a:r>
            <a:r>
              <a:rPr lang="en-US" sz="1400" dirty="0" smtClean="0"/>
              <a:t>ISO </a:t>
            </a:r>
            <a:r>
              <a:rPr lang="ru-RU" sz="1400" dirty="0" smtClean="0"/>
              <a:t>13628-4:2010, прошедшей научно-техническую экспертизу в организациях-членах ТК 23, которая официально зарегистрирована в Федеральном фонде регламентов и стандартов ФГУП «Стандартинформ»</a:t>
            </a:r>
            <a:endParaRPr lang="ru-RU" sz="14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E3F96-BA8F-4B0A-887F-C4DD6106448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123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950" dirty="0" smtClean="0"/>
              <a:t>Проект ГОСТ Р ИСО 13628-4</a:t>
            </a:r>
            <a:endParaRPr lang="de-DE" sz="1950" dirty="0" smtClean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87338" y="892175"/>
          <a:ext cx="3524171" cy="4226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171"/>
              </a:tblGrid>
              <a:tr h="32543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СТРУКТУРА СТАНДАРТА</a:t>
                      </a:r>
                    </a:p>
                  </a:txBody>
                  <a:tcPr/>
                </a:tc>
              </a:tr>
              <a:tr h="26626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Титульный</a:t>
                      </a:r>
                      <a:r>
                        <a:rPr lang="ru-RU" sz="1200" baseline="0" dirty="0" smtClean="0"/>
                        <a:t> лист</a:t>
                      </a:r>
                      <a:endParaRPr lang="ru-RU" sz="1200" dirty="0" smtClean="0"/>
                    </a:p>
                  </a:txBody>
                  <a:tcPr/>
                </a:tc>
              </a:tr>
              <a:tr h="26626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Предисловие</a:t>
                      </a:r>
                      <a:endParaRPr lang="ru-RU" sz="1200" dirty="0"/>
                    </a:p>
                  </a:txBody>
                  <a:tcPr/>
                </a:tc>
              </a:tr>
              <a:tr h="26626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Введение к международному стандарту</a:t>
                      </a:r>
                      <a:r>
                        <a:rPr lang="ru-RU" sz="1200" baseline="0" dirty="0" smtClean="0"/>
                        <a:t> ИСО 13628-4:2010</a:t>
                      </a:r>
                      <a:endParaRPr lang="ru-RU" sz="1200" dirty="0"/>
                    </a:p>
                  </a:txBody>
                  <a:tcPr/>
                </a:tc>
              </a:tr>
              <a:tr h="26626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 Введение</a:t>
                      </a:r>
                      <a:endParaRPr lang="ru-RU" sz="1200" dirty="0"/>
                    </a:p>
                  </a:txBody>
                  <a:tcPr/>
                </a:tc>
              </a:tr>
              <a:tr h="26626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Область применения</a:t>
                      </a:r>
                      <a:endParaRPr lang="ru-RU" sz="1200" dirty="0"/>
                    </a:p>
                  </a:txBody>
                  <a:tcPr/>
                </a:tc>
              </a:tr>
              <a:tr h="266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 smtClean="0"/>
                        <a:t>Основные разделы (11) </a:t>
                      </a: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</a:tr>
              <a:tr h="44377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Приложения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A-M</a:t>
                      </a:r>
                      <a:endParaRPr lang="ru-RU" sz="1200" dirty="0"/>
                    </a:p>
                  </a:txBody>
                  <a:tcPr/>
                </a:tc>
              </a:tr>
              <a:tr h="44377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Приложение</a:t>
                      </a:r>
                      <a:r>
                        <a:rPr lang="ru-RU" sz="1200" baseline="0" dirty="0" smtClean="0"/>
                        <a:t> ДА</a:t>
                      </a:r>
                      <a:endParaRPr lang="ru-RU" sz="1200" dirty="0"/>
                    </a:p>
                  </a:txBody>
                  <a:tcPr/>
                </a:tc>
              </a:tr>
              <a:tr h="44377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Библиография</a:t>
                      </a:r>
                      <a:endParaRPr lang="ru-RU" sz="1200" dirty="0"/>
                    </a:p>
                  </a:txBody>
                  <a:tcPr/>
                </a:tc>
              </a:tr>
              <a:tr h="26626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Библиографические</a:t>
                      </a:r>
                      <a:r>
                        <a:rPr lang="ru-RU" sz="1200" baseline="0" dirty="0" smtClean="0"/>
                        <a:t> данные</a:t>
                      </a:r>
                      <a:endParaRPr lang="ru-RU" sz="1200" dirty="0"/>
                    </a:p>
                  </a:txBody>
                  <a:tcPr/>
                </a:tc>
              </a:tr>
              <a:tr h="26626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библиографические данные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581525" y="4281488"/>
          <a:ext cx="426002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028"/>
              </a:tblGrid>
              <a:tr h="2880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ОБЛАСТЬ ПРИМЕНЕНИЯ</a:t>
                      </a:r>
                      <a:endParaRPr lang="ru-RU" sz="1600" dirty="0"/>
                    </a:p>
                  </a:txBody>
                  <a:tcPr/>
                </a:tc>
              </a:tr>
              <a:tr h="23564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Подводные устьевые оголовки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Донные</a:t>
                      </a:r>
                      <a:r>
                        <a:rPr lang="ru-RU" sz="1200" baseline="0" dirty="0" smtClean="0"/>
                        <a:t> устьевые оголовки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aseline="0" dirty="0" smtClean="0"/>
                        <a:t>Донные устьевые оголовки со стволовым проходом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aseline="0" dirty="0" smtClean="0"/>
                        <a:t>Устьевые елки вертикального и горизонтального типов</a:t>
                      </a:r>
                      <a:endParaRPr lang="ru-RU" sz="1200" dirty="0"/>
                    </a:p>
                  </a:txBody>
                  <a:tcPr/>
                </a:tc>
              </a:tr>
              <a:tr h="23564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ru-RU" sz="1200" dirty="0"/>
                    </a:p>
                  </a:txBody>
                  <a:tcPr/>
                </a:tc>
              </a:tr>
              <a:tr h="23564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" name="Рисунок 25" descr="верх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78" y="2426329"/>
            <a:ext cx="4252859" cy="1736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 descr="ни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839" y="4827441"/>
            <a:ext cx="3541951" cy="118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00" y="898525"/>
          <a:ext cx="4336611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6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Ø"/>
                      </a:pPr>
                      <a:r>
                        <a:rPr lang="ru-RU" sz="1000" dirty="0" smtClean="0"/>
                        <a:t> Проект ГОСТ</a:t>
                      </a:r>
                      <a:r>
                        <a:rPr lang="ru-RU" sz="1000" baseline="0" dirty="0" smtClean="0"/>
                        <a:t> Р «Нефтяная и газовая промышленность. Проектирование и эксплуатация подводных эксплуатационных систем. Часть 4: Подводное устьевое оборудование и фонтанная арматура»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Ø"/>
                      </a:pPr>
                      <a:r>
                        <a:rPr lang="ru-RU" sz="1000" dirty="0" smtClean="0"/>
                        <a:t>(рекомендуемое)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ГОСТ</a:t>
                      </a:r>
                      <a:r>
                        <a:rPr lang="ru-RU" sz="1000" baseline="0" dirty="0" smtClean="0"/>
                        <a:t> Р ИСО 13628-4 «Нефтяная и газовая промышленность.  Проектирование и эксплуатация систем подводной добычи. Часть 4. Оборудование подводных устьевых оголовков и устьевых елок»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23775-3730-4AD0-9439-B9B3BF36753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65635" name="Rectangle 3"/>
          <p:cNvSpPr>
            <a:spLocks noChangeArrowheads="1"/>
          </p:cNvSpPr>
          <p:nvPr/>
        </p:nvSpPr>
        <p:spPr bwMode="white">
          <a:xfrm>
            <a:off x="989013" y="69850"/>
            <a:ext cx="805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ru-RU" b="1" dirty="0" smtClean="0">
                <a:solidFill>
                  <a:srgbClr val="D9E2F5"/>
                </a:solidFill>
                <a:latin typeface="Verdana" pitchFamily="34" charset="0"/>
                <a:cs typeface="+mn-cs"/>
              </a:rPr>
              <a:t>ПРОЕКТЫ ГОСТ </a:t>
            </a:r>
            <a:r>
              <a:rPr lang="ru-RU" b="1" dirty="0">
                <a:solidFill>
                  <a:srgbClr val="D9E2F5"/>
                </a:solidFill>
                <a:latin typeface="Verdana" pitchFamily="34" charset="0"/>
                <a:cs typeface="+mn-cs"/>
              </a:rPr>
              <a:t>Р </a:t>
            </a:r>
            <a:r>
              <a:rPr lang="ru-RU" b="1" dirty="0" smtClean="0">
                <a:solidFill>
                  <a:srgbClr val="D9E2F5"/>
                </a:solidFill>
                <a:latin typeface="Verdana" pitchFamily="34" charset="0"/>
                <a:cs typeface="+mn-cs"/>
              </a:rPr>
              <a:t>И ВВЕДЕННЫЕ В ДЕЙСТВИЕ ГОСТ Р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D9E2F5"/>
                </a:solidFill>
                <a:latin typeface="Verdana" pitchFamily="34" charset="0"/>
                <a:cs typeface="+mn-cs"/>
              </a:rPr>
              <a:t>Разработчик – АО «ЦКБН» </a:t>
            </a:r>
            <a:endParaRPr lang="ru-RU" b="1" dirty="0">
              <a:solidFill>
                <a:srgbClr val="D232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65664" name="Rectangle 32"/>
          <p:cNvSpPr>
            <a:spLocks noChangeArrowheads="1"/>
          </p:cNvSpPr>
          <p:nvPr/>
        </p:nvSpPr>
        <p:spPr bwMode="auto">
          <a:xfrm>
            <a:off x="4598988" y="5356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65666" name="Rectangle 34"/>
          <p:cNvSpPr>
            <a:spLocks noChangeArrowheads="1"/>
          </p:cNvSpPr>
          <p:nvPr/>
        </p:nvSpPr>
        <p:spPr bwMode="auto">
          <a:xfrm>
            <a:off x="5313363" y="6269038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0" name="Rectangle 149"/>
          <p:cNvSpPr>
            <a:spLocks noChangeArrowheads="1"/>
          </p:cNvSpPr>
          <p:nvPr/>
        </p:nvSpPr>
        <p:spPr bwMode="auto">
          <a:xfrm>
            <a:off x="1839913" y="776288"/>
            <a:ext cx="65182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r>
              <a:rPr lang="ru-RU" sz="1400" b="1" dirty="0"/>
              <a:t>        </a:t>
            </a:r>
            <a:r>
              <a:rPr lang="ru-RU" sz="1600" b="1" dirty="0" smtClean="0"/>
              <a:t>Примеры корректировки наименований серии стандартов «Нефтяная и газовая промышленность»</a:t>
            </a:r>
            <a:endParaRPr lang="ru-RU" sz="1600" b="1" dirty="0"/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endParaRPr lang="ru-RU" sz="1400" dirty="0">
              <a:latin typeface="Arial Black" pitchFamily="34" charset="0"/>
            </a:endParaRPr>
          </a:p>
        </p:txBody>
      </p:sp>
      <p:pic>
        <p:nvPicPr>
          <p:cNvPr id="59" name="Рисунок 58" descr="слайд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008"/>
            <a:ext cx="2064190" cy="5296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2284413" y="1346201"/>
          <a:ext cx="6096000" cy="512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831836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проекта</a:t>
                      </a:r>
                      <a:r>
                        <a:rPr lang="ru-RU" dirty="0" smtClean="0"/>
                        <a:t> ГОСТ</a:t>
                      </a:r>
                      <a:r>
                        <a:rPr lang="ru-RU" baseline="0" dirty="0" smtClean="0"/>
                        <a:t> 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и обозначение ГОСТ Р</a:t>
                      </a:r>
                      <a:endParaRPr lang="ru-RU" dirty="0"/>
                    </a:p>
                  </a:txBody>
                  <a:tcPr/>
                </a:tc>
              </a:tr>
              <a:tr h="77683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ГОСТ</a:t>
                      </a:r>
                      <a:r>
                        <a:rPr lang="ru-RU" sz="1000" baseline="0" dirty="0" smtClean="0"/>
                        <a:t> Р «Нефтяная и газовая промышленность. Морские сооружения. Термины и определения»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ГОСТ</a:t>
                      </a:r>
                      <a:r>
                        <a:rPr lang="ru-RU" sz="1000" baseline="0" dirty="0" smtClean="0"/>
                        <a:t> Р 55311-2012 «Нефтяная и газовая промышленность. </a:t>
                      </a:r>
                      <a:r>
                        <a:rPr lang="ru-RU" sz="1000" baseline="0" dirty="0" smtClean="0">
                          <a:solidFill>
                            <a:srgbClr val="00B050"/>
                          </a:solidFill>
                        </a:rPr>
                        <a:t>Сооружения нефтегазопромысловые морские. Термины и определения»</a:t>
                      </a:r>
                      <a:endParaRPr lang="ru-RU" sz="1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9746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ГОСТ</a:t>
                      </a:r>
                      <a:r>
                        <a:rPr lang="ru-RU" sz="1000" baseline="0" dirty="0" smtClean="0"/>
                        <a:t> Р «Нефтяная, нефтехимическая и газовая промышленность. Производственная гарантия и обеспечение надежности»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ГОСТ Р ИСО 20815-2013</a:t>
                      </a:r>
                      <a:r>
                        <a:rPr lang="ru-RU" sz="1000" baseline="0" dirty="0" smtClean="0"/>
                        <a:t> «Нефтяная, нефтехимическая и газовая промышленность. </a:t>
                      </a:r>
                      <a:r>
                        <a:rPr lang="ru-RU" sz="1000" baseline="0" dirty="0" smtClean="0">
                          <a:solidFill>
                            <a:srgbClr val="00B050"/>
                          </a:solidFill>
                        </a:rPr>
                        <a:t>Управление обеспечением эффективности производства и надежностью»</a:t>
                      </a:r>
                      <a:endParaRPr lang="ru-RU" sz="1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307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ГОСТ Р «Нефтяная и газовая промышленность. Проектирование и эксплуатация подводных эксплуатационных систем. Часть 2. Гибкие системы трубопроводов для подводного применения»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ГОСТ Р ИСО 13628-4-2013 «Нефтяная</a:t>
                      </a:r>
                      <a:r>
                        <a:rPr lang="ru-RU" sz="1000" baseline="0" dirty="0" smtClean="0"/>
                        <a:t> и газовая промышленность. Проектирование и эксплуатация </a:t>
                      </a:r>
                      <a:r>
                        <a:rPr lang="ru-RU" sz="1000" baseline="0" dirty="0" smtClean="0">
                          <a:solidFill>
                            <a:srgbClr val="00B050"/>
                          </a:solidFill>
                        </a:rPr>
                        <a:t>систем подводной добычи. </a:t>
                      </a:r>
                      <a:r>
                        <a:rPr lang="ru-RU" sz="1000" baseline="0" dirty="0" smtClean="0"/>
                        <a:t>Часть 2. </a:t>
                      </a:r>
                      <a:r>
                        <a:rPr lang="ru-RU" sz="1000" baseline="0" dirty="0" smtClean="0">
                          <a:solidFill>
                            <a:srgbClr val="00B050"/>
                          </a:solidFill>
                        </a:rPr>
                        <a:t>Гибкие трубные системы многослойной структуры  без связующих слоев для подводного и морского применения»</a:t>
                      </a:r>
                      <a:endParaRPr lang="ru-RU" sz="1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307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ГОСТ Р «Нефтяная и газовая промышленность. Проектирование и эксплуатация подводных эксплуатационных систем. Часть 3. Системы напорных трубопроводов»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ГОСТ</a:t>
                      </a:r>
                      <a:r>
                        <a:rPr lang="ru-RU" sz="1000" baseline="0" dirty="0" smtClean="0"/>
                        <a:t> Р ИСО 13628-3-2013 «Нефтяная и газовая промышленность. Проектирование и эксплуатация </a:t>
                      </a:r>
                      <a:r>
                        <a:rPr lang="ru-RU" sz="1000" baseline="0" dirty="0" smtClean="0">
                          <a:solidFill>
                            <a:srgbClr val="00B050"/>
                          </a:solidFill>
                        </a:rPr>
                        <a:t>систем подводной добычи. </a:t>
                      </a:r>
                      <a:r>
                        <a:rPr lang="ru-RU" sz="1000" baseline="0" dirty="0" smtClean="0"/>
                        <a:t>Часть 3. Системы </a:t>
                      </a:r>
                      <a:r>
                        <a:rPr lang="ru-RU" sz="1000" baseline="0" dirty="0" smtClean="0">
                          <a:solidFill>
                            <a:srgbClr val="00B050"/>
                          </a:solidFill>
                        </a:rPr>
                        <a:t>проходных выкидных трубопроводов (</a:t>
                      </a:r>
                      <a:r>
                        <a:rPr lang="en-US" sz="1000" baseline="0" dirty="0" smtClean="0">
                          <a:solidFill>
                            <a:srgbClr val="00B050"/>
                          </a:solidFill>
                        </a:rPr>
                        <a:t>TFL)</a:t>
                      </a:r>
                      <a:r>
                        <a:rPr lang="ru-RU" sz="1000" baseline="0" dirty="0" smtClean="0">
                          <a:solidFill>
                            <a:srgbClr val="00B050"/>
                          </a:solidFill>
                        </a:rPr>
                        <a:t>»</a:t>
                      </a:r>
                      <a:endParaRPr lang="ru-RU" sz="1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385E0-CF9F-4180-82EE-7612EC8A7D9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Проект ГОСТ Р  ИСО 13628-4</a:t>
            </a:r>
          </a:p>
        </p:txBody>
      </p:sp>
      <p:sp>
        <p:nvSpPr>
          <p:cNvPr id="37" name="Rectangle 149"/>
          <p:cNvSpPr>
            <a:spLocks noChangeArrowheads="1"/>
          </p:cNvSpPr>
          <p:nvPr/>
        </p:nvSpPr>
        <p:spPr bwMode="auto">
          <a:xfrm>
            <a:off x="1172586" y="1681246"/>
            <a:ext cx="7487322" cy="3267272"/>
          </a:xfrm>
          <a:prstGeom prst="rect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23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b="1" dirty="0">
                <a:latin typeface="+mn-lt"/>
                <a:cs typeface="Times New Roman" pitchFamily="18" charset="0"/>
              </a:rPr>
              <a:t> </a:t>
            </a:r>
            <a:r>
              <a:rPr lang="ru-RU" sz="1200" dirty="0">
                <a:latin typeface="+mn-lt"/>
              </a:rPr>
              <a:t>Федеральный закон от 17.12.2002 № 184-ФЗ «О техническом регулировании»</a:t>
            </a:r>
          </a:p>
          <a:p>
            <a:pPr>
              <a:defRPr/>
            </a:pPr>
            <a:endParaRPr lang="ru-RU" sz="1200" dirty="0">
              <a:latin typeface="+mn-lt"/>
            </a:endParaRPr>
          </a:p>
          <a:p>
            <a:pPr>
              <a:defRPr/>
            </a:pPr>
            <a:endParaRPr lang="ru-RU" sz="1200" dirty="0"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ГОСТ Р </a:t>
            </a:r>
            <a:r>
              <a:rPr lang="ru-RU" sz="1200" dirty="0" smtClean="0">
                <a:latin typeface="+mn-lt"/>
              </a:rPr>
              <a:t>1.2-2014 </a:t>
            </a:r>
            <a:r>
              <a:rPr lang="ru-RU" sz="1200" dirty="0">
                <a:latin typeface="+mn-lt"/>
              </a:rPr>
              <a:t>Стандартизация в Российской Федерации. Стандарты </a:t>
            </a:r>
            <a:r>
              <a:rPr lang="ru-RU" sz="1200" dirty="0" smtClean="0">
                <a:latin typeface="+mn-lt"/>
              </a:rPr>
              <a:t>национальные. </a:t>
            </a:r>
            <a:r>
              <a:rPr lang="ru-RU" sz="1200" dirty="0">
                <a:latin typeface="+mn-lt"/>
              </a:rPr>
              <a:t>Правила разработки, утверждения, обновления и отмены</a:t>
            </a:r>
          </a:p>
          <a:p>
            <a:pPr>
              <a:defRPr/>
            </a:pPr>
            <a:endParaRPr lang="ru-RU" sz="1200" dirty="0"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ГОСТ Р </a:t>
            </a:r>
            <a:r>
              <a:rPr lang="ru-RU" sz="1200" dirty="0" smtClean="0">
                <a:latin typeface="+mn-lt"/>
              </a:rPr>
              <a:t>1.5-2015 Стандартизация </a:t>
            </a:r>
            <a:r>
              <a:rPr lang="ru-RU" sz="1200" dirty="0">
                <a:latin typeface="+mn-lt"/>
              </a:rPr>
              <a:t>в Российской Федерации. Стандарты </a:t>
            </a:r>
            <a:r>
              <a:rPr lang="ru-RU" sz="1200" dirty="0" smtClean="0">
                <a:latin typeface="+mn-lt"/>
              </a:rPr>
              <a:t>национальные. </a:t>
            </a:r>
            <a:r>
              <a:rPr lang="ru-RU" sz="1200" dirty="0">
                <a:latin typeface="+mn-lt"/>
              </a:rPr>
              <a:t>Правила построения, изложения, оформления и </a:t>
            </a:r>
            <a:r>
              <a:rPr lang="ru-RU" sz="1200" dirty="0" smtClean="0">
                <a:latin typeface="+mn-lt"/>
              </a:rPr>
              <a:t>обозначения</a:t>
            </a:r>
          </a:p>
          <a:p>
            <a:pPr>
              <a:defRPr/>
            </a:pPr>
            <a:endParaRPr lang="ru-RU" sz="1200" dirty="0" smtClean="0"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  ГОСТ 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Р 1.7-2014 </a:t>
            </a:r>
            <a:r>
              <a:rPr lang="ru-RU" sz="1200" dirty="0" smtClean="0">
                <a:latin typeface="+mn-lt"/>
              </a:rPr>
              <a:t>Стандартизация в Российской Федерации. Стандарты национальные. Правила оформления и обозначения при разработке на основе применения МС</a:t>
            </a:r>
            <a:endParaRPr lang="ru-RU" sz="1200" dirty="0">
              <a:latin typeface="+mn-lt"/>
            </a:endParaRPr>
          </a:p>
          <a:p>
            <a:pPr>
              <a:defRPr/>
            </a:pPr>
            <a:endParaRPr lang="ru-RU" sz="1200" dirty="0"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+mn-lt"/>
              </a:rPr>
              <a:t>ПР 50.1.074-2004 Подготовка проектов национальных стандартов Российской Федерации и проектов изменений к ним к утверждению, регистрации и опубликованию. Внесение поправок в стандарты и подготовка документов для их отмены</a:t>
            </a:r>
            <a:endParaRPr lang="ru-RU" sz="1200" dirty="0">
              <a:latin typeface="+mn-lt"/>
            </a:endParaRPr>
          </a:p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400" dirty="0">
              <a:latin typeface="Arial Black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20913" y="676275"/>
            <a:ext cx="63214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n-lt"/>
              </a:rPr>
              <a:t>Основные нормативные акты и документы по применению международных и региональных стандартов в РФ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252538" y="5183188"/>
            <a:ext cx="7386637" cy="646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1200" dirty="0">
                <a:latin typeface="+mn-lt"/>
              </a:rPr>
              <a:t> СТО Газпром 1.12 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«Система стандартизации ОАО «Газпром». Правила участия ОАО «Газпром», дочерних обществ и организаций в работах по разработке и обновлению национальных и международных стандартов»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6251575" y="2239963"/>
            <a:ext cx="1484313" cy="534987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4268788" y="2239963"/>
            <a:ext cx="1484312" cy="5349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2397125" y="2243138"/>
            <a:ext cx="1368425" cy="5349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5284788" y="1463675"/>
            <a:ext cx="1484312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7269163" y="1447800"/>
            <a:ext cx="1484312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305175" y="1466850"/>
            <a:ext cx="1484313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068FEA-3387-4F30-A695-DB2A5602FFD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53349" name="Rectangle 5"/>
          <p:cNvSpPr>
            <a:spLocks noGrp="1" noChangeArrowheads="1"/>
          </p:cNvSpPr>
          <p:nvPr>
            <p:ph type="title"/>
          </p:nvPr>
        </p:nvSpPr>
        <p:spPr>
          <a:xfrm>
            <a:off x="809625" y="69850"/>
            <a:ext cx="8334375" cy="457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Проект ГОСТ Р ИСО 13628-4</a:t>
            </a:r>
            <a:endParaRPr lang="de-DE" dirty="0" smtClean="0"/>
          </a:p>
        </p:txBody>
      </p:sp>
      <p:sp>
        <p:nvSpPr>
          <p:cNvPr id="8202" name="Rectangle 22"/>
          <p:cNvSpPr>
            <a:spLocks noChangeArrowheads="1"/>
          </p:cNvSpPr>
          <p:nvPr/>
        </p:nvSpPr>
        <p:spPr bwMode="auto">
          <a:xfrm>
            <a:off x="5067300" y="6042025"/>
            <a:ext cx="13525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r>
              <a:rPr lang="ru-RU" sz="1600">
                <a:solidFill>
                  <a:schemeClr val="bg1"/>
                </a:solidFill>
                <a:latin typeface="Arial Black" pitchFamily="34" charset="0"/>
              </a:rPr>
              <a:t>УКПГ-2В</a:t>
            </a:r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203" name="Содержимое 23"/>
          <p:cNvSpPr>
            <a:spLocks noGrp="1"/>
          </p:cNvSpPr>
          <p:nvPr>
            <p:ph idx="1"/>
          </p:nvPr>
        </p:nvSpPr>
        <p:spPr>
          <a:xfrm rot="10800000" flipH="1" flipV="1">
            <a:off x="8239125" y="806450"/>
            <a:ext cx="401638" cy="4333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200" smtClean="0"/>
              <a:t>                    </a:t>
            </a:r>
            <a:endParaRPr lang="ru-RU" sz="120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1200" smtClean="0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441450" y="1476375"/>
            <a:ext cx="1374775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Rectangle 149"/>
          <p:cNvSpPr>
            <a:spLocks noChangeArrowheads="1"/>
          </p:cNvSpPr>
          <p:nvPr/>
        </p:nvSpPr>
        <p:spPr bwMode="auto">
          <a:xfrm>
            <a:off x="1376363" y="149860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Разработка </a:t>
            </a:r>
          </a:p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проекта стандарта</a:t>
            </a: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400" dirty="0">
              <a:latin typeface="Arial Black" pitchFamily="34" charset="0"/>
            </a:endParaRPr>
          </a:p>
        </p:txBody>
      </p:sp>
      <p:sp>
        <p:nvSpPr>
          <p:cNvPr id="28" name="Содержимое 23"/>
          <p:cNvSpPr txBox="1">
            <a:spLocks/>
          </p:cNvSpPr>
          <p:nvPr/>
        </p:nvSpPr>
        <p:spPr bwMode="auto">
          <a:xfrm rot="10800000" flipH="1" flipV="1">
            <a:off x="8391525" y="958850"/>
            <a:ext cx="4016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kern="0">
                <a:solidFill>
                  <a:srgbClr val="3F547D"/>
                </a:solidFill>
                <a:latin typeface="+mn-lt"/>
                <a:cs typeface="+mn-cs"/>
              </a:rPr>
              <a:t>                    </a:t>
            </a:r>
            <a:endParaRPr lang="ru-RU" sz="1200" kern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200" kern="0" dirty="0">
              <a:solidFill>
                <a:srgbClr val="3F547D"/>
              </a:solidFill>
              <a:latin typeface="+mn-lt"/>
              <a:cs typeface="+mn-cs"/>
            </a:endParaRPr>
          </a:p>
        </p:txBody>
      </p:sp>
      <p:sp>
        <p:nvSpPr>
          <p:cNvPr id="29" name="Содержимое 23"/>
          <p:cNvSpPr txBox="1">
            <a:spLocks/>
          </p:cNvSpPr>
          <p:nvPr/>
        </p:nvSpPr>
        <p:spPr bwMode="auto">
          <a:xfrm rot="10800000" flipH="1" flipV="1">
            <a:off x="8543925" y="1111250"/>
            <a:ext cx="4016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kern="0">
                <a:solidFill>
                  <a:srgbClr val="3F547D"/>
                </a:solidFill>
                <a:latin typeface="+mn-lt"/>
                <a:cs typeface="+mn-cs"/>
              </a:rPr>
              <a:t>                    </a:t>
            </a:r>
            <a:endParaRPr lang="ru-RU" sz="1200" kern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200" kern="0" dirty="0">
              <a:solidFill>
                <a:srgbClr val="3F547D"/>
              </a:solidFill>
              <a:latin typeface="+mn-lt"/>
              <a:cs typeface="+mn-cs"/>
            </a:endParaRPr>
          </a:p>
        </p:txBody>
      </p:sp>
      <p:sp>
        <p:nvSpPr>
          <p:cNvPr id="30" name="Rectangle 149"/>
          <p:cNvSpPr>
            <a:spLocks noChangeArrowheads="1"/>
          </p:cNvSpPr>
          <p:nvPr/>
        </p:nvSpPr>
        <p:spPr bwMode="auto">
          <a:xfrm>
            <a:off x="7162800" y="1562100"/>
            <a:ext cx="16557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54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ПК 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400" dirty="0">
              <a:latin typeface="Arial Black" pitchFamily="34" charset="0"/>
            </a:endParaRPr>
          </a:p>
        </p:txBody>
      </p:sp>
      <p:sp>
        <p:nvSpPr>
          <p:cNvPr id="31" name="Rectangle 149"/>
          <p:cNvSpPr>
            <a:spLocks noChangeArrowheads="1"/>
          </p:cNvSpPr>
          <p:nvPr/>
        </p:nvSpPr>
        <p:spPr bwMode="auto">
          <a:xfrm>
            <a:off x="3268133" y="1413933"/>
            <a:ext cx="15494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Рассмотрение в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ПК 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Голосование</a:t>
            </a: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400" dirty="0">
              <a:latin typeface="Arial Black" pitchFamily="34" charset="0"/>
            </a:endParaRPr>
          </a:p>
        </p:txBody>
      </p:sp>
      <p:sp>
        <p:nvSpPr>
          <p:cNvPr id="32" name="Rectangle 149"/>
          <p:cNvSpPr>
            <a:spLocks noChangeArrowheads="1"/>
          </p:cNvSpPr>
          <p:nvPr/>
        </p:nvSpPr>
        <p:spPr bwMode="auto">
          <a:xfrm>
            <a:off x="2952750" y="3001963"/>
            <a:ext cx="41989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r>
              <a:rPr lang="ru-RU" sz="1400" b="1" dirty="0"/>
              <a:t>        </a:t>
            </a:r>
            <a:r>
              <a:rPr lang="ru-RU" sz="2000" b="1" dirty="0"/>
              <a:t>Результаты </a:t>
            </a:r>
            <a:r>
              <a:rPr lang="ru-RU" sz="2000" b="1" dirty="0" smtClean="0"/>
              <a:t>публичного обсуждения и голосования</a:t>
            </a:r>
            <a:endParaRPr lang="ru-RU" sz="2000" b="1" dirty="0"/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endParaRPr lang="ru-RU" sz="1400" dirty="0">
              <a:latin typeface="Arial Black" pitchFamily="34" charset="0"/>
            </a:endParaRPr>
          </a:p>
        </p:txBody>
      </p:sp>
      <p:sp>
        <p:nvSpPr>
          <p:cNvPr id="8211" name="Rectangle 149"/>
          <p:cNvSpPr>
            <a:spLocks noChangeArrowheads="1"/>
          </p:cNvSpPr>
          <p:nvPr/>
        </p:nvSpPr>
        <p:spPr bwMode="auto">
          <a:xfrm>
            <a:off x="2527300" y="747713"/>
            <a:ext cx="48831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r>
              <a:rPr lang="ru-RU" sz="1400" b="1"/>
              <a:t>        </a:t>
            </a:r>
            <a:r>
              <a:rPr lang="ru-RU" sz="2000" b="1"/>
              <a:t>Порядок рассмотрения проекта стандарта</a:t>
            </a: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endParaRPr lang="ru-RU" sz="1400">
              <a:latin typeface="Arial Black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 bwMode="auto">
          <a:xfrm>
            <a:off x="2843213" y="1630363"/>
            <a:ext cx="433387" cy="20796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Стрелка вправо 35"/>
          <p:cNvSpPr/>
          <p:nvPr/>
        </p:nvSpPr>
        <p:spPr bwMode="auto">
          <a:xfrm>
            <a:off x="5078413" y="4002088"/>
            <a:ext cx="979487" cy="484187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>
            <a:off x="4824413" y="1628775"/>
            <a:ext cx="433387" cy="20796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" name="Rectangle 149"/>
          <p:cNvSpPr>
            <a:spLocks noChangeArrowheads="1"/>
          </p:cNvSpPr>
          <p:nvPr/>
        </p:nvSpPr>
        <p:spPr bwMode="auto">
          <a:xfrm>
            <a:off x="5214938" y="1514475"/>
            <a:ext cx="16557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Доработка </a:t>
            </a:r>
          </a:p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проекта стандарта</a:t>
            </a: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400" dirty="0">
              <a:latin typeface="Arial Black" pitchFamily="34" charset="0"/>
            </a:endParaRPr>
          </a:p>
        </p:txBody>
      </p:sp>
      <p:sp>
        <p:nvSpPr>
          <p:cNvPr id="41" name="Стрелка вправо 40"/>
          <p:cNvSpPr/>
          <p:nvPr/>
        </p:nvSpPr>
        <p:spPr bwMode="auto">
          <a:xfrm>
            <a:off x="6796088" y="1617663"/>
            <a:ext cx="434975" cy="20796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" name="Стрелка вправо 41"/>
          <p:cNvSpPr/>
          <p:nvPr/>
        </p:nvSpPr>
        <p:spPr bwMode="auto">
          <a:xfrm>
            <a:off x="8769350" y="1620838"/>
            <a:ext cx="230188" cy="2047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" name="Стрелка вправо 42"/>
          <p:cNvSpPr/>
          <p:nvPr/>
        </p:nvSpPr>
        <p:spPr bwMode="auto">
          <a:xfrm>
            <a:off x="2141538" y="2433638"/>
            <a:ext cx="228600" cy="2047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4" name="Rectangle 149"/>
          <p:cNvSpPr>
            <a:spLocks noChangeArrowheads="1"/>
          </p:cNvSpPr>
          <p:nvPr/>
        </p:nvSpPr>
        <p:spPr bwMode="auto">
          <a:xfrm>
            <a:off x="2370138" y="21844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Рассмотрение членами ТК 23</a:t>
            </a:r>
          </a:p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Голосование</a:t>
            </a: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400" dirty="0">
              <a:latin typeface="Arial Black" pitchFamily="34" charset="0"/>
            </a:endParaRPr>
          </a:p>
        </p:txBody>
      </p:sp>
      <p:sp>
        <p:nvSpPr>
          <p:cNvPr id="45" name="Rectangle 149"/>
          <p:cNvSpPr>
            <a:spLocks noChangeArrowheads="1"/>
          </p:cNvSpPr>
          <p:nvPr/>
        </p:nvSpPr>
        <p:spPr bwMode="auto">
          <a:xfrm>
            <a:off x="4262438" y="2293938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Доработка </a:t>
            </a:r>
          </a:p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проекта стандарта</a:t>
            </a: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400" dirty="0">
              <a:latin typeface="Arial Black" pitchFamily="34" charset="0"/>
            </a:endParaRPr>
          </a:p>
        </p:txBody>
      </p:sp>
      <p:sp>
        <p:nvSpPr>
          <p:cNvPr id="47" name="Стрелка вправо 46"/>
          <p:cNvSpPr/>
          <p:nvPr/>
        </p:nvSpPr>
        <p:spPr bwMode="auto">
          <a:xfrm>
            <a:off x="3798888" y="2414588"/>
            <a:ext cx="434975" cy="20796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9" name="Стрелка вправо 48"/>
          <p:cNvSpPr/>
          <p:nvPr/>
        </p:nvSpPr>
        <p:spPr bwMode="auto">
          <a:xfrm>
            <a:off x="5791200" y="2405063"/>
            <a:ext cx="434975" cy="20796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0" name="Rectangle 149"/>
          <p:cNvSpPr>
            <a:spLocks noChangeArrowheads="1"/>
          </p:cNvSpPr>
          <p:nvPr/>
        </p:nvSpPr>
        <p:spPr bwMode="auto">
          <a:xfrm>
            <a:off x="6219825" y="2182813"/>
            <a:ext cx="1536700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Заключение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ТК23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Направление в РОССТАНДАРТ</a:t>
            </a: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400" dirty="0">
              <a:latin typeface="Arial Black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5733" y="4097867"/>
            <a:ext cx="23641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ПК 5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Замечания и предложения (10):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ЦКБ «Коралл»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РМРС.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 бюллетеней: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 – 6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ПРОТИВ – нет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ВОЗДЕРЖАЛОСЬ – нет</a:t>
            </a:r>
            <a:endParaRPr lang="ru-RU" sz="1200" b="1" dirty="0" smtClean="0"/>
          </a:p>
          <a:p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5681132" y="4131733"/>
            <a:ext cx="30310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ТК 23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Замечания и предложения (171):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Минэнерго России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ООО «Газпром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межрегионгаз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АО «Газпром промгаз»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ЗАО «СТГ»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Ростехнадзор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ООО «Газпром ВНИИГАЗ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37 бюллетеней: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 – 24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ПРОТИВ – 1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ВОЗДЕРЖАЛОСЬ – 12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6" grpId="0" animBg="1"/>
      <p:bldP spid="39" grpId="0" animBg="1"/>
      <p:bldP spid="38" grpId="0" animBg="1"/>
      <p:bldP spid="35" grpId="0" animBg="1"/>
      <p:bldP spid="25" grpId="0" animBg="1"/>
      <p:bldP spid="26" grpId="0"/>
      <p:bldP spid="30" grpId="0"/>
      <p:bldP spid="31" grpId="0"/>
      <p:bldP spid="32" grpId="0"/>
      <p:bldP spid="34" grpId="0" animBg="1"/>
      <p:bldP spid="37" grpId="0" animBg="1"/>
      <p:bldP spid="40" grpId="0"/>
      <p:bldP spid="41" grpId="0" animBg="1"/>
      <p:bldP spid="42" grpId="0" animBg="1"/>
      <p:bldP spid="43" grpId="0" animBg="1"/>
      <p:bldP spid="44" grpId="0"/>
      <p:bldP spid="45" grpId="0"/>
      <p:bldP spid="47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F1EDA-603E-41BB-96DA-CA6835CA350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Проект ГОСТ Р  ИСО 13628-4</a:t>
            </a:r>
            <a:endParaRPr lang="de-DE" sz="1800" dirty="0" smtClean="0"/>
          </a:p>
        </p:txBody>
      </p:sp>
      <p:sp>
        <p:nvSpPr>
          <p:cNvPr id="8" name="Rectangle 149"/>
          <p:cNvSpPr>
            <a:spLocks noChangeArrowheads="1"/>
          </p:cNvSpPr>
          <p:nvPr/>
        </p:nvSpPr>
        <p:spPr bwMode="auto">
          <a:xfrm>
            <a:off x="2736093" y="915624"/>
            <a:ext cx="4198937" cy="654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400" b="1" dirty="0"/>
              <a:t>     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Результаты голосования</a:t>
            </a: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проекту стандарта: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400" dirty="0">
              <a:latin typeface="Arial Black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833716" y="2474259"/>
          <a:ext cx="8003690" cy="229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156447" y="4034118"/>
          <a:ext cx="7358229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49"/>
          <p:cNvSpPr>
            <a:spLocks noChangeArrowheads="1"/>
          </p:cNvSpPr>
          <p:nvPr/>
        </p:nvSpPr>
        <p:spPr bwMode="auto">
          <a:xfrm>
            <a:off x="941293" y="1764253"/>
            <a:ext cx="7788537" cy="634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81000" indent="-381000" algn="ctr">
              <a:spcBef>
                <a:spcPct val="20000"/>
              </a:spcBef>
              <a:buClr>
                <a:srgbClr val="982500"/>
              </a:buCl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«Нефтяная и газовая промышленность. Проектирование и эксплуатация подводных эксплуатационных систем. Часть 4: Подводное устьевое оборудование и фонтанная арматура»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lexxART">
  <a:themeElements>
    <a:clrScheme name="1_AlexxART 1">
      <a:dk1>
        <a:srgbClr val="282E3A"/>
      </a:dk1>
      <a:lt1>
        <a:srgbClr val="FFFFFF"/>
      </a:lt1>
      <a:dk2>
        <a:srgbClr val="36486B"/>
      </a:dk2>
      <a:lt2>
        <a:srgbClr val="DDDDDD"/>
      </a:lt2>
      <a:accent1>
        <a:srgbClr val="8CA9E0"/>
      </a:accent1>
      <a:accent2>
        <a:srgbClr val="164DB7"/>
      </a:accent2>
      <a:accent3>
        <a:srgbClr val="FFFFFF"/>
      </a:accent3>
      <a:accent4>
        <a:srgbClr val="212630"/>
      </a:accent4>
      <a:accent5>
        <a:srgbClr val="C5D1ED"/>
      </a:accent5>
      <a:accent6>
        <a:srgbClr val="1345A6"/>
      </a:accent6>
      <a:hlink>
        <a:srgbClr val="008080"/>
      </a:hlink>
      <a:folHlink>
        <a:srgbClr val="7F2F1C"/>
      </a:folHlink>
    </a:clrScheme>
    <a:fontScheme name="1_AlexxART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AlexxART 1">
        <a:dk1>
          <a:srgbClr val="282E3A"/>
        </a:dk1>
        <a:lt1>
          <a:srgbClr val="FFFFFF"/>
        </a:lt1>
        <a:dk2>
          <a:srgbClr val="36486B"/>
        </a:dk2>
        <a:lt2>
          <a:srgbClr val="DDDDDD"/>
        </a:lt2>
        <a:accent1>
          <a:srgbClr val="8CA9E0"/>
        </a:accent1>
        <a:accent2>
          <a:srgbClr val="164DB7"/>
        </a:accent2>
        <a:accent3>
          <a:srgbClr val="FFFFFF"/>
        </a:accent3>
        <a:accent4>
          <a:srgbClr val="212630"/>
        </a:accent4>
        <a:accent5>
          <a:srgbClr val="C5D1ED"/>
        </a:accent5>
        <a:accent6>
          <a:srgbClr val="1345A6"/>
        </a:accent6>
        <a:hlink>
          <a:srgbClr val="008080"/>
        </a:hlink>
        <a:folHlink>
          <a:srgbClr val="7F2F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exxART 2">
        <a:dk1>
          <a:srgbClr val="282E3A"/>
        </a:dk1>
        <a:lt1>
          <a:srgbClr val="FFFFFF"/>
        </a:lt1>
        <a:dk2>
          <a:srgbClr val="36486B"/>
        </a:dk2>
        <a:lt2>
          <a:srgbClr val="DDDDDD"/>
        </a:lt2>
        <a:accent1>
          <a:srgbClr val="8CA9E0"/>
        </a:accent1>
        <a:accent2>
          <a:srgbClr val="164DB7"/>
        </a:accent2>
        <a:accent3>
          <a:srgbClr val="FFFFFF"/>
        </a:accent3>
        <a:accent4>
          <a:srgbClr val="212630"/>
        </a:accent4>
        <a:accent5>
          <a:srgbClr val="C5D1ED"/>
        </a:accent5>
        <a:accent6>
          <a:srgbClr val="1345A6"/>
        </a:accent6>
        <a:hlink>
          <a:srgbClr val="008080"/>
        </a:hlink>
        <a:folHlink>
          <a:srgbClr val="545E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exxART 3">
        <a:dk1>
          <a:srgbClr val="282E3A"/>
        </a:dk1>
        <a:lt1>
          <a:srgbClr val="FFFFFF"/>
        </a:lt1>
        <a:dk2>
          <a:srgbClr val="3F547D"/>
        </a:dk2>
        <a:lt2>
          <a:srgbClr val="DDDDDD"/>
        </a:lt2>
        <a:accent1>
          <a:srgbClr val="8CA9E0"/>
        </a:accent1>
        <a:accent2>
          <a:srgbClr val="164DB7"/>
        </a:accent2>
        <a:accent3>
          <a:srgbClr val="FFFFFF"/>
        </a:accent3>
        <a:accent4>
          <a:srgbClr val="212630"/>
        </a:accent4>
        <a:accent5>
          <a:srgbClr val="C5D1ED"/>
        </a:accent5>
        <a:accent6>
          <a:srgbClr val="1345A6"/>
        </a:accent6>
        <a:hlink>
          <a:srgbClr val="008080"/>
        </a:hlink>
        <a:folHlink>
          <a:srgbClr val="CC95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17345</TotalTime>
  <Words>1033</Words>
  <Application>Microsoft PowerPoint</Application>
  <PresentationFormat>Экран (4:3)</PresentationFormat>
  <Paragraphs>154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1_AlexxART</vt:lpstr>
      <vt:lpstr>Разработка и принятие проекта  национального стандарта «Нефтяная и газовая промышленность. Проектирование и эксплуатация подводных эксплуатационных систем. Часть 4: Подводное устьевое оборудование и фонтанная арматура»</vt:lpstr>
      <vt:lpstr>Серия стандартов ГОСТ Р ИСО 13628 Разработчик – АО «ЦКБН»  </vt:lpstr>
      <vt:lpstr>ЦЕЛЕСООБРАЗНОСТЬ И ЗНАЧИМОСТЬ </vt:lpstr>
      <vt:lpstr>Слайд 4</vt:lpstr>
      <vt:lpstr>Проект ГОСТ Р ИСО 13628-4</vt:lpstr>
      <vt:lpstr>Слайд 6</vt:lpstr>
      <vt:lpstr>Проект ГОСТ Р  ИСО 13628-4</vt:lpstr>
      <vt:lpstr>Проект ГОСТ Р ИСО 13628-4</vt:lpstr>
      <vt:lpstr>Проект ГОСТ Р  ИСО 13628-4</vt:lpstr>
      <vt:lpstr>Слайд 10</vt:lpstr>
    </vt:vector>
  </TitlesOfParts>
  <Company>АО "ЦКБН"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принятие ГОСТ Р ИСО 13628</dc:title>
  <dc:creator>Лахаузова Алла Васильевна</dc:creator>
  <cp:lastModifiedBy>Alla v. lahausova</cp:lastModifiedBy>
  <cp:revision>1236</cp:revision>
  <dcterms:created xsi:type="dcterms:W3CDTF">2004-08-26T06:30:40Z</dcterms:created>
  <dcterms:modified xsi:type="dcterms:W3CDTF">2015-10-23T17:36:23Z</dcterms:modified>
</cp:coreProperties>
</file>