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54"/>
  </p:notesMasterIdLst>
  <p:sldIdLst>
    <p:sldId id="256" r:id="rId2"/>
    <p:sldId id="568" r:id="rId3"/>
    <p:sldId id="569" r:id="rId4"/>
    <p:sldId id="599" r:id="rId5"/>
    <p:sldId id="570" r:id="rId6"/>
    <p:sldId id="668" r:id="rId7"/>
    <p:sldId id="571" r:id="rId8"/>
    <p:sldId id="664" r:id="rId9"/>
    <p:sldId id="573" r:id="rId10"/>
    <p:sldId id="663" r:id="rId11"/>
    <p:sldId id="572" r:id="rId12"/>
    <p:sldId id="667" r:id="rId13"/>
    <p:sldId id="574" r:id="rId14"/>
    <p:sldId id="665" r:id="rId15"/>
    <p:sldId id="575" r:id="rId16"/>
    <p:sldId id="577" r:id="rId17"/>
    <p:sldId id="578" r:id="rId18"/>
    <p:sldId id="584" r:id="rId19"/>
    <p:sldId id="579" r:id="rId20"/>
    <p:sldId id="576" r:id="rId21"/>
    <p:sldId id="566" r:id="rId22"/>
    <p:sldId id="564" r:id="rId23"/>
    <p:sldId id="586" r:id="rId24"/>
    <p:sldId id="587" r:id="rId25"/>
    <p:sldId id="588" r:id="rId26"/>
    <p:sldId id="632" r:id="rId27"/>
    <p:sldId id="633" r:id="rId28"/>
    <p:sldId id="634" r:id="rId29"/>
    <p:sldId id="635" r:id="rId30"/>
    <p:sldId id="636" r:id="rId31"/>
    <p:sldId id="637" r:id="rId32"/>
    <p:sldId id="590" r:id="rId33"/>
    <p:sldId id="591" r:id="rId34"/>
    <p:sldId id="631" r:id="rId35"/>
    <p:sldId id="592" r:id="rId36"/>
    <p:sldId id="593" r:id="rId37"/>
    <p:sldId id="585" r:id="rId38"/>
    <p:sldId id="532" r:id="rId39"/>
    <p:sldId id="524" r:id="rId40"/>
    <p:sldId id="525" r:id="rId41"/>
    <p:sldId id="539" r:id="rId42"/>
    <p:sldId id="671" r:id="rId43"/>
    <p:sldId id="542" r:id="rId44"/>
    <p:sldId id="672" r:id="rId45"/>
    <p:sldId id="541" r:id="rId46"/>
    <p:sldId id="673" r:id="rId47"/>
    <p:sldId id="543" r:id="rId48"/>
    <p:sldId id="674" r:id="rId49"/>
    <p:sldId id="540" r:id="rId50"/>
    <p:sldId id="652" r:id="rId51"/>
    <p:sldId id="649" r:id="rId52"/>
    <p:sldId id="383" r:id="rId53"/>
  </p:sldIdLst>
  <p:sldSz cx="9144000" cy="6858000" type="screen4x3"/>
  <p:notesSz cx="6797675" cy="9928225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1F"/>
    <a:srgbClr val="CC3300"/>
    <a:srgbClr val="DE002A"/>
    <a:srgbClr val="FF0000"/>
    <a:srgbClr val="AC8300"/>
    <a:srgbClr val="FF9900"/>
    <a:srgbClr val="6EA92D"/>
    <a:srgbClr val="F4C20C"/>
    <a:srgbClr val="FFCC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47" autoAdjust="0"/>
    <p:restoredTop sz="93742" autoAdjust="0"/>
  </p:normalViewPr>
  <p:slideViewPr>
    <p:cSldViewPr>
      <p:cViewPr>
        <p:scale>
          <a:sx n="98" d="100"/>
          <a:sy n="98" d="100"/>
        </p:scale>
        <p:origin x="-19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5" tIns="45698" rIns="91395" bIns="45698" numCol="1" anchor="t" anchorCtr="0" compatLnSpc="1">
            <a:prstTxWarp prst="textNoShape">
              <a:avLst/>
            </a:prstTxWarp>
          </a:bodyPr>
          <a:lstStyle>
            <a:lvl1pPr algn="l" defTabSz="91271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5" tIns="45698" rIns="91395" bIns="45698" numCol="1" anchor="t" anchorCtr="0" compatLnSpc="1">
            <a:prstTxWarp prst="textNoShape">
              <a:avLst/>
            </a:prstTxWarp>
          </a:bodyPr>
          <a:lstStyle>
            <a:lvl1pPr algn="r" defTabSz="91271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4538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6"/>
            <a:ext cx="5441950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5" tIns="45698" rIns="91395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5" tIns="45698" rIns="91395" bIns="45698" numCol="1" anchor="b" anchorCtr="0" compatLnSpc="1">
            <a:prstTxWarp prst="textNoShape">
              <a:avLst/>
            </a:prstTxWarp>
          </a:bodyPr>
          <a:lstStyle>
            <a:lvl1pPr algn="l" defTabSz="912719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4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5" tIns="45698" rIns="91395" bIns="45698" numCol="1" anchor="b" anchorCtr="0" compatLnSpc="1">
            <a:prstTxWarp prst="textNoShape">
              <a:avLst/>
            </a:prstTxWarp>
          </a:bodyPr>
          <a:lstStyle>
            <a:lvl1pPr algn="r" defTabSz="912719">
              <a:defRPr sz="1200">
                <a:latin typeface="Arial" charset="0"/>
              </a:defRPr>
            </a:lvl1pPr>
          </a:lstStyle>
          <a:p>
            <a:pPr>
              <a:defRPr/>
            </a:pPr>
            <a:fld id="{E90F45B0-882E-4935-838A-2F92917270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4150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EFC58E6-8206-4B5A-B0C9-CA3AF33544B0}" type="slidenum">
              <a:rPr lang="ru-RU" altLang="ru-RU" smtClean="0"/>
              <a:pPr algn="r" eaLnBrk="1" hangingPunct="1">
                <a:spcBef>
                  <a:spcPct val="0"/>
                </a:spcBef>
              </a:pPr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разрезе месторождения выделено 4 залежи УВС – 3 газоконденсатные и 1 нефтяная.</a:t>
            </a:r>
          </a:p>
          <a:p>
            <a:r>
              <a:rPr lang="ru-RU" dirty="0" smtClean="0"/>
              <a:t>Основной объект разработки – газоконденсатные залежи </a:t>
            </a:r>
            <a:r>
              <a:rPr lang="en-US" dirty="0" smtClean="0"/>
              <a:t>I</a:t>
            </a:r>
            <a:r>
              <a:rPr lang="ru-RU" dirty="0" smtClean="0"/>
              <a:t> и </a:t>
            </a:r>
            <a:r>
              <a:rPr lang="en-US" dirty="0" smtClean="0"/>
              <a:t>II-III</a:t>
            </a:r>
            <a:r>
              <a:rPr lang="ru-RU" dirty="0" smtClean="0"/>
              <a:t> пластов </a:t>
            </a:r>
            <a:r>
              <a:rPr lang="ru-RU" dirty="0" err="1" smtClean="0"/>
              <a:t>титонского</a:t>
            </a:r>
            <a:r>
              <a:rPr lang="ru-RU" dirty="0" smtClean="0"/>
              <a:t> яруса верхней юры. На разрезе куба флюидов показан восточный купол месторождения.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155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355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894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 подготовленной  структуре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Хазри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в 2016 планируется бурение поисково-оценочной скважины №1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Хазри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Основная цель бурения – изучение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нефтегазоносности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и выявление залежей газа и нефти в терригенно-карбонатных отложениях юрско-мелового возраста. Скважину планируется пробурить со вскрытием верхнеюрских отложений. Проектная глубина составляет 4650м.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Извлекаемые ресурсы (категория С3) нефти составляют 41 851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тыс.т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газа 20 916 млн.м3, конденсата 915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тыс.т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(балансовые данные).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093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FBFD77D-4171-4D4C-937B-940E9C13F26D}" type="slidenum">
              <a:rPr lang="ru-RU" altLang="ru-RU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ru-RU" altLang="ru-RU" smtClean="0">
              <a:latin typeface="Calibri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5700" cy="3725862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16463"/>
            <a:ext cx="4981575" cy="4467225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469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buFontTx/>
              <a:buAutoNum type="arabicPeriod"/>
            </a:pPr>
            <a:endParaRPr lang="ru-RU" altLang="ru-RU" dirty="0" smtClean="0">
              <a:latin typeface="Arial" pitchFamily="34" charset="0"/>
            </a:endParaRP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1C245A-655C-4BE3-A1E7-89CDD230404A}" type="slidenum">
              <a:rPr lang="ru-RU" altLang="ru-RU" smtClean="0"/>
              <a:pPr eaLnBrk="1" hangingPunct="1">
                <a:spcBef>
                  <a:spcPct val="0"/>
                </a:spcBef>
              </a:pPr>
              <a:t>20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+mj-lt"/>
              <a:buNone/>
              <a:defRPr/>
            </a:pPr>
            <a:endParaRPr lang="ru-RU" altLang="ru-RU" sz="1200" b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395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751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064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265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>
              <a:latin typeface="Arial" pitchFamily="34" charset="0"/>
            </a:endParaRP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55EA047-06EE-47C8-9F80-0351CAEC9E8A}" type="slidenum">
              <a:rPr lang="ru-RU" altLang="ru-RU" b="0" smtClean="0">
                <a:latin typeface="Arial" pitchFamily="34" charset="0"/>
              </a:rPr>
              <a:pPr/>
              <a:t>25</a:t>
            </a:fld>
            <a:endParaRPr lang="ru-RU" altLang="ru-RU" b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dirty="0" smtClean="0">
                <a:latin typeface="Arial" pitchFamily="34" charset="0"/>
              </a:rPr>
              <a:t>	</a:t>
            </a: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1363" indent="-284163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1413" indent="-227013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8613" indent="-227013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5813" indent="-227013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3013" indent="-227013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0213" indent="-227013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7413" indent="-227013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4613" indent="-227013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4765F623-DE98-4711-B88E-C99CEFB4696E}" type="slidenum">
              <a:rPr lang="ru-RU" altLang="ru-RU" smtClean="0"/>
              <a:pPr>
                <a:spcBef>
                  <a:spcPct val="0"/>
                </a:spcBef>
              </a:pPr>
              <a:t>26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>
              <a:latin typeface="Arial" pitchFamily="34" charset="0"/>
            </a:endParaRP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3F154CC-C7D7-432E-BA4D-3D63880949F7}" type="slidenum">
              <a:rPr lang="ru-RU" altLang="ru-RU" b="0" smtClean="0">
                <a:latin typeface="Arial" pitchFamily="34" charset="0"/>
              </a:rPr>
              <a:pPr/>
              <a:t>27</a:t>
            </a:fld>
            <a:endParaRPr lang="ru-RU" altLang="ru-RU" b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>
              <a:latin typeface="Arial" pitchFamily="34" charset="0"/>
            </a:endParaRP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>
              <a:defRPr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BACF1EB-C2D8-44F6-BD1E-B6CB6183ACE4}" type="slidenum">
              <a:rPr lang="ru-RU" altLang="ru-RU" b="0" smtClean="0">
                <a:latin typeface="Arial" pitchFamily="34" charset="0"/>
              </a:rPr>
              <a:pPr/>
              <a:t>28</a:t>
            </a:fld>
            <a:endParaRPr lang="ru-RU" altLang="ru-RU" b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DCCB0F-FFE3-43BD-A8E7-BA0C22619C0F}" type="slidenum">
              <a:rPr lang="ru-RU" altLang="ru-RU" smtClean="0"/>
              <a:pPr algn="r" eaLnBrk="1" hangingPunct="1">
                <a:spcBef>
                  <a:spcPct val="0"/>
                </a:spcBef>
              </a:pPr>
              <a:t>29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dirty="0" smtClean="0"/>
              <a:t>	</a:t>
            </a: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1363" indent="-284163" algn="l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1413" indent="-227013" algn="l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8613" indent="-227013" algn="l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5813" indent="-227013" algn="l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3013" indent="-227013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0213" indent="-227013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7413" indent="-227013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4613" indent="-227013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F314208-AE35-456A-8D8E-71657650D452}" type="slidenum">
              <a:rPr lang="ru-RU" altLang="ru-RU" smtClean="0"/>
              <a:pPr algn="r" eaLnBrk="1" hangingPunct="1">
                <a:spcBef>
                  <a:spcPct val="0"/>
                </a:spcBef>
              </a:pPr>
              <a:t>30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275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>
              <a:latin typeface="Arial" pitchFamily="34" charset="0"/>
            </a:endParaRP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1363" indent="-284163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1413" indent="-227013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8613" indent="-227013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5813" indent="-227013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3013" indent="-227013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0213" indent="-227013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7413" indent="-227013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4613" indent="-227013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</a:pPr>
            <a:fld id="{B47773BA-A0E6-4E07-B634-70E717B1BC1E}" type="slidenum">
              <a:rPr lang="ru-RU" altLang="ru-RU" smtClean="0"/>
              <a:pPr>
                <a:spcBef>
                  <a:spcPct val="0"/>
                </a:spcBef>
              </a:pPr>
              <a:t>33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7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967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1611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8264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0774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3686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+mj-lt"/>
              <a:buNone/>
              <a:defRPr/>
            </a:pPr>
            <a:endParaRPr lang="ru-RU" altLang="ru-RU" sz="1200" b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395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4993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6171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7158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5405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571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3223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3007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3845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5596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380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838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825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005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643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F45B0-882E-4935-838A-2F929172709A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93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1DB78-40BC-4D7C-80D5-FFA18357A9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171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30234-BD69-406C-B0E1-031B19F5D0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897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287338"/>
            <a:ext cx="2235200" cy="63103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" y="287338"/>
            <a:ext cx="6553200" cy="63103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0BA81-8768-4067-965D-6749BF8AB6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881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287338"/>
            <a:ext cx="7056437" cy="7191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14300" y="1206500"/>
            <a:ext cx="8940800" cy="539115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9D8A4-BC4F-4EAB-A1A2-C7070D571F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7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2116B-D939-42BC-92D0-8604B7B61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62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90C8D-3B82-46EA-A387-0EEFFAEF9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820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" y="1206500"/>
            <a:ext cx="4394200" cy="5391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60900" y="1206500"/>
            <a:ext cx="4394200" cy="5391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25F13-B387-4842-9695-EBD0C5B7B2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511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30C5B-E569-41B7-9028-1B922CF3F8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41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79F53-97C1-47B4-8289-738B338D42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710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243D1-23CD-4E76-A492-AD0C2A60B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227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A32C4-E086-432C-9764-EAEB98018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801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3BAC0-AE45-4B8A-8EC8-3EDA491C3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34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5"/>
          <p:cNvSpPr>
            <a:spLocks noChangeArrowheads="1"/>
          </p:cNvSpPr>
          <p:nvPr userDrawn="1"/>
        </p:nvSpPr>
        <p:spPr bwMode="auto">
          <a:xfrm>
            <a:off x="971550" y="260350"/>
            <a:ext cx="8061325" cy="792163"/>
          </a:xfrm>
          <a:prstGeom prst="homePlate">
            <a:avLst>
              <a:gd name="adj" fmla="val 0"/>
            </a:avLst>
          </a:prstGeom>
          <a:gradFill rotWithShape="1">
            <a:gsLst>
              <a:gs pos="0">
                <a:srgbClr val="B80023"/>
              </a:gs>
              <a:gs pos="100000">
                <a:srgbClr val="DE002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87338"/>
            <a:ext cx="70564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" y="1206500"/>
            <a:ext cx="89408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9" name="Text Box 11"/>
          <p:cNvSpPr txBox="1">
            <a:spLocks noChangeArrowheads="1"/>
          </p:cNvSpPr>
          <p:nvPr userDrawn="1"/>
        </p:nvSpPr>
        <p:spPr bwMode="auto">
          <a:xfrm>
            <a:off x="6691313" y="-26988"/>
            <a:ext cx="27051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sz="1400" b="1" i="1" smtClean="0">
                <a:solidFill>
                  <a:srgbClr val="969696"/>
                </a:solidFill>
              </a:rPr>
              <a:t>Всегда в движении!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6913" y="65722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fld id="{BB912EC8-EA13-4509-9866-37E26B4A0E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1" name="AutoShape 22"/>
          <p:cNvSpPr>
            <a:spLocks noChangeArrowheads="1"/>
          </p:cNvSpPr>
          <p:nvPr userDrawn="1"/>
        </p:nvSpPr>
        <p:spPr bwMode="auto">
          <a:xfrm rot="10800000">
            <a:off x="8243888" y="333375"/>
            <a:ext cx="288925" cy="647700"/>
          </a:xfrm>
          <a:prstGeom prst="chevron">
            <a:avLst>
              <a:gd name="adj" fmla="val 5988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1032" name="AutoShape 34"/>
          <p:cNvSpPr>
            <a:spLocks noChangeArrowheads="1"/>
          </p:cNvSpPr>
          <p:nvPr userDrawn="1"/>
        </p:nvSpPr>
        <p:spPr bwMode="auto">
          <a:xfrm rot="10800000">
            <a:off x="8459788" y="333375"/>
            <a:ext cx="288925" cy="647700"/>
          </a:xfrm>
          <a:prstGeom prst="chevron">
            <a:avLst>
              <a:gd name="adj" fmla="val 5988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2" name="AutoShape 35"/>
          <p:cNvSpPr>
            <a:spLocks noChangeArrowheads="1"/>
          </p:cNvSpPr>
          <p:nvPr userDrawn="1"/>
        </p:nvSpPr>
        <p:spPr bwMode="auto">
          <a:xfrm rot="10800000">
            <a:off x="8675688" y="333375"/>
            <a:ext cx="288925" cy="647700"/>
          </a:xfrm>
          <a:prstGeom prst="chevron">
            <a:avLst>
              <a:gd name="adj" fmla="val 5988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endParaRPr lang="ru-RU" altLang="ru-RU" smtClean="0">
              <a:latin typeface="Arial" charset="0"/>
            </a:endParaRPr>
          </a:p>
        </p:txBody>
      </p:sp>
      <p:pic>
        <p:nvPicPr>
          <p:cNvPr id="1034" name="Picture 12" descr="luk_logo_ru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60350"/>
            <a:ext cx="6254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png"/><Relationship Id="rId18" Type="http://schemas.openxmlformats.org/officeDocument/2006/relationships/image" Target="../media/image39.jpeg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26.wmf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3.png"/><Relationship Id="rId17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7.jpeg"/><Relationship Id="rId20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11" Type="http://schemas.openxmlformats.org/officeDocument/2006/relationships/image" Target="../media/image32.png"/><Relationship Id="rId24" Type="http://schemas.openxmlformats.org/officeDocument/2006/relationships/image" Target="../media/image41.jpeg"/><Relationship Id="rId5" Type="http://schemas.openxmlformats.org/officeDocument/2006/relationships/image" Target="../media/image28.png"/><Relationship Id="rId15" Type="http://schemas.openxmlformats.org/officeDocument/2006/relationships/image" Target="../media/image36.jpeg"/><Relationship Id="rId23" Type="http://schemas.openxmlformats.org/officeDocument/2006/relationships/oleObject" Target="../embeddings/oleObject4.bin"/><Relationship Id="rId10" Type="http://schemas.openxmlformats.org/officeDocument/2006/relationships/image" Target="../media/image31.png"/><Relationship Id="rId19" Type="http://schemas.openxmlformats.org/officeDocument/2006/relationships/image" Target="../media/image40.jpeg"/><Relationship Id="rId4" Type="http://schemas.openxmlformats.org/officeDocument/2006/relationships/image" Target="../media/image27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Relationship Id="rId22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9.png"/><Relationship Id="rId4" Type="http://schemas.openxmlformats.org/officeDocument/2006/relationships/oleObject" Target="../embeddings/oleObject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1.png"/><Relationship Id="rId4" Type="http://schemas.openxmlformats.org/officeDocument/2006/relationships/oleObject" Target="../embeddings/oleObject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3.png"/><Relationship Id="rId4" Type="http://schemas.openxmlformats.org/officeDocument/2006/relationships/oleObject" Target="../embeddings/oleObject7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5.png"/><Relationship Id="rId4" Type="http://schemas.openxmlformats.org/officeDocument/2006/relationships/oleObject" Target="../embeddings/oleObject8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6.png"/><Relationship Id="rId4" Type="http://schemas.openxmlformats.org/officeDocument/2006/relationships/oleObject" Target="../embeddings/oleObject9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6300788" y="303213"/>
            <a:ext cx="250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ru-RU" sz="2000" i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Всегда в движении!</a:t>
            </a:r>
          </a:p>
        </p:txBody>
      </p:sp>
      <p:pic>
        <p:nvPicPr>
          <p:cNvPr id="2052" name="Picture 13" descr="luk_logo_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0825"/>
            <a:ext cx="86201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7739" y="836712"/>
            <a:ext cx="5760765" cy="2246769"/>
          </a:xfrm>
          <a:prstGeom prst="rect">
            <a:avLst/>
          </a:prstGeom>
          <a:solidFill>
            <a:srgbClr val="C0C0C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eaLnBrk="1" hangingPunct="1">
              <a:defRPr sz="200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>
              <a:defRPr/>
            </a:pPr>
            <a:r>
              <a:rPr lang="ru-RU" sz="2800" b="1" dirty="0">
                <a:effectLst/>
              </a:rPr>
              <a:t>Разработка нефтяных, газовых, </a:t>
            </a:r>
            <a:r>
              <a:rPr lang="ru-RU" sz="2800" b="1" dirty="0" smtClean="0">
                <a:effectLst/>
              </a:rPr>
              <a:t>газоконденсатных</a:t>
            </a:r>
            <a:r>
              <a:rPr lang="en-US" sz="2800" b="1" dirty="0" smtClean="0">
                <a:effectLst/>
              </a:rPr>
              <a:t> </a:t>
            </a:r>
            <a:r>
              <a:rPr lang="ru-RU" sz="2800" b="1" dirty="0" smtClean="0">
                <a:effectLst/>
              </a:rPr>
              <a:t>месторождений, </a:t>
            </a:r>
            <a:r>
              <a:rPr lang="ru-RU" sz="2800" b="1" dirty="0">
                <a:effectLst/>
              </a:rPr>
              <a:t>добыча нефти и газа в акватории Каспийского </a:t>
            </a:r>
            <a:r>
              <a:rPr lang="ru-RU" sz="2800" b="1" dirty="0" smtClean="0">
                <a:effectLst/>
              </a:rPr>
              <a:t>моря</a:t>
            </a:r>
            <a:endParaRPr lang="ru-RU" sz="2800" dirty="0" smtClean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328536" y="5832289"/>
            <a:ext cx="4698107" cy="1015663"/>
          </a:xfrm>
          <a:prstGeom prst="rect">
            <a:avLst/>
          </a:prstGeom>
          <a:solidFill>
            <a:srgbClr val="C0C0C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defRPr/>
            </a:pPr>
            <a:r>
              <a:rPr lang="ru-RU" altLang="ru-RU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Штунь С.Ю. </a:t>
            </a:r>
          </a:p>
          <a:p>
            <a:pPr algn="r" eaLnBrk="1" hangingPunct="1">
              <a:defRPr/>
            </a:pPr>
            <a:r>
              <a:rPr lang="ru-RU" altLang="ru-RU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Заместитель генерального директора по геологии и разработке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08" y="6177498"/>
            <a:ext cx="1979104" cy="707886"/>
          </a:xfrm>
          <a:prstGeom prst="rect">
            <a:avLst/>
          </a:prstGeom>
          <a:solidFill>
            <a:srgbClr val="C0C0C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ru-RU" altLang="ru-RU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г. Астрахань</a:t>
            </a:r>
          </a:p>
          <a:p>
            <a:pPr eaLnBrk="1" hangingPunct="1">
              <a:defRPr/>
            </a:pPr>
            <a:r>
              <a:rPr lang="ru-RU" altLang="ru-RU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altLang="ru-RU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</a:t>
            </a:r>
            <a:r>
              <a:rPr lang="ru-RU" altLang="ru-RU" sz="2000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.10.2015.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/>
        </p:nvSpPr>
        <p:spPr bwMode="auto">
          <a:xfrm>
            <a:off x="7046913" y="65722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2B25F460-6A14-490B-9E03-9554DC0F7460}" type="slidenum">
              <a:rPr lang="ru-RU" sz="1400" b="1">
                <a:solidFill>
                  <a:srgbClr val="969696"/>
                </a:solidFill>
                <a:latin typeface="+mn-lt"/>
              </a:rPr>
              <a:pPr algn="r">
                <a:defRPr/>
              </a:pPr>
              <a:t>9</a:t>
            </a:fld>
            <a:endParaRPr lang="ru-RU" sz="1400" b="1">
              <a:solidFill>
                <a:srgbClr val="969696"/>
              </a:solidFill>
              <a:latin typeface="+mn-lt"/>
            </a:endParaRPr>
          </a:p>
        </p:txBody>
      </p:sp>
      <p:pic>
        <p:nvPicPr>
          <p:cNvPr id="78852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18625" r="52094" b="11386"/>
          <a:stretch>
            <a:fillRect/>
          </a:stretch>
        </p:blipFill>
        <p:spPr bwMode="auto">
          <a:xfrm>
            <a:off x="539750" y="1203325"/>
            <a:ext cx="806450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16013" y="287338"/>
            <a:ext cx="6408737" cy="71913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Геолого-технологическая модель </a:t>
            </a:r>
            <a:r>
              <a:rPr lang="en-US" altLang="ru-RU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ru-RU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месторождения Ракушечное</a:t>
            </a:r>
          </a:p>
        </p:txBody>
      </p:sp>
    </p:spTree>
    <p:extLst>
      <p:ext uri="{BB962C8B-B14F-4D97-AF65-F5344CB8AC3E}">
        <p14:creationId xmlns:p14="http://schemas.microsoft.com/office/powerpoint/2010/main" val="350079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1638F1-9846-40C6-AC15-9E2D4EA5C306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1187450" y="333375"/>
            <a:ext cx="72612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Arial" charset="0"/>
                <a:cs typeface="Arial" charset="0"/>
              </a:rPr>
              <a:t>Месторождение им. Ю.С. Кувыкина</a:t>
            </a:r>
          </a:p>
        </p:txBody>
      </p:sp>
      <p:pic>
        <p:nvPicPr>
          <p:cNvPr id="71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53" y="1146175"/>
            <a:ext cx="6527199" cy="565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Прямоугольник 14"/>
          <p:cNvSpPr>
            <a:spLocks noChangeArrowheads="1"/>
          </p:cNvSpPr>
          <p:nvPr/>
        </p:nvSpPr>
        <p:spPr bwMode="auto">
          <a:xfrm>
            <a:off x="3607594" y="2585889"/>
            <a:ext cx="379412" cy="207962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cxnSp>
        <p:nvCxnSpPr>
          <p:cNvPr id="7178" name="Прямая со стрелкой 15"/>
          <p:cNvCxnSpPr>
            <a:cxnSpLocks noChangeShapeType="1"/>
          </p:cNvCxnSpPr>
          <p:nvPr/>
        </p:nvCxnSpPr>
        <p:spPr bwMode="auto">
          <a:xfrm flipV="1">
            <a:off x="2228056" y="2708920"/>
            <a:ext cx="1293019" cy="2448273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79" name="TextBox 17"/>
          <p:cNvSpPr txBox="1">
            <a:spLocks noChangeArrowheads="1"/>
          </p:cNvSpPr>
          <p:nvPr/>
        </p:nvSpPr>
        <p:spPr bwMode="auto">
          <a:xfrm>
            <a:off x="3537744" y="2585889"/>
            <a:ext cx="5191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i="1" dirty="0"/>
              <a:t>2_З-С</a:t>
            </a:r>
          </a:p>
        </p:txBody>
      </p:sp>
      <p:sp>
        <p:nvSpPr>
          <p:cNvPr id="7180" name="Прямоугольник 19"/>
          <p:cNvSpPr>
            <a:spLocks noChangeArrowheads="1"/>
          </p:cNvSpPr>
          <p:nvPr/>
        </p:nvSpPr>
        <p:spPr bwMode="auto">
          <a:xfrm>
            <a:off x="2913138" y="2185192"/>
            <a:ext cx="379412" cy="207963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7181" name="Прямоугольник 22"/>
          <p:cNvSpPr>
            <a:spLocks noChangeArrowheads="1"/>
          </p:cNvSpPr>
          <p:nvPr/>
        </p:nvSpPr>
        <p:spPr bwMode="auto">
          <a:xfrm>
            <a:off x="4752975" y="3354387"/>
            <a:ext cx="273050" cy="207963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7182" name="Прямоугольник 23"/>
          <p:cNvSpPr>
            <a:spLocks noChangeArrowheads="1"/>
          </p:cNvSpPr>
          <p:nvPr/>
        </p:nvSpPr>
        <p:spPr bwMode="auto">
          <a:xfrm>
            <a:off x="5829940" y="3950468"/>
            <a:ext cx="265112" cy="207962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7183" name="TextBox 18"/>
          <p:cNvSpPr txBox="1">
            <a:spLocks noChangeArrowheads="1"/>
          </p:cNvSpPr>
          <p:nvPr/>
        </p:nvSpPr>
        <p:spPr bwMode="auto">
          <a:xfrm>
            <a:off x="2812256" y="2166143"/>
            <a:ext cx="517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i="1" dirty="0"/>
              <a:t>1_З-С</a:t>
            </a:r>
          </a:p>
        </p:txBody>
      </p:sp>
      <p:sp>
        <p:nvSpPr>
          <p:cNvPr id="7184" name="TextBox 20"/>
          <p:cNvSpPr txBox="1">
            <a:spLocks noChangeArrowheads="1"/>
          </p:cNvSpPr>
          <p:nvPr/>
        </p:nvSpPr>
        <p:spPr bwMode="auto">
          <a:xfrm>
            <a:off x="4687888" y="3334544"/>
            <a:ext cx="4032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i="1" dirty="0"/>
              <a:t>2_С</a:t>
            </a:r>
          </a:p>
        </p:txBody>
      </p:sp>
      <p:sp>
        <p:nvSpPr>
          <p:cNvPr id="7185" name="TextBox 21"/>
          <p:cNvSpPr txBox="1">
            <a:spLocks noChangeArrowheads="1"/>
          </p:cNvSpPr>
          <p:nvPr/>
        </p:nvSpPr>
        <p:spPr bwMode="auto">
          <a:xfrm>
            <a:off x="5781100" y="3933056"/>
            <a:ext cx="403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i="1" dirty="0"/>
              <a:t>1_С</a:t>
            </a:r>
          </a:p>
        </p:txBody>
      </p:sp>
      <p:sp>
        <p:nvSpPr>
          <p:cNvPr id="7186" name="TextBox 25"/>
          <p:cNvSpPr txBox="1">
            <a:spLocks noChangeArrowheads="1"/>
          </p:cNvSpPr>
          <p:nvPr/>
        </p:nvSpPr>
        <p:spPr bwMode="auto">
          <a:xfrm>
            <a:off x="7191375" y="1582738"/>
            <a:ext cx="1830388" cy="70643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/>
              <a:t>В 2011 году </a:t>
            </a:r>
            <a:r>
              <a:rPr lang="ru-RU" altLang="ru-RU" sz="1000"/>
              <a:t>на основании сейсморазведки 3</a:t>
            </a:r>
            <a:r>
              <a:rPr lang="en-US" altLang="ru-RU" sz="1000"/>
              <a:t>D</a:t>
            </a:r>
            <a:r>
              <a:rPr lang="ru-RU" altLang="ru-RU" sz="10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/>
              <a:t>и результатов бурения пробурена 2 Сарматская</a:t>
            </a:r>
          </a:p>
        </p:txBody>
      </p:sp>
      <p:sp>
        <p:nvSpPr>
          <p:cNvPr id="7187" name="TextBox 26"/>
          <p:cNvSpPr txBox="1">
            <a:spLocks noChangeArrowheads="1"/>
          </p:cNvSpPr>
          <p:nvPr/>
        </p:nvSpPr>
        <p:spPr bwMode="auto">
          <a:xfrm>
            <a:off x="1897063" y="5157192"/>
            <a:ext cx="1830387" cy="8620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/>
              <a:t>В 2013 году </a:t>
            </a:r>
            <a:r>
              <a:rPr lang="ru-RU" altLang="ru-RU" sz="1000" dirty="0"/>
              <a:t>на основании сейсморазведки 3</a:t>
            </a:r>
            <a:r>
              <a:rPr lang="en-US" altLang="ru-RU" sz="1000" dirty="0"/>
              <a:t>D</a:t>
            </a:r>
            <a:r>
              <a:rPr lang="ru-RU" altLang="ru-RU" sz="1000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и результатов бурения трёх скважин</a:t>
            </a:r>
            <a:r>
              <a:rPr lang="en-US" altLang="ru-RU" sz="1000" dirty="0"/>
              <a:t> </a:t>
            </a:r>
            <a:r>
              <a:rPr lang="ru-RU" altLang="ru-RU" sz="1000" dirty="0"/>
              <a:t>была пробурена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2 Западно-Сарматская</a:t>
            </a:r>
          </a:p>
        </p:txBody>
      </p:sp>
      <p:sp>
        <p:nvSpPr>
          <p:cNvPr id="7188" name="TextBox 28"/>
          <p:cNvSpPr txBox="1">
            <a:spLocks noChangeArrowheads="1"/>
          </p:cNvSpPr>
          <p:nvPr/>
        </p:nvSpPr>
        <p:spPr bwMode="auto">
          <a:xfrm>
            <a:off x="7136606" y="5517232"/>
            <a:ext cx="1939925" cy="86201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/>
              <a:t>В 2002 году </a:t>
            </a:r>
            <a:r>
              <a:rPr lang="ru-RU" altLang="ru-RU" sz="1000" dirty="0"/>
              <a:t>на основании сейсморазведки 2</a:t>
            </a:r>
            <a:r>
              <a:rPr lang="en-US" altLang="ru-RU" sz="1000" dirty="0"/>
              <a:t>D</a:t>
            </a:r>
            <a:endParaRPr lang="ru-RU" altLang="ru-RU" sz="1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 (СК «ПетроАльянс»)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была пробурена скважина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1 Сарматская (открытие м-я)</a:t>
            </a:r>
          </a:p>
        </p:txBody>
      </p:sp>
      <p:cxnSp>
        <p:nvCxnSpPr>
          <p:cNvPr id="7189" name="Прямая со стрелкой 29"/>
          <p:cNvCxnSpPr>
            <a:cxnSpLocks noChangeShapeType="1"/>
            <a:stCxn id="7188" idx="1"/>
          </p:cNvCxnSpPr>
          <p:nvPr/>
        </p:nvCxnSpPr>
        <p:spPr bwMode="auto">
          <a:xfrm flipH="1" flipV="1">
            <a:off x="5726112" y="4221088"/>
            <a:ext cx="1410494" cy="1727151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90" name="Прямая со стрелкой 33"/>
          <p:cNvCxnSpPr>
            <a:cxnSpLocks noChangeShapeType="1"/>
          </p:cNvCxnSpPr>
          <p:nvPr/>
        </p:nvCxnSpPr>
        <p:spPr bwMode="auto">
          <a:xfrm flipH="1">
            <a:off x="4774052" y="1935956"/>
            <a:ext cx="2417323" cy="1338194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91" name="TextBox 39"/>
          <p:cNvSpPr txBox="1">
            <a:spLocks noChangeArrowheads="1"/>
          </p:cNvSpPr>
          <p:nvPr/>
        </p:nvSpPr>
        <p:spPr bwMode="auto">
          <a:xfrm>
            <a:off x="188421" y="3597224"/>
            <a:ext cx="2049463" cy="8620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/>
              <a:t>В 2012 году </a:t>
            </a:r>
            <a:r>
              <a:rPr lang="ru-RU" altLang="ru-RU" sz="1000" dirty="0"/>
              <a:t>на основании сейсморазведки 3</a:t>
            </a:r>
            <a:r>
              <a:rPr lang="en-US" altLang="ru-RU" sz="1000" dirty="0"/>
              <a:t>D</a:t>
            </a:r>
            <a:r>
              <a:rPr lang="ru-RU" altLang="ru-RU" sz="1000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и результатов бурения пробурена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2 Западно-Сарматская</a:t>
            </a:r>
          </a:p>
        </p:txBody>
      </p:sp>
      <p:cxnSp>
        <p:nvCxnSpPr>
          <p:cNvPr id="7192" name="Прямая со стрелкой 42"/>
          <p:cNvCxnSpPr>
            <a:cxnSpLocks noChangeShapeType="1"/>
          </p:cNvCxnSpPr>
          <p:nvPr/>
        </p:nvCxnSpPr>
        <p:spPr bwMode="auto">
          <a:xfrm flipV="1">
            <a:off x="1547664" y="2289175"/>
            <a:ext cx="1152128" cy="129143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1230216" y="1146175"/>
            <a:ext cx="648072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/>
              <a:t>Структурная </a:t>
            </a:r>
            <a:r>
              <a:rPr lang="ru-RU" altLang="ru-RU" sz="1200" b="1" dirty="0" smtClean="0"/>
              <a:t>карта по кровле коллектора </a:t>
            </a:r>
            <a:r>
              <a:rPr lang="en-US" altLang="ru-RU" sz="1200" b="1" dirty="0" smtClean="0"/>
              <a:t>III </a:t>
            </a:r>
            <a:r>
              <a:rPr lang="ru-RU" altLang="ru-RU" sz="1200" b="1" dirty="0" smtClean="0"/>
              <a:t>пласта </a:t>
            </a:r>
            <a:r>
              <a:rPr lang="ru-RU" altLang="ru-RU" sz="1200" b="1" dirty="0" err="1" smtClean="0"/>
              <a:t>титонских</a:t>
            </a:r>
            <a:r>
              <a:rPr lang="ru-RU" altLang="ru-RU" sz="1200" b="1" dirty="0" smtClean="0"/>
              <a:t>  </a:t>
            </a:r>
            <a:r>
              <a:rPr lang="ru-RU" altLang="ru-RU" sz="1200" b="1" dirty="0"/>
              <a:t>отложений</a:t>
            </a:r>
          </a:p>
        </p:txBody>
      </p:sp>
    </p:spTree>
    <p:extLst>
      <p:ext uri="{BB962C8B-B14F-4D97-AF65-F5344CB8AC3E}">
        <p14:creationId xmlns:p14="http://schemas.microsoft.com/office/powerpoint/2010/main" val="297975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Заголовок 1"/>
          <p:cNvSpPr>
            <a:spLocks noGrp="1"/>
          </p:cNvSpPr>
          <p:nvPr>
            <p:ph type="title"/>
          </p:nvPr>
        </p:nvSpPr>
        <p:spPr>
          <a:xfrm>
            <a:off x="1116013" y="287338"/>
            <a:ext cx="6408737" cy="719137"/>
          </a:xfrm>
        </p:spPr>
        <p:txBody>
          <a:bodyPr/>
          <a:lstStyle/>
          <a:p>
            <a:pPr algn="ctr">
              <a:defRPr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Геолого-технологическая модель </a:t>
            </a:r>
            <a:r>
              <a:rPr lang="en-US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месторождения им. Ю. С. Кувыкина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90916E-137C-4B1A-BE65-B5614EA631F3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1125538"/>
            <a:ext cx="5934075" cy="561657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054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8" y="1916832"/>
            <a:ext cx="8803084" cy="2952328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9F23EB-A763-4DC6-AB02-66EB580F1CF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1219200" y="347663"/>
            <a:ext cx="72612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Arial" charset="0"/>
                <a:cs typeface="Arial" charset="0"/>
              </a:rPr>
              <a:t>Месторождение 170 КМ</a:t>
            </a:r>
          </a:p>
        </p:txBody>
      </p:sp>
      <p:sp>
        <p:nvSpPr>
          <p:cNvPr id="9225" name="Прямоугольник 11"/>
          <p:cNvSpPr>
            <a:spLocks noChangeArrowheads="1"/>
          </p:cNvSpPr>
          <p:nvPr/>
        </p:nvSpPr>
        <p:spPr bwMode="auto">
          <a:xfrm>
            <a:off x="5786437" y="3269964"/>
            <a:ext cx="471488" cy="257175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9226" name="TextBox 12"/>
          <p:cNvSpPr txBox="1">
            <a:spLocks noChangeArrowheads="1"/>
          </p:cNvSpPr>
          <p:nvPr/>
        </p:nvSpPr>
        <p:spPr bwMode="auto">
          <a:xfrm>
            <a:off x="5709289" y="3269964"/>
            <a:ext cx="6492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i="1" dirty="0"/>
              <a:t>3_Хвал</a:t>
            </a:r>
          </a:p>
        </p:txBody>
      </p:sp>
      <p:cxnSp>
        <p:nvCxnSpPr>
          <p:cNvPr id="9227" name="Прямая со стрелкой 13"/>
          <p:cNvCxnSpPr>
            <a:cxnSpLocks noChangeShapeType="1"/>
          </p:cNvCxnSpPr>
          <p:nvPr/>
        </p:nvCxnSpPr>
        <p:spPr bwMode="auto">
          <a:xfrm flipH="1" flipV="1">
            <a:off x="5698042" y="3516027"/>
            <a:ext cx="746166" cy="1497149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8" name="TextBox 17"/>
          <p:cNvSpPr txBox="1">
            <a:spLocks noChangeArrowheads="1"/>
          </p:cNvSpPr>
          <p:nvPr/>
        </p:nvSpPr>
        <p:spPr bwMode="auto">
          <a:xfrm>
            <a:off x="6033933" y="5013176"/>
            <a:ext cx="2570163" cy="116840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В 1997 году были проведены сейсморазведочные работ 2</a:t>
            </a:r>
            <a:r>
              <a:rPr lang="en-US" altLang="ru-RU" sz="1000" dirty="0"/>
              <a:t>D </a:t>
            </a:r>
            <a:r>
              <a:rPr lang="ru-RU" altLang="ru-RU" sz="1000" dirty="0"/>
              <a:t>МОГТ СК «ПетроАльянс»,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по результатам проведения было выявлено поднятие «170 КМ»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/>
              <a:t>в 2001 году </a:t>
            </a:r>
            <a:r>
              <a:rPr lang="ru-RU" altLang="ru-RU" sz="1000" dirty="0"/>
              <a:t>была пробурена скважина 3 </a:t>
            </a:r>
            <a:r>
              <a:rPr lang="ru-RU" altLang="ru-RU" sz="1000" dirty="0" err="1"/>
              <a:t>Хвалынская</a:t>
            </a:r>
            <a:r>
              <a:rPr lang="ru-RU" altLang="ru-RU" sz="1000" dirty="0"/>
              <a:t> и открыто м-е 170 КМ.</a:t>
            </a:r>
          </a:p>
        </p:txBody>
      </p:sp>
      <p:sp>
        <p:nvSpPr>
          <p:cNvPr id="9229" name="TextBox 14"/>
          <p:cNvSpPr txBox="1">
            <a:spLocks noChangeArrowheads="1"/>
          </p:cNvSpPr>
          <p:nvPr/>
        </p:nvSpPr>
        <p:spPr bwMode="auto">
          <a:xfrm>
            <a:off x="1763688" y="1418658"/>
            <a:ext cx="5095479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/>
              <a:t>Структурная </a:t>
            </a:r>
            <a:r>
              <a:rPr lang="ru-RU" altLang="ru-RU" sz="1200" b="1" dirty="0" smtClean="0"/>
              <a:t>карта по </a:t>
            </a:r>
            <a:r>
              <a:rPr lang="ru-RU" altLang="ru-RU" sz="1200" b="1" dirty="0"/>
              <a:t>кровле верхней юры</a:t>
            </a:r>
          </a:p>
        </p:txBody>
      </p:sp>
    </p:spTree>
    <p:extLst>
      <p:ext uri="{BB962C8B-B14F-4D97-AF65-F5344CB8AC3E}">
        <p14:creationId xmlns:p14="http://schemas.microsoft.com/office/powerpoint/2010/main" val="777353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Заголовок 1"/>
          <p:cNvSpPr>
            <a:spLocks noGrp="1"/>
          </p:cNvSpPr>
          <p:nvPr>
            <p:ph type="title"/>
          </p:nvPr>
        </p:nvSpPr>
        <p:spPr>
          <a:xfrm>
            <a:off x="1116013" y="287338"/>
            <a:ext cx="6696075" cy="719137"/>
          </a:xfrm>
        </p:spPr>
        <p:txBody>
          <a:bodyPr/>
          <a:lstStyle/>
          <a:p>
            <a:pPr algn="ctr">
              <a:defRPr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Геолого-технологическая модель </a:t>
            </a:r>
            <a:b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месторождения 170 км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535EBA-6B41-4F6E-85C7-58B63FD3DFCF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1124745"/>
            <a:ext cx="5616623" cy="568880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19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7AFDDA-6737-473A-A83F-CA884ADDB02B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45502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992187" y="347663"/>
            <a:ext cx="72612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Arial" charset="0"/>
                <a:cs typeface="Arial" charset="0"/>
              </a:rPr>
              <a:t>Площадь </a:t>
            </a:r>
            <a:r>
              <a:rPr lang="ru-RU" altLang="ru-RU" sz="18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Хазри</a:t>
            </a:r>
            <a:r>
              <a:rPr lang="ru-RU" altLang="ru-RU" sz="1800" b="1" dirty="0">
                <a:solidFill>
                  <a:schemeClr val="bg1"/>
                </a:solidFill>
                <a:latin typeface="Arial" charset="0"/>
                <a:cs typeface="Arial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Arial" charset="0"/>
                <a:cs typeface="Arial" charset="0"/>
              </a:rPr>
              <a:t>Планирование ГРР, бурение скважины </a:t>
            </a:r>
            <a:r>
              <a:rPr lang="ru-RU" altLang="ru-RU" sz="18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Хазри</a:t>
            </a:r>
            <a:r>
              <a:rPr lang="ru-RU" altLang="ru-RU" sz="1800" b="1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№1(2016 </a:t>
            </a:r>
            <a:r>
              <a:rPr lang="ru-RU" altLang="ru-RU" sz="1800" b="1" dirty="0">
                <a:solidFill>
                  <a:schemeClr val="bg1"/>
                </a:solidFill>
                <a:latin typeface="Arial" charset="0"/>
                <a:cs typeface="Arial" charset="0"/>
              </a:rPr>
              <a:t>год)</a:t>
            </a:r>
          </a:p>
        </p:txBody>
      </p:sp>
    </p:spTree>
    <p:extLst>
      <p:ext uri="{BB962C8B-B14F-4D97-AF65-F5344CB8AC3E}">
        <p14:creationId xmlns:p14="http://schemas.microsoft.com/office/powerpoint/2010/main" val="3820527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521700" y="6327775"/>
            <a:ext cx="622300" cy="396875"/>
          </a:xfrm>
        </p:spPr>
        <p:txBody>
          <a:bodyPr/>
          <a:lstStyle/>
          <a:p>
            <a:pPr algn="l">
              <a:defRPr/>
            </a:pPr>
            <a:fld id="{9E7C33C9-385B-47B6-9271-1434FF230E8B}" type="slidenum">
              <a:rPr lang="ru-RU"/>
              <a:pPr algn="l">
                <a:defRPr/>
              </a:pPr>
              <a:t>15</a:t>
            </a:fld>
            <a:endParaRPr lang="ru-RU" dirty="0"/>
          </a:p>
        </p:txBody>
      </p:sp>
      <p:sp>
        <p:nvSpPr>
          <p:cNvPr id="11267" name="Прямоугольник 3"/>
          <p:cNvSpPr>
            <a:spLocks noChangeArrowheads="1"/>
          </p:cNvSpPr>
          <p:nvPr/>
        </p:nvSpPr>
        <p:spPr bwMode="auto">
          <a:xfrm>
            <a:off x="971550" y="1125538"/>
            <a:ext cx="8064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Разбуривание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месторождения им. Ю. Корчагина</a:t>
            </a:r>
          </a:p>
        </p:txBody>
      </p:sp>
    </p:spTree>
    <p:extLst>
      <p:ext uri="{BB962C8B-B14F-4D97-AF65-F5344CB8AC3E}">
        <p14:creationId xmlns:p14="http://schemas.microsoft.com/office/powerpoint/2010/main" val="2847025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A56250-B4D8-4C8E-91D1-83D8C138BEB7}" type="slidenum">
              <a:rPr lang="ru-RU"/>
              <a:pPr>
                <a:defRPr/>
              </a:pPr>
              <a:t>16</a:t>
            </a:fld>
            <a:endParaRPr lang="ru-RU"/>
          </a:p>
        </p:txBody>
      </p:sp>
      <p:pic>
        <p:nvPicPr>
          <p:cNvPr id="12291" name="Picture 2024" descr="ПП-Волгоград-12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" t="11307" r="5743" b="13483"/>
          <a:stretch>
            <a:fillRect/>
          </a:stretch>
        </p:blipFill>
        <p:spPr bwMode="auto">
          <a:xfrm>
            <a:off x="6350" y="1389063"/>
            <a:ext cx="4494213" cy="223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71550" y="404813"/>
            <a:ext cx="7416800" cy="60166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ru-RU" altLang="ru-RU" b="1" dirty="0">
                <a:solidFill>
                  <a:schemeClr val="bg1"/>
                </a:solidFill>
                <a:latin typeface="Arial" charset="0"/>
                <a:cs typeface="Arial" charset="0"/>
              </a:rPr>
              <a:t>Месторождение им. </a:t>
            </a:r>
            <a:r>
              <a:rPr lang="ru-RU" altLang="ru-RU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Ю.Корчагина</a:t>
            </a:r>
            <a:endParaRPr lang="ru-RU" altLang="ru-RU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Нефтегазоконденсатная </a:t>
            </a:r>
            <a:r>
              <a:rPr lang="ru-RU" altLang="ru-RU" b="1" dirty="0">
                <a:solidFill>
                  <a:schemeClr val="bg1"/>
                </a:solidFill>
                <a:latin typeface="Arial" charset="0"/>
                <a:cs typeface="Arial" charset="0"/>
              </a:rPr>
              <a:t>залежь в </a:t>
            </a:r>
            <a:r>
              <a:rPr lang="ru-RU" altLang="ru-RU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неокомских</a:t>
            </a:r>
            <a:r>
              <a:rPr lang="ru-RU" altLang="ru-RU" b="1" dirty="0">
                <a:solidFill>
                  <a:schemeClr val="bg1"/>
                </a:solidFill>
                <a:latin typeface="Arial" charset="0"/>
                <a:cs typeface="Arial" charset="0"/>
              </a:rPr>
              <a:t> отложениях</a:t>
            </a:r>
          </a:p>
        </p:txBody>
      </p:sp>
      <p:sp>
        <p:nvSpPr>
          <p:cNvPr id="4103" name="TextBox 1"/>
          <p:cNvSpPr txBox="1">
            <a:spLocks noChangeArrowheads="1"/>
          </p:cNvSpPr>
          <p:nvPr/>
        </p:nvSpPr>
        <p:spPr bwMode="auto">
          <a:xfrm>
            <a:off x="2292350" y="3287713"/>
            <a:ext cx="2063750" cy="2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050" b="1" dirty="0" err="1"/>
              <a:t>неокомская</a:t>
            </a:r>
            <a:r>
              <a:rPr lang="ru-RU" altLang="ru-RU" sz="1050" b="1" dirty="0"/>
              <a:t> залежь 2010</a:t>
            </a:r>
          </a:p>
        </p:txBody>
      </p:sp>
      <p:sp>
        <p:nvSpPr>
          <p:cNvPr id="12294" name="Прямоугольник 5"/>
          <p:cNvSpPr>
            <a:spLocks noChangeArrowheads="1"/>
          </p:cNvSpPr>
          <p:nvPr/>
        </p:nvSpPr>
        <p:spPr bwMode="auto">
          <a:xfrm>
            <a:off x="68263" y="1030288"/>
            <a:ext cx="3567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2010 </a:t>
            </a:r>
            <a:r>
              <a:rPr lang="ru-RU" altLang="ru-RU" sz="1600" b="1"/>
              <a:t>год </a:t>
            </a:r>
            <a:r>
              <a:rPr lang="ru-RU" altLang="ru-RU" sz="1600"/>
              <a:t>– 3 скважины </a:t>
            </a:r>
          </a:p>
        </p:txBody>
      </p:sp>
      <p:sp>
        <p:nvSpPr>
          <p:cNvPr id="12295" name="Прямоугольник 5"/>
          <p:cNvSpPr>
            <a:spLocks noChangeArrowheads="1"/>
          </p:cNvSpPr>
          <p:nvPr/>
        </p:nvSpPr>
        <p:spPr bwMode="auto">
          <a:xfrm>
            <a:off x="4859338" y="1019175"/>
            <a:ext cx="41735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A2001F"/>
                </a:solidFill>
              </a:rPr>
              <a:t>Период </a:t>
            </a:r>
            <a:r>
              <a:rPr lang="en-US" altLang="ru-RU" sz="1600" b="1">
                <a:solidFill>
                  <a:srgbClr val="A2001F"/>
                </a:solidFill>
              </a:rPr>
              <a:t>2010</a:t>
            </a:r>
            <a:r>
              <a:rPr lang="ru-RU" altLang="ru-RU" sz="1600" b="1">
                <a:solidFill>
                  <a:srgbClr val="A2001F"/>
                </a:solidFill>
              </a:rPr>
              <a:t> - 201</a:t>
            </a:r>
            <a:r>
              <a:rPr lang="en-US" altLang="ru-RU" sz="1600" b="1">
                <a:solidFill>
                  <a:srgbClr val="A2001F"/>
                </a:solidFill>
              </a:rPr>
              <a:t>5</a:t>
            </a:r>
            <a:r>
              <a:rPr lang="ru-RU" altLang="ru-RU" sz="1600" b="1">
                <a:solidFill>
                  <a:srgbClr val="A2001F"/>
                </a:solidFill>
              </a:rPr>
              <a:t> год</a:t>
            </a:r>
          </a:p>
        </p:txBody>
      </p:sp>
      <p:sp>
        <p:nvSpPr>
          <p:cNvPr id="12296" name="Прямоугольник 5"/>
          <p:cNvSpPr>
            <a:spLocks noChangeArrowheads="1"/>
          </p:cNvSpPr>
          <p:nvPr/>
        </p:nvSpPr>
        <p:spPr bwMode="auto">
          <a:xfrm>
            <a:off x="49213" y="3652838"/>
            <a:ext cx="44862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Месторождение открыто 2000 году. В 2010 году началось эксплуатационное </a:t>
            </a:r>
            <a:r>
              <a:rPr lang="ru-RU" altLang="ru-RU" sz="1600" dirty="0" err="1"/>
              <a:t>разбуривание</a:t>
            </a:r>
            <a:r>
              <a:rPr lang="ru-RU" altLang="ru-RU" sz="1600" dirty="0"/>
              <a:t> залежи, на запасы по данным трех разведочных скважин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запасы нефти </a:t>
            </a:r>
            <a:r>
              <a:rPr lang="ru-RU" altLang="ru-RU" sz="1600" dirty="0" err="1"/>
              <a:t>неокомских</a:t>
            </a:r>
            <a:r>
              <a:rPr lang="ru-RU" altLang="ru-RU" sz="1600" dirty="0"/>
              <a:t> отложений составили  </a:t>
            </a:r>
            <a:r>
              <a:rPr lang="ru-RU" altLang="ru-RU" sz="1600" b="1" dirty="0"/>
              <a:t>80 213 </a:t>
            </a:r>
            <a:r>
              <a:rPr lang="ru-RU" altLang="ru-RU" sz="1600" b="1" dirty="0" err="1"/>
              <a:t>тыс.т</a:t>
            </a:r>
            <a:r>
              <a:rPr lang="ru-RU" altLang="ru-RU" sz="1600" dirty="0"/>
              <a:t>;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запасы газа газовой шапки– </a:t>
            </a:r>
            <a:r>
              <a:rPr lang="ru-RU" altLang="ru-RU" sz="1600" b="1" dirty="0"/>
              <a:t>34 440 млн.м</a:t>
            </a:r>
            <a:r>
              <a:rPr lang="ru-RU" altLang="ru-RU" sz="1600" b="1" baseline="30000" dirty="0"/>
              <a:t>3</a:t>
            </a:r>
            <a:endParaRPr lang="ru-RU" altLang="ru-RU" sz="1600" dirty="0"/>
          </a:p>
        </p:txBody>
      </p:sp>
      <p:pic>
        <p:nvPicPr>
          <p:cNvPr id="1229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14899" r="2802" b="14394"/>
          <a:stretch>
            <a:fillRect/>
          </a:stretch>
        </p:blipFill>
        <p:spPr bwMode="auto">
          <a:xfrm>
            <a:off x="4535488" y="1390650"/>
            <a:ext cx="4608512" cy="2228850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298" name="Прямоугольник 5"/>
          <p:cNvSpPr>
            <a:spLocks noChangeArrowheads="1"/>
          </p:cNvSpPr>
          <p:nvPr/>
        </p:nvSpPr>
        <p:spPr bwMode="auto">
          <a:xfrm>
            <a:off x="4597400" y="3622675"/>
            <a:ext cx="448468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A2001F"/>
                </a:solidFill>
              </a:rPr>
              <a:t>На </a:t>
            </a:r>
            <a:r>
              <a:rPr lang="ru-RU" altLang="ru-RU" sz="1600" dirty="0" smtClean="0">
                <a:solidFill>
                  <a:srgbClr val="A2001F"/>
                </a:solidFill>
              </a:rPr>
              <a:t>01.10.2015г  пробурена 3</a:t>
            </a:r>
            <a:r>
              <a:rPr lang="en-US" altLang="ru-RU" sz="1600" dirty="0" smtClean="0">
                <a:solidFill>
                  <a:srgbClr val="A2001F"/>
                </a:solidFill>
              </a:rPr>
              <a:t>1</a:t>
            </a:r>
            <a:r>
              <a:rPr lang="ru-RU" altLang="ru-RU" sz="1600" dirty="0" smtClean="0">
                <a:solidFill>
                  <a:srgbClr val="A2001F"/>
                </a:solidFill>
              </a:rPr>
              <a:t> скважина в </a:t>
            </a:r>
            <a:r>
              <a:rPr lang="ru-RU" altLang="ru-RU" sz="1600" dirty="0" err="1" smtClean="0">
                <a:solidFill>
                  <a:srgbClr val="A2001F"/>
                </a:solidFill>
              </a:rPr>
              <a:t>т.ч</a:t>
            </a:r>
            <a:r>
              <a:rPr lang="ru-RU" altLang="ru-RU" sz="1600" dirty="0" smtClean="0">
                <a:solidFill>
                  <a:srgbClr val="A2001F"/>
                </a:solidFill>
              </a:rPr>
              <a:t>.: 4 </a:t>
            </a:r>
            <a:r>
              <a:rPr lang="ru-RU" altLang="ru-RU" sz="1600" dirty="0">
                <a:solidFill>
                  <a:srgbClr val="A2001F"/>
                </a:solidFill>
              </a:rPr>
              <a:t>разведочные, 4 специальные, </a:t>
            </a:r>
            <a:r>
              <a:rPr lang="ru-RU" altLang="ru-RU" sz="1600" dirty="0" smtClean="0">
                <a:solidFill>
                  <a:srgbClr val="A2001F"/>
                </a:solidFill>
              </a:rPr>
              <a:t>1</a:t>
            </a:r>
            <a:r>
              <a:rPr lang="en-US" altLang="ru-RU" sz="1600" dirty="0" smtClean="0">
                <a:solidFill>
                  <a:srgbClr val="A2001F"/>
                </a:solidFill>
              </a:rPr>
              <a:t>8</a:t>
            </a:r>
            <a:r>
              <a:rPr lang="ru-RU" altLang="ru-RU" sz="1600" dirty="0" smtClean="0">
                <a:solidFill>
                  <a:srgbClr val="A2001F"/>
                </a:solidFill>
              </a:rPr>
              <a:t> (</a:t>
            </a:r>
            <a:r>
              <a:rPr lang="ru-RU" altLang="ru-RU" sz="1600" dirty="0" err="1" smtClean="0">
                <a:solidFill>
                  <a:srgbClr val="A2001F"/>
                </a:solidFill>
              </a:rPr>
              <a:t>неоком</a:t>
            </a:r>
            <a:r>
              <a:rPr lang="ru-RU" altLang="ru-RU" sz="1600" dirty="0" smtClean="0">
                <a:solidFill>
                  <a:srgbClr val="A2001F"/>
                </a:solidFill>
              </a:rPr>
              <a:t>) </a:t>
            </a:r>
            <a:r>
              <a:rPr lang="ru-RU" altLang="ru-RU" sz="1600" dirty="0">
                <a:solidFill>
                  <a:srgbClr val="A2001F"/>
                </a:solidFill>
              </a:rPr>
              <a:t>и 5 </a:t>
            </a:r>
            <a:r>
              <a:rPr lang="ru-RU" altLang="ru-RU" sz="1600" dirty="0" smtClean="0">
                <a:solidFill>
                  <a:srgbClr val="A2001F"/>
                </a:solidFill>
              </a:rPr>
              <a:t>(волжский) эксплуатационных скважин.</a:t>
            </a:r>
            <a:endParaRPr lang="ru-RU" altLang="ru-RU" sz="1600" dirty="0">
              <a:solidFill>
                <a:srgbClr val="A2001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rgbClr val="A2001F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C00000"/>
                </a:solidFill>
              </a:rPr>
              <a:t>запасы нефти </a:t>
            </a:r>
            <a:r>
              <a:rPr lang="ru-RU" altLang="ru-RU" sz="1600" dirty="0" err="1">
                <a:solidFill>
                  <a:srgbClr val="C00000"/>
                </a:solidFill>
              </a:rPr>
              <a:t>неокомских</a:t>
            </a:r>
            <a:r>
              <a:rPr lang="ru-RU" altLang="ru-RU" sz="1600" dirty="0">
                <a:solidFill>
                  <a:srgbClr val="C00000"/>
                </a:solidFill>
              </a:rPr>
              <a:t> отложений составляют  </a:t>
            </a:r>
            <a:r>
              <a:rPr lang="ru-RU" altLang="ru-RU" sz="1600" b="1" dirty="0">
                <a:solidFill>
                  <a:srgbClr val="C00000"/>
                </a:solidFill>
              </a:rPr>
              <a:t>75 763 </a:t>
            </a:r>
            <a:r>
              <a:rPr lang="ru-RU" altLang="ru-RU" sz="1600" b="1" dirty="0" err="1">
                <a:solidFill>
                  <a:srgbClr val="C00000"/>
                </a:solidFill>
              </a:rPr>
              <a:t>тыс.т</a:t>
            </a:r>
            <a:r>
              <a:rPr lang="ru-RU" altLang="ru-RU" sz="1600" dirty="0">
                <a:solidFill>
                  <a:srgbClr val="C00000"/>
                </a:solidFill>
              </a:rPr>
              <a:t>; из них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C00000"/>
                </a:solidFill>
              </a:rPr>
              <a:t>пачка </a:t>
            </a:r>
            <a:r>
              <a:rPr lang="en-US" altLang="ru-RU" sz="1600" dirty="0">
                <a:solidFill>
                  <a:srgbClr val="C00000"/>
                </a:solidFill>
              </a:rPr>
              <a:t>I</a:t>
            </a:r>
            <a:r>
              <a:rPr lang="ru-RU" altLang="ru-RU" sz="1600" b="1" dirty="0">
                <a:solidFill>
                  <a:srgbClr val="C00000"/>
                </a:solidFill>
              </a:rPr>
              <a:t>   </a:t>
            </a:r>
            <a:r>
              <a:rPr lang="en-US" altLang="ru-RU" sz="1600" b="1" dirty="0">
                <a:solidFill>
                  <a:srgbClr val="C00000"/>
                </a:solidFill>
              </a:rPr>
              <a:t> </a:t>
            </a:r>
            <a:r>
              <a:rPr lang="ru-RU" altLang="ru-RU" sz="1600" b="1" dirty="0">
                <a:solidFill>
                  <a:srgbClr val="C00000"/>
                </a:solidFill>
              </a:rPr>
              <a:t>  </a:t>
            </a:r>
            <a:r>
              <a:rPr lang="en-US" altLang="ru-RU" sz="1600" b="1" dirty="0">
                <a:solidFill>
                  <a:srgbClr val="C00000"/>
                </a:solidFill>
              </a:rPr>
              <a:t>- </a:t>
            </a:r>
            <a:r>
              <a:rPr lang="ru-RU" altLang="ru-RU" sz="1600" b="1" dirty="0">
                <a:solidFill>
                  <a:srgbClr val="C00000"/>
                </a:solidFill>
              </a:rPr>
              <a:t>59 550 </a:t>
            </a:r>
            <a:r>
              <a:rPr lang="ru-RU" altLang="ru-RU" sz="1600" b="1" dirty="0" err="1">
                <a:solidFill>
                  <a:srgbClr val="C00000"/>
                </a:solidFill>
              </a:rPr>
              <a:t>тыс.т</a:t>
            </a:r>
            <a:r>
              <a:rPr lang="ru-RU" altLang="ru-RU" sz="1600" b="1" dirty="0">
                <a:solidFill>
                  <a:srgbClr val="C00000"/>
                </a:solidFill>
              </a:rPr>
              <a:t> (79% от НГЗ)</a:t>
            </a:r>
            <a:r>
              <a:rPr lang="ru-RU" altLang="ru-RU" sz="1600" dirty="0">
                <a:solidFill>
                  <a:srgbClr val="C00000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C00000"/>
                </a:solidFill>
              </a:rPr>
              <a:t>пачка </a:t>
            </a:r>
            <a:r>
              <a:rPr lang="en-US" altLang="ru-RU" sz="1600" dirty="0">
                <a:solidFill>
                  <a:srgbClr val="C00000"/>
                </a:solidFill>
              </a:rPr>
              <a:t>II </a:t>
            </a:r>
            <a:r>
              <a:rPr lang="ru-RU" altLang="ru-RU" sz="1600" dirty="0">
                <a:solidFill>
                  <a:srgbClr val="C00000"/>
                </a:solidFill>
              </a:rPr>
              <a:t>   </a:t>
            </a:r>
            <a:r>
              <a:rPr lang="en-US" altLang="ru-RU" sz="1600" b="1" dirty="0">
                <a:solidFill>
                  <a:srgbClr val="C00000"/>
                </a:solidFill>
              </a:rPr>
              <a:t>- </a:t>
            </a:r>
            <a:r>
              <a:rPr lang="ru-RU" altLang="ru-RU" sz="1600" b="1" dirty="0">
                <a:solidFill>
                  <a:srgbClr val="C00000"/>
                </a:solidFill>
              </a:rPr>
              <a:t>11 038 </a:t>
            </a:r>
            <a:r>
              <a:rPr lang="ru-RU" altLang="ru-RU" sz="1600" b="1" dirty="0" err="1">
                <a:solidFill>
                  <a:srgbClr val="C00000"/>
                </a:solidFill>
              </a:rPr>
              <a:t>тыс.т</a:t>
            </a:r>
            <a:r>
              <a:rPr lang="ru-RU" altLang="ru-RU" sz="1600" b="1" dirty="0">
                <a:solidFill>
                  <a:srgbClr val="C00000"/>
                </a:solidFill>
              </a:rPr>
              <a:t> (14%)</a:t>
            </a:r>
            <a:r>
              <a:rPr lang="ru-RU" altLang="ru-RU" sz="1600" dirty="0">
                <a:solidFill>
                  <a:srgbClr val="C00000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C00000"/>
                </a:solidFill>
              </a:rPr>
              <a:t>пачка </a:t>
            </a:r>
            <a:r>
              <a:rPr lang="en-US" altLang="ru-RU" sz="1600" dirty="0">
                <a:solidFill>
                  <a:srgbClr val="C00000"/>
                </a:solidFill>
              </a:rPr>
              <a:t>III </a:t>
            </a:r>
            <a:r>
              <a:rPr lang="ru-RU" altLang="ru-RU" sz="1600" dirty="0">
                <a:solidFill>
                  <a:srgbClr val="C00000"/>
                </a:solidFill>
              </a:rPr>
              <a:t>  </a:t>
            </a:r>
            <a:r>
              <a:rPr lang="en-US" altLang="ru-RU" sz="1600" b="1" dirty="0">
                <a:solidFill>
                  <a:srgbClr val="C00000"/>
                </a:solidFill>
              </a:rPr>
              <a:t>- </a:t>
            </a:r>
            <a:r>
              <a:rPr lang="ru-RU" altLang="ru-RU" sz="1600" b="1" dirty="0">
                <a:solidFill>
                  <a:srgbClr val="C00000"/>
                </a:solidFill>
              </a:rPr>
              <a:t>5 175 </a:t>
            </a:r>
            <a:r>
              <a:rPr lang="ru-RU" altLang="ru-RU" sz="1600" b="1" dirty="0" err="1">
                <a:solidFill>
                  <a:srgbClr val="C00000"/>
                </a:solidFill>
              </a:rPr>
              <a:t>тыс.т</a:t>
            </a:r>
            <a:r>
              <a:rPr lang="ru-RU" altLang="ru-RU" sz="1600" b="1" dirty="0">
                <a:solidFill>
                  <a:srgbClr val="C00000"/>
                </a:solidFill>
              </a:rPr>
              <a:t> (7%)</a:t>
            </a:r>
            <a:r>
              <a:rPr lang="ru-RU" altLang="ru-RU" sz="1600" dirty="0">
                <a:solidFill>
                  <a:srgbClr val="C00000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C00000"/>
                </a:solidFill>
              </a:rPr>
              <a:t>запасы газа газовой шапки– </a:t>
            </a:r>
            <a:r>
              <a:rPr lang="ru-RU" altLang="ru-RU" sz="1600" b="1" dirty="0">
                <a:solidFill>
                  <a:srgbClr val="C00000"/>
                </a:solidFill>
              </a:rPr>
              <a:t>36 480 млн.м</a:t>
            </a:r>
            <a:r>
              <a:rPr lang="ru-RU" altLang="ru-RU" sz="1600" b="1" baseline="30000" dirty="0">
                <a:solidFill>
                  <a:srgbClr val="C00000"/>
                </a:solidFill>
              </a:rPr>
              <a:t>3</a:t>
            </a:r>
            <a:endParaRPr lang="ru-RU" altLang="ru-RU" sz="1600" dirty="0">
              <a:solidFill>
                <a:srgbClr val="C00000"/>
              </a:solidFill>
            </a:endParaRPr>
          </a:p>
        </p:txBody>
      </p:sp>
      <p:sp>
        <p:nvSpPr>
          <p:cNvPr id="12299" name="Прямоугольник 15"/>
          <p:cNvSpPr>
            <a:spLocks noChangeArrowheads="1"/>
          </p:cNvSpPr>
          <p:nvPr/>
        </p:nvSpPr>
        <p:spPr bwMode="auto">
          <a:xfrm>
            <a:off x="630238" y="6453188"/>
            <a:ext cx="809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A2001F"/>
                </a:solidFill>
              </a:rPr>
              <a:t>Расхождение в оценке составило 4 450 </a:t>
            </a:r>
            <a:r>
              <a:rPr lang="ru-RU" altLang="ru-RU" sz="1800" b="1">
                <a:solidFill>
                  <a:srgbClr val="C00000"/>
                </a:solidFill>
              </a:rPr>
              <a:t>тыс.т  </a:t>
            </a:r>
            <a:r>
              <a:rPr lang="ru-RU" altLang="ru-RU" sz="1800" b="1">
                <a:solidFill>
                  <a:srgbClr val="A2001F"/>
                </a:solidFill>
              </a:rPr>
              <a:t>- 5.6 %</a:t>
            </a:r>
            <a:endParaRPr lang="ru-RU" altLang="ru-RU" sz="1800" b="1"/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7045325" y="3319463"/>
            <a:ext cx="2063750" cy="2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1050" b="1" dirty="0" err="1"/>
              <a:t>неокомская</a:t>
            </a:r>
            <a:r>
              <a:rPr lang="ru-RU" altLang="ru-RU" sz="1050" b="1" dirty="0"/>
              <a:t> залежь 2014</a:t>
            </a:r>
          </a:p>
        </p:txBody>
      </p:sp>
    </p:spTree>
    <p:extLst>
      <p:ext uri="{BB962C8B-B14F-4D97-AF65-F5344CB8AC3E}">
        <p14:creationId xmlns:p14="http://schemas.microsoft.com/office/powerpoint/2010/main" val="322887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7FEC6C-2489-422C-B1B1-BFEF85AF0E6F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18435" name="Прямоугольник 3"/>
          <p:cNvSpPr>
            <a:spLocks noChangeArrowheads="1"/>
          </p:cNvSpPr>
          <p:nvPr/>
        </p:nvSpPr>
        <p:spPr bwMode="auto">
          <a:xfrm>
            <a:off x="971600" y="333375"/>
            <a:ext cx="72007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Arial" charset="0"/>
                <a:cs typeface="Arial" charset="0"/>
              </a:rPr>
              <a:t>Данные по </a:t>
            </a:r>
            <a:r>
              <a:rPr lang="ru-RU" altLang="ru-RU" sz="18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эксплуатационным скважинам </a:t>
            </a:r>
            <a:r>
              <a:rPr lang="ru-RU" altLang="ru-RU" sz="1800" b="1" dirty="0">
                <a:solidFill>
                  <a:schemeClr val="bg1"/>
                </a:solidFill>
                <a:latin typeface="Arial" charset="0"/>
                <a:cs typeface="Arial" charset="0"/>
              </a:rPr>
              <a:t>месторождения       им. Ю. Корчагина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4498"/>
            <a:ext cx="8820000" cy="54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351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14E39C-07F6-494E-A508-C5FABEDA3ECD}" type="slidenum">
              <a:rPr lang="ru-RU"/>
              <a:pPr>
                <a:defRPr/>
              </a:pPr>
              <a:t>18</a:t>
            </a:fld>
            <a:endParaRPr lang="ru-RU"/>
          </a:p>
        </p:txBody>
      </p:sp>
      <p:sp>
        <p:nvSpPr>
          <p:cNvPr id="75" name="Rectangle 9"/>
          <p:cNvSpPr txBox="1">
            <a:spLocks noGrp="1" noChangeArrowheads="1"/>
          </p:cNvSpPr>
          <p:nvPr/>
        </p:nvSpPr>
        <p:spPr bwMode="auto">
          <a:xfrm>
            <a:off x="7046913" y="65722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66C61361-B66C-4836-9DA5-2553DB8DDA0A}" type="slidenum">
              <a:rPr lang="ru-RU" sz="1400" b="1">
                <a:solidFill>
                  <a:srgbClr val="969696"/>
                </a:solidFill>
                <a:latin typeface="+mn-lt"/>
              </a:rPr>
              <a:pPr algn="r">
                <a:defRPr/>
              </a:pPr>
              <a:t>18</a:t>
            </a:fld>
            <a:endParaRPr lang="ru-RU" sz="1400" b="1">
              <a:solidFill>
                <a:srgbClr val="969696"/>
              </a:solidFill>
              <a:latin typeface="+mn-lt"/>
            </a:endParaRPr>
          </a:p>
        </p:txBody>
      </p:sp>
      <p:sp>
        <p:nvSpPr>
          <p:cNvPr id="74" name="Rectangle 9"/>
          <p:cNvSpPr txBox="1">
            <a:spLocks noGrp="1" noChangeArrowheads="1"/>
          </p:cNvSpPr>
          <p:nvPr/>
        </p:nvSpPr>
        <p:spPr bwMode="auto">
          <a:xfrm>
            <a:off x="7046913" y="65722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D012C467-4D87-470C-83A8-E3E733A6390C}" type="slidenum">
              <a:rPr lang="ru-RU" sz="1400" b="1">
                <a:solidFill>
                  <a:srgbClr val="969696"/>
                </a:solidFill>
                <a:latin typeface="+mn-lt"/>
              </a:rPr>
              <a:pPr algn="r">
                <a:defRPr/>
              </a:pPr>
              <a:t>18</a:t>
            </a:fld>
            <a:endParaRPr lang="ru-RU" sz="1400" b="1">
              <a:solidFill>
                <a:srgbClr val="969696"/>
              </a:solidFill>
              <a:latin typeface="+mn-lt"/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287338"/>
            <a:ext cx="7200900" cy="719137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 sz="1800" b="1" kern="1200" dirty="0">
                <a:latin typeface="Arial" charset="0"/>
                <a:ea typeface="+mn-ea"/>
                <a:cs typeface="Arial" charset="0"/>
              </a:rPr>
              <a:t>Принцип удалённого сопровождения строительства скважин</a:t>
            </a:r>
          </a:p>
        </p:txBody>
      </p:sp>
      <p:pic>
        <p:nvPicPr>
          <p:cNvPr id="13318" name="Picture 15" descr="realtimedataanalysis_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716338"/>
            <a:ext cx="11525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9" descr="3ddv ka plus dialo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284538"/>
            <a:ext cx="989012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20" descr="NGM_S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3933825"/>
            <a:ext cx="1016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21" name="Object 21"/>
          <p:cNvGraphicFramePr>
            <a:graphicFrameLocks noChangeAspect="1"/>
          </p:cNvGraphicFramePr>
          <p:nvPr/>
        </p:nvGraphicFramePr>
        <p:xfrm>
          <a:off x="7885113" y="4652963"/>
          <a:ext cx="106680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" name="Фотография Photo Editor" r:id="rId7" imgW="12193702" imgH="9469172" progId="MSPhotoEd.3">
                  <p:embed/>
                </p:oleObj>
              </mc:Choice>
              <mc:Fallback>
                <p:oleObj name="Фотография Photo Editor" r:id="rId7" imgW="12193702" imgH="946917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4652963"/>
                        <a:ext cx="1066800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22" name="Picture 34" descr="SC1 4 Split Scre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5534025"/>
            <a:ext cx="104298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3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013325"/>
            <a:ext cx="115252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39" descr="граф планшет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589588"/>
            <a:ext cx="11525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40" descr="реальн время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4371975"/>
            <a:ext cx="115252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5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997200"/>
            <a:ext cx="1154112" cy="668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63" descr="skid0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1882775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64" descr="2009-09-26 14-00-40 (CASIO COMPUTER C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99218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66" descr="2009-09-30 10-37-08 (CASIO COMPUTER CO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941888"/>
            <a:ext cx="1296988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75" name="Text Box 67"/>
          <p:cNvSpPr txBox="1">
            <a:spLocks noChangeArrowheads="1"/>
          </p:cNvSpPr>
          <p:nvPr/>
        </p:nvSpPr>
        <p:spPr bwMode="auto">
          <a:xfrm>
            <a:off x="684213" y="4508500"/>
            <a:ext cx="1108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defRPr/>
            </a:pPr>
            <a:r>
              <a:rPr lang="ru-RU" sz="1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ЛСП + СПБУ</a:t>
            </a:r>
          </a:p>
        </p:txBody>
      </p:sp>
      <p:pic>
        <p:nvPicPr>
          <p:cNvPr id="13331" name="Picture 6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924175"/>
            <a:ext cx="158432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77" name="Text Box 69"/>
          <p:cNvSpPr txBox="1">
            <a:spLocks noChangeArrowheads="1"/>
          </p:cNvSpPr>
          <p:nvPr/>
        </p:nvSpPr>
        <p:spPr bwMode="auto">
          <a:xfrm>
            <a:off x="2700338" y="3500438"/>
            <a:ext cx="1735137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передача данных</a:t>
            </a:r>
          </a:p>
          <a:p>
            <a:pPr>
              <a:defRPr/>
            </a:pPr>
            <a:r>
              <a:rPr lang="ru-RU" sz="1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 режиме реального</a:t>
            </a:r>
          </a:p>
          <a:p>
            <a:pPr>
              <a:defRPr/>
            </a:pPr>
            <a:r>
              <a:rPr lang="ru-RU" sz="1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времени</a:t>
            </a:r>
          </a:p>
        </p:txBody>
      </p:sp>
      <p:sp>
        <p:nvSpPr>
          <p:cNvPr id="503878" name="Text Box 70"/>
          <p:cNvSpPr txBox="1">
            <a:spLocks noChangeArrowheads="1"/>
          </p:cNvSpPr>
          <p:nvPr/>
        </p:nvSpPr>
        <p:spPr bwMode="auto">
          <a:xfrm>
            <a:off x="4572000" y="4581525"/>
            <a:ext cx="1235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Офис</a:t>
            </a:r>
          </a:p>
          <a:p>
            <a:pPr>
              <a:defRPr/>
            </a:pPr>
            <a:r>
              <a:rPr lang="ru-RU" sz="1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(г. Астрахань)</a:t>
            </a:r>
          </a:p>
        </p:txBody>
      </p:sp>
      <p:pic>
        <p:nvPicPr>
          <p:cNvPr id="13334" name="Picture 71" descr="ml_thumb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805488"/>
            <a:ext cx="13684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72" descr="piclm0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941888"/>
            <a:ext cx="1531937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81" name="Text Box 73"/>
          <p:cNvSpPr txBox="1">
            <a:spLocks noChangeArrowheads="1"/>
          </p:cNvSpPr>
          <p:nvPr/>
        </p:nvSpPr>
        <p:spPr bwMode="auto">
          <a:xfrm>
            <a:off x="6615113" y="1484313"/>
            <a:ext cx="18542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Автоматизированные</a:t>
            </a:r>
          </a:p>
          <a:p>
            <a:pPr>
              <a:defRPr/>
            </a:pPr>
            <a:r>
              <a:rPr lang="ru-RU" sz="1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рабочие места</a:t>
            </a:r>
          </a:p>
          <a:p>
            <a:pPr>
              <a:defRPr/>
            </a:pPr>
            <a:r>
              <a:rPr lang="ru-RU" sz="12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пользователей</a:t>
            </a:r>
          </a:p>
        </p:txBody>
      </p:sp>
      <p:graphicFrame>
        <p:nvGraphicFramePr>
          <p:cNvPr id="13337" name="Object 75"/>
          <p:cNvGraphicFramePr>
            <a:graphicFrameLocks noChangeAspect="1"/>
          </p:cNvGraphicFramePr>
          <p:nvPr/>
        </p:nvGraphicFramePr>
        <p:xfrm>
          <a:off x="6372225" y="2133600"/>
          <a:ext cx="1296988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9" name="VISIO" r:id="rId20" imgW="1045683" imgH="552609" progId="Visio.Drawing.6">
                  <p:embed/>
                </p:oleObj>
              </mc:Choice>
              <mc:Fallback>
                <p:oleObj name="VISIO" r:id="rId20" imgW="1045683" imgH="552609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2133600"/>
                        <a:ext cx="1296988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8" name="Object 76"/>
          <p:cNvGraphicFramePr>
            <a:graphicFrameLocks noChangeAspect="1"/>
          </p:cNvGraphicFramePr>
          <p:nvPr/>
        </p:nvGraphicFramePr>
        <p:xfrm>
          <a:off x="7019925" y="2276475"/>
          <a:ext cx="1296988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" name="VISIO" r:id="rId22" imgW="1045683" imgH="552609" progId="Visio.Drawing.6">
                  <p:embed/>
                </p:oleObj>
              </mc:Choice>
              <mc:Fallback>
                <p:oleObj name="VISIO" r:id="rId22" imgW="1045683" imgH="552609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2276475"/>
                        <a:ext cx="1296988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39" name="Object 77"/>
          <p:cNvGraphicFramePr>
            <a:graphicFrameLocks noChangeAspect="1"/>
          </p:cNvGraphicFramePr>
          <p:nvPr/>
        </p:nvGraphicFramePr>
        <p:xfrm>
          <a:off x="7667625" y="2420938"/>
          <a:ext cx="1296988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" name="VISIO" r:id="rId23" imgW="1045683" imgH="552609" progId="Visio.Drawing.6">
                  <p:embed/>
                </p:oleObj>
              </mc:Choice>
              <mc:Fallback>
                <p:oleObj name="VISIO" r:id="rId23" imgW="1045683" imgH="552609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2420938"/>
                        <a:ext cx="1296988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69"/>
          <p:cNvSpPr txBox="1">
            <a:spLocks noChangeArrowheads="1"/>
          </p:cNvSpPr>
          <p:nvPr/>
        </p:nvSpPr>
        <p:spPr bwMode="auto">
          <a:xfrm>
            <a:off x="2103438" y="6308725"/>
            <a:ext cx="1635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sz="1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Станции ГТИ и ЗТС</a:t>
            </a:r>
          </a:p>
        </p:txBody>
      </p:sp>
      <p:sp>
        <p:nvSpPr>
          <p:cNvPr id="3" name="Text Box 69"/>
          <p:cNvSpPr txBox="1">
            <a:spLocks noChangeArrowheads="1"/>
          </p:cNvSpPr>
          <p:nvPr/>
        </p:nvSpPr>
        <p:spPr bwMode="auto">
          <a:xfrm>
            <a:off x="1619250" y="1196975"/>
            <a:ext cx="1168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sz="12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Станция ГИС</a:t>
            </a:r>
          </a:p>
        </p:txBody>
      </p:sp>
      <p:pic>
        <p:nvPicPr>
          <p:cNvPr id="13342" name="Picture 39" descr="ЛСП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05150"/>
            <a:ext cx="2017713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43" name="Group 41"/>
          <p:cNvGrpSpPr>
            <a:grpSpLocks noChangeAspect="1"/>
          </p:cNvGrpSpPr>
          <p:nvPr/>
        </p:nvGrpSpPr>
        <p:grpSpPr bwMode="auto">
          <a:xfrm>
            <a:off x="2195513" y="1989138"/>
            <a:ext cx="2281237" cy="1519237"/>
            <a:chOff x="1292" y="1253"/>
            <a:chExt cx="1755" cy="957"/>
          </a:xfrm>
        </p:grpSpPr>
        <p:sp>
          <p:nvSpPr>
            <p:cNvPr id="13344" name="AutoShape 40"/>
            <p:cNvSpPr>
              <a:spLocks noChangeAspect="1" noChangeArrowheads="1" noTextEdit="1"/>
            </p:cNvSpPr>
            <p:nvPr/>
          </p:nvSpPr>
          <p:spPr bwMode="auto">
            <a:xfrm>
              <a:off x="1292" y="1253"/>
              <a:ext cx="1755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5" name="Freeform 42"/>
            <p:cNvSpPr>
              <a:spLocks noEditPoints="1"/>
            </p:cNvSpPr>
            <p:nvPr/>
          </p:nvSpPr>
          <p:spPr bwMode="auto">
            <a:xfrm>
              <a:off x="1328" y="2066"/>
              <a:ext cx="361" cy="34"/>
            </a:xfrm>
            <a:custGeom>
              <a:avLst/>
              <a:gdLst>
                <a:gd name="T0" fmla="*/ 0 w 723"/>
                <a:gd name="T1" fmla="*/ 0 h 69"/>
                <a:gd name="T2" fmla="*/ 0 w 723"/>
                <a:gd name="T3" fmla="*/ 0 h 69"/>
                <a:gd name="T4" fmla="*/ 0 w 723"/>
                <a:gd name="T5" fmla="*/ 0 h 69"/>
                <a:gd name="T6" fmla="*/ 0 w 723"/>
                <a:gd name="T7" fmla="*/ 0 h 69"/>
                <a:gd name="T8" fmla="*/ 0 w 723"/>
                <a:gd name="T9" fmla="*/ 0 h 69"/>
                <a:gd name="T10" fmla="*/ 0 w 723"/>
                <a:gd name="T11" fmla="*/ 0 h 69"/>
                <a:gd name="T12" fmla="*/ 0 w 723"/>
                <a:gd name="T13" fmla="*/ 0 h 69"/>
                <a:gd name="T14" fmla="*/ 0 w 723"/>
                <a:gd name="T15" fmla="*/ 0 h 69"/>
                <a:gd name="T16" fmla="*/ 0 w 723"/>
                <a:gd name="T17" fmla="*/ 0 h 69"/>
                <a:gd name="T18" fmla="*/ 0 w 723"/>
                <a:gd name="T19" fmla="*/ 0 h 69"/>
                <a:gd name="T20" fmla="*/ 0 w 723"/>
                <a:gd name="T21" fmla="*/ 0 h 69"/>
                <a:gd name="T22" fmla="*/ 0 w 723"/>
                <a:gd name="T23" fmla="*/ 0 h 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23" h="69">
                  <a:moveTo>
                    <a:pt x="45" y="24"/>
                  </a:moveTo>
                  <a:lnTo>
                    <a:pt x="0" y="24"/>
                  </a:lnTo>
                  <a:lnTo>
                    <a:pt x="0" y="69"/>
                  </a:lnTo>
                  <a:lnTo>
                    <a:pt x="723" y="69"/>
                  </a:lnTo>
                  <a:lnTo>
                    <a:pt x="723" y="24"/>
                  </a:lnTo>
                  <a:lnTo>
                    <a:pt x="632" y="24"/>
                  </a:lnTo>
                  <a:lnTo>
                    <a:pt x="632" y="0"/>
                  </a:lnTo>
                  <a:lnTo>
                    <a:pt x="45" y="0"/>
                  </a:lnTo>
                  <a:lnTo>
                    <a:pt x="45" y="24"/>
                  </a:lnTo>
                  <a:close/>
                  <a:moveTo>
                    <a:pt x="632" y="24"/>
                  </a:moveTo>
                  <a:lnTo>
                    <a:pt x="56" y="24"/>
                  </a:lnTo>
                  <a:lnTo>
                    <a:pt x="63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6" name="Line 43"/>
            <p:cNvSpPr>
              <a:spLocks noChangeShapeType="1"/>
            </p:cNvSpPr>
            <p:nvPr/>
          </p:nvSpPr>
          <p:spPr bwMode="auto">
            <a:xfrm>
              <a:off x="1401" y="1953"/>
              <a:ext cx="49" cy="0"/>
            </a:xfrm>
            <a:prstGeom prst="line">
              <a:avLst/>
            </a:prstGeom>
            <a:noFill/>
            <a:ln w="6350">
              <a:solidFill>
                <a:srgbClr val="3737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7" name="Freeform 44"/>
            <p:cNvSpPr>
              <a:spLocks/>
            </p:cNvSpPr>
            <p:nvPr/>
          </p:nvSpPr>
          <p:spPr bwMode="auto">
            <a:xfrm>
              <a:off x="1401" y="1916"/>
              <a:ext cx="74" cy="147"/>
            </a:xfrm>
            <a:custGeom>
              <a:avLst/>
              <a:gdLst>
                <a:gd name="T0" fmla="*/ 1 w 148"/>
                <a:gd name="T1" fmla="*/ 1 h 293"/>
                <a:gd name="T2" fmla="*/ 0 w 148"/>
                <a:gd name="T3" fmla="*/ 1 h 293"/>
                <a:gd name="T4" fmla="*/ 1 w 148"/>
                <a:gd name="T5" fmla="*/ 0 h 2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8" h="293">
                  <a:moveTo>
                    <a:pt x="148" y="293"/>
                  </a:moveTo>
                  <a:lnTo>
                    <a:pt x="0" y="73"/>
                  </a:lnTo>
                  <a:lnTo>
                    <a:pt x="49" y="0"/>
                  </a:lnTo>
                </a:path>
              </a:pathLst>
            </a:custGeom>
            <a:noFill/>
            <a:ln w="6350">
              <a:solidFill>
                <a:srgbClr val="3737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8" name="Line 45"/>
            <p:cNvSpPr>
              <a:spLocks noChangeShapeType="1"/>
            </p:cNvSpPr>
            <p:nvPr/>
          </p:nvSpPr>
          <p:spPr bwMode="auto">
            <a:xfrm flipV="1">
              <a:off x="1373" y="1953"/>
              <a:ext cx="77" cy="113"/>
            </a:xfrm>
            <a:prstGeom prst="line">
              <a:avLst/>
            </a:prstGeom>
            <a:noFill/>
            <a:ln w="6350">
              <a:solidFill>
                <a:srgbClr val="3737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49" name="Freeform 46"/>
            <p:cNvSpPr>
              <a:spLocks/>
            </p:cNvSpPr>
            <p:nvPr/>
          </p:nvSpPr>
          <p:spPr bwMode="auto">
            <a:xfrm>
              <a:off x="1401" y="2026"/>
              <a:ext cx="145" cy="37"/>
            </a:xfrm>
            <a:custGeom>
              <a:avLst/>
              <a:gdLst>
                <a:gd name="T0" fmla="*/ 1 w 289"/>
                <a:gd name="T1" fmla="*/ 1 h 73"/>
                <a:gd name="T2" fmla="*/ 0 w 289"/>
                <a:gd name="T3" fmla="*/ 0 h 73"/>
                <a:gd name="T4" fmla="*/ 1 w 289"/>
                <a:gd name="T5" fmla="*/ 0 h 73"/>
                <a:gd name="T6" fmla="*/ 1 w 289"/>
                <a:gd name="T7" fmla="*/ 1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9" h="73">
                  <a:moveTo>
                    <a:pt x="49" y="73"/>
                  </a:moveTo>
                  <a:lnTo>
                    <a:pt x="0" y="0"/>
                  </a:lnTo>
                  <a:lnTo>
                    <a:pt x="289" y="0"/>
                  </a:lnTo>
                  <a:lnTo>
                    <a:pt x="246" y="73"/>
                  </a:lnTo>
                </a:path>
              </a:pathLst>
            </a:custGeom>
            <a:noFill/>
            <a:ln w="6350">
              <a:solidFill>
                <a:srgbClr val="3737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0" name="Line 47"/>
            <p:cNvSpPr>
              <a:spLocks noChangeShapeType="1"/>
            </p:cNvSpPr>
            <p:nvPr/>
          </p:nvSpPr>
          <p:spPr bwMode="auto">
            <a:xfrm flipH="1" flipV="1">
              <a:off x="1500" y="1965"/>
              <a:ext cx="76" cy="101"/>
            </a:xfrm>
            <a:prstGeom prst="line">
              <a:avLst/>
            </a:prstGeom>
            <a:noFill/>
            <a:ln w="6350">
              <a:solidFill>
                <a:srgbClr val="3737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1" name="Freeform 48"/>
            <p:cNvSpPr>
              <a:spLocks/>
            </p:cNvSpPr>
            <p:nvPr/>
          </p:nvSpPr>
          <p:spPr bwMode="auto">
            <a:xfrm>
              <a:off x="1328" y="2066"/>
              <a:ext cx="361" cy="34"/>
            </a:xfrm>
            <a:custGeom>
              <a:avLst/>
              <a:gdLst>
                <a:gd name="T0" fmla="*/ 0 w 723"/>
                <a:gd name="T1" fmla="*/ 0 h 69"/>
                <a:gd name="T2" fmla="*/ 0 w 723"/>
                <a:gd name="T3" fmla="*/ 0 h 69"/>
                <a:gd name="T4" fmla="*/ 0 w 723"/>
                <a:gd name="T5" fmla="*/ 0 h 69"/>
                <a:gd name="T6" fmla="*/ 0 w 723"/>
                <a:gd name="T7" fmla="*/ 0 h 69"/>
                <a:gd name="T8" fmla="*/ 0 w 723"/>
                <a:gd name="T9" fmla="*/ 0 h 69"/>
                <a:gd name="T10" fmla="*/ 0 w 723"/>
                <a:gd name="T11" fmla="*/ 0 h 69"/>
                <a:gd name="T12" fmla="*/ 0 w 723"/>
                <a:gd name="T13" fmla="*/ 0 h 69"/>
                <a:gd name="T14" fmla="*/ 0 w 723"/>
                <a:gd name="T15" fmla="*/ 0 h 69"/>
                <a:gd name="T16" fmla="*/ 0 w 723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3" h="69">
                  <a:moveTo>
                    <a:pt x="45" y="24"/>
                  </a:moveTo>
                  <a:lnTo>
                    <a:pt x="0" y="24"/>
                  </a:lnTo>
                  <a:lnTo>
                    <a:pt x="0" y="69"/>
                  </a:lnTo>
                  <a:lnTo>
                    <a:pt x="723" y="69"/>
                  </a:lnTo>
                  <a:lnTo>
                    <a:pt x="723" y="24"/>
                  </a:lnTo>
                  <a:lnTo>
                    <a:pt x="632" y="24"/>
                  </a:lnTo>
                  <a:lnTo>
                    <a:pt x="632" y="0"/>
                  </a:lnTo>
                  <a:lnTo>
                    <a:pt x="45" y="0"/>
                  </a:lnTo>
                  <a:lnTo>
                    <a:pt x="45" y="24"/>
                  </a:lnTo>
                </a:path>
              </a:pathLst>
            </a:custGeom>
            <a:noFill/>
            <a:ln w="6350">
              <a:solidFill>
                <a:srgbClr val="3737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2" name="Freeform 49"/>
            <p:cNvSpPr>
              <a:spLocks/>
            </p:cNvSpPr>
            <p:nvPr/>
          </p:nvSpPr>
          <p:spPr bwMode="auto">
            <a:xfrm>
              <a:off x="1356" y="2078"/>
              <a:ext cx="288" cy="0"/>
            </a:xfrm>
            <a:custGeom>
              <a:avLst/>
              <a:gdLst>
                <a:gd name="T0" fmla="*/ 1 w 576"/>
                <a:gd name="T1" fmla="*/ 0 w 576"/>
                <a:gd name="T2" fmla="*/ 1 w 57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576">
                  <a:moveTo>
                    <a:pt x="576" y="0"/>
                  </a:moveTo>
                  <a:lnTo>
                    <a:pt x="0" y="0"/>
                  </a:lnTo>
                  <a:lnTo>
                    <a:pt x="576" y="0"/>
                  </a:lnTo>
                </a:path>
              </a:pathLst>
            </a:custGeom>
            <a:noFill/>
            <a:ln w="6350">
              <a:solidFill>
                <a:srgbClr val="3737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3" name="Rectangle 50"/>
            <p:cNvSpPr>
              <a:spLocks noChangeArrowheads="1"/>
            </p:cNvSpPr>
            <p:nvPr/>
          </p:nvSpPr>
          <p:spPr bwMode="auto">
            <a:xfrm>
              <a:off x="1452" y="1954"/>
              <a:ext cx="45" cy="112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54" name="Freeform 51"/>
            <p:cNvSpPr>
              <a:spLocks noEditPoints="1"/>
            </p:cNvSpPr>
            <p:nvPr/>
          </p:nvSpPr>
          <p:spPr bwMode="auto">
            <a:xfrm>
              <a:off x="1340" y="1777"/>
              <a:ext cx="349" cy="237"/>
            </a:xfrm>
            <a:custGeom>
              <a:avLst/>
              <a:gdLst>
                <a:gd name="T0" fmla="*/ 1 w 698"/>
                <a:gd name="T1" fmla="*/ 1 h 473"/>
                <a:gd name="T2" fmla="*/ 0 w 698"/>
                <a:gd name="T3" fmla="*/ 1 h 473"/>
                <a:gd name="T4" fmla="*/ 1 w 698"/>
                <a:gd name="T5" fmla="*/ 1 h 473"/>
                <a:gd name="T6" fmla="*/ 1 w 698"/>
                <a:gd name="T7" fmla="*/ 1 h 473"/>
                <a:gd name="T8" fmla="*/ 1 w 698"/>
                <a:gd name="T9" fmla="*/ 1 h 473"/>
                <a:gd name="T10" fmla="*/ 1 w 698"/>
                <a:gd name="T11" fmla="*/ 1 h 473"/>
                <a:gd name="T12" fmla="*/ 1 w 698"/>
                <a:gd name="T13" fmla="*/ 1 h 473"/>
                <a:gd name="T14" fmla="*/ 1 w 698"/>
                <a:gd name="T15" fmla="*/ 1 h 473"/>
                <a:gd name="T16" fmla="*/ 1 w 698"/>
                <a:gd name="T17" fmla="*/ 1 h 473"/>
                <a:gd name="T18" fmla="*/ 1 w 698"/>
                <a:gd name="T19" fmla="*/ 1 h 473"/>
                <a:gd name="T20" fmla="*/ 1 w 698"/>
                <a:gd name="T21" fmla="*/ 1 h 473"/>
                <a:gd name="T22" fmla="*/ 1 w 698"/>
                <a:gd name="T23" fmla="*/ 1 h 473"/>
                <a:gd name="T24" fmla="*/ 1 w 698"/>
                <a:gd name="T25" fmla="*/ 1 h 473"/>
                <a:gd name="T26" fmla="*/ 1 w 698"/>
                <a:gd name="T27" fmla="*/ 1 h 473"/>
                <a:gd name="T28" fmla="*/ 1 w 698"/>
                <a:gd name="T29" fmla="*/ 1 h 473"/>
                <a:gd name="T30" fmla="*/ 1 w 698"/>
                <a:gd name="T31" fmla="*/ 1 h 473"/>
                <a:gd name="T32" fmla="*/ 1 w 698"/>
                <a:gd name="T33" fmla="*/ 1 h 473"/>
                <a:gd name="T34" fmla="*/ 1 w 698"/>
                <a:gd name="T35" fmla="*/ 1 h 473"/>
                <a:gd name="T36" fmla="*/ 1 w 698"/>
                <a:gd name="T37" fmla="*/ 1 h 473"/>
                <a:gd name="T38" fmla="*/ 1 w 698"/>
                <a:gd name="T39" fmla="*/ 1 h 473"/>
                <a:gd name="T40" fmla="*/ 1 w 698"/>
                <a:gd name="T41" fmla="*/ 1 h 473"/>
                <a:gd name="T42" fmla="*/ 1 w 698"/>
                <a:gd name="T43" fmla="*/ 1 h 473"/>
                <a:gd name="T44" fmla="*/ 1 w 698"/>
                <a:gd name="T45" fmla="*/ 1 h 473"/>
                <a:gd name="T46" fmla="*/ 1 w 698"/>
                <a:gd name="T47" fmla="*/ 1 h 473"/>
                <a:gd name="T48" fmla="*/ 1 w 698"/>
                <a:gd name="T49" fmla="*/ 1 h 473"/>
                <a:gd name="T50" fmla="*/ 1 w 698"/>
                <a:gd name="T51" fmla="*/ 1 h 473"/>
                <a:gd name="T52" fmla="*/ 1 w 698"/>
                <a:gd name="T53" fmla="*/ 1 h 473"/>
                <a:gd name="T54" fmla="*/ 1 w 698"/>
                <a:gd name="T55" fmla="*/ 1 h 473"/>
                <a:gd name="T56" fmla="*/ 1 w 698"/>
                <a:gd name="T57" fmla="*/ 1 h 473"/>
                <a:gd name="T58" fmla="*/ 1 w 698"/>
                <a:gd name="T59" fmla="*/ 1 h 473"/>
                <a:gd name="T60" fmla="*/ 1 w 698"/>
                <a:gd name="T61" fmla="*/ 1 h 473"/>
                <a:gd name="T62" fmla="*/ 1 w 698"/>
                <a:gd name="T63" fmla="*/ 1 h 473"/>
                <a:gd name="T64" fmla="*/ 1 w 698"/>
                <a:gd name="T65" fmla="*/ 0 h 473"/>
                <a:gd name="T66" fmla="*/ 1 w 698"/>
                <a:gd name="T67" fmla="*/ 1 h 473"/>
                <a:gd name="T68" fmla="*/ 1 w 698"/>
                <a:gd name="T69" fmla="*/ 1 h 473"/>
                <a:gd name="T70" fmla="*/ 1 w 698"/>
                <a:gd name="T71" fmla="*/ 1 h 473"/>
                <a:gd name="T72" fmla="*/ 1 w 698"/>
                <a:gd name="T73" fmla="*/ 1 h 473"/>
                <a:gd name="T74" fmla="*/ 1 w 698"/>
                <a:gd name="T75" fmla="*/ 1 h 473"/>
                <a:gd name="T76" fmla="*/ 1 w 698"/>
                <a:gd name="T77" fmla="*/ 1 h 473"/>
                <a:gd name="T78" fmla="*/ 1 w 698"/>
                <a:gd name="T79" fmla="*/ 1 h 473"/>
                <a:gd name="T80" fmla="*/ 1 w 698"/>
                <a:gd name="T81" fmla="*/ 1 h 473"/>
                <a:gd name="T82" fmla="*/ 1 w 698"/>
                <a:gd name="T83" fmla="*/ 1 h 473"/>
                <a:gd name="T84" fmla="*/ 1 w 698"/>
                <a:gd name="T85" fmla="*/ 1 h 473"/>
                <a:gd name="T86" fmla="*/ 1 w 698"/>
                <a:gd name="T87" fmla="*/ 1 h 473"/>
                <a:gd name="T88" fmla="*/ 1 w 698"/>
                <a:gd name="T89" fmla="*/ 1 h 473"/>
                <a:gd name="T90" fmla="*/ 1 w 698"/>
                <a:gd name="T91" fmla="*/ 1 h 473"/>
                <a:gd name="T92" fmla="*/ 1 w 698"/>
                <a:gd name="T93" fmla="*/ 1 h 473"/>
                <a:gd name="T94" fmla="*/ 1 w 698"/>
                <a:gd name="T95" fmla="*/ 1 h 473"/>
                <a:gd name="T96" fmla="*/ 1 w 698"/>
                <a:gd name="T97" fmla="*/ 1 h 473"/>
                <a:gd name="T98" fmla="*/ 1 w 698"/>
                <a:gd name="T99" fmla="*/ 1 h 473"/>
                <a:gd name="T100" fmla="*/ 1 w 698"/>
                <a:gd name="T101" fmla="*/ 1 h 473"/>
                <a:gd name="T102" fmla="*/ 1 w 698"/>
                <a:gd name="T103" fmla="*/ 1 h 473"/>
                <a:gd name="T104" fmla="*/ 1 w 698"/>
                <a:gd name="T105" fmla="*/ 1 h 473"/>
                <a:gd name="T106" fmla="*/ 1 w 698"/>
                <a:gd name="T107" fmla="*/ 1 h 473"/>
                <a:gd name="T108" fmla="*/ 1 w 698"/>
                <a:gd name="T109" fmla="*/ 1 h 473"/>
                <a:gd name="T110" fmla="*/ 1 w 698"/>
                <a:gd name="T111" fmla="*/ 1 h 473"/>
                <a:gd name="T112" fmla="*/ 1 w 698"/>
                <a:gd name="T113" fmla="*/ 1 h 473"/>
                <a:gd name="T114" fmla="*/ 1 w 698"/>
                <a:gd name="T115" fmla="*/ 1 h 473"/>
                <a:gd name="T116" fmla="*/ 1 w 698"/>
                <a:gd name="T117" fmla="*/ 1 h 473"/>
                <a:gd name="T118" fmla="*/ 1 w 698"/>
                <a:gd name="T119" fmla="*/ 1 h 473"/>
                <a:gd name="T120" fmla="*/ 1 w 698"/>
                <a:gd name="T121" fmla="*/ 1 h 4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98" h="473">
                  <a:moveTo>
                    <a:pt x="13" y="17"/>
                  </a:moveTo>
                  <a:lnTo>
                    <a:pt x="4" y="36"/>
                  </a:lnTo>
                  <a:lnTo>
                    <a:pt x="1" y="57"/>
                  </a:lnTo>
                  <a:lnTo>
                    <a:pt x="0" y="79"/>
                  </a:lnTo>
                  <a:lnTo>
                    <a:pt x="3" y="104"/>
                  </a:lnTo>
                  <a:lnTo>
                    <a:pt x="9" y="129"/>
                  </a:lnTo>
                  <a:lnTo>
                    <a:pt x="20" y="155"/>
                  </a:lnTo>
                  <a:lnTo>
                    <a:pt x="35" y="182"/>
                  </a:lnTo>
                  <a:lnTo>
                    <a:pt x="54" y="209"/>
                  </a:lnTo>
                  <a:lnTo>
                    <a:pt x="74" y="236"/>
                  </a:lnTo>
                  <a:lnTo>
                    <a:pt x="99" y="263"/>
                  </a:lnTo>
                  <a:lnTo>
                    <a:pt x="126" y="290"/>
                  </a:lnTo>
                  <a:lnTo>
                    <a:pt x="155" y="315"/>
                  </a:lnTo>
                  <a:lnTo>
                    <a:pt x="187" y="340"/>
                  </a:lnTo>
                  <a:lnTo>
                    <a:pt x="220" y="363"/>
                  </a:lnTo>
                  <a:lnTo>
                    <a:pt x="256" y="384"/>
                  </a:lnTo>
                  <a:lnTo>
                    <a:pt x="293" y="403"/>
                  </a:lnTo>
                  <a:lnTo>
                    <a:pt x="329" y="421"/>
                  </a:lnTo>
                  <a:lnTo>
                    <a:pt x="366" y="436"/>
                  </a:lnTo>
                  <a:lnTo>
                    <a:pt x="403" y="449"/>
                  </a:lnTo>
                  <a:lnTo>
                    <a:pt x="440" y="460"/>
                  </a:lnTo>
                  <a:lnTo>
                    <a:pt x="475" y="467"/>
                  </a:lnTo>
                  <a:lnTo>
                    <a:pt x="509" y="472"/>
                  </a:lnTo>
                  <a:lnTo>
                    <a:pt x="541" y="473"/>
                  </a:lnTo>
                  <a:lnTo>
                    <a:pt x="572" y="473"/>
                  </a:lnTo>
                  <a:lnTo>
                    <a:pt x="600" y="469"/>
                  </a:lnTo>
                  <a:lnTo>
                    <a:pt x="626" y="462"/>
                  </a:lnTo>
                  <a:lnTo>
                    <a:pt x="648" y="454"/>
                  </a:lnTo>
                  <a:lnTo>
                    <a:pt x="668" y="441"/>
                  </a:lnTo>
                  <a:lnTo>
                    <a:pt x="683" y="427"/>
                  </a:lnTo>
                  <a:lnTo>
                    <a:pt x="694" y="411"/>
                  </a:lnTo>
                  <a:lnTo>
                    <a:pt x="688" y="418"/>
                  </a:lnTo>
                  <a:lnTo>
                    <a:pt x="677" y="424"/>
                  </a:lnTo>
                  <a:lnTo>
                    <a:pt x="663" y="427"/>
                  </a:lnTo>
                  <a:lnTo>
                    <a:pt x="645" y="428"/>
                  </a:lnTo>
                  <a:lnTo>
                    <a:pt x="625" y="427"/>
                  </a:lnTo>
                  <a:lnTo>
                    <a:pt x="601" y="423"/>
                  </a:lnTo>
                  <a:lnTo>
                    <a:pt x="574" y="417"/>
                  </a:lnTo>
                  <a:lnTo>
                    <a:pt x="546" y="408"/>
                  </a:lnTo>
                  <a:lnTo>
                    <a:pt x="514" y="399"/>
                  </a:lnTo>
                  <a:lnTo>
                    <a:pt x="482" y="386"/>
                  </a:lnTo>
                  <a:lnTo>
                    <a:pt x="448" y="372"/>
                  </a:lnTo>
                  <a:lnTo>
                    <a:pt x="413" y="356"/>
                  </a:lnTo>
                  <a:lnTo>
                    <a:pt x="377" y="337"/>
                  </a:lnTo>
                  <a:lnTo>
                    <a:pt x="340" y="319"/>
                  </a:lnTo>
                  <a:lnTo>
                    <a:pt x="305" y="299"/>
                  </a:lnTo>
                  <a:lnTo>
                    <a:pt x="269" y="277"/>
                  </a:lnTo>
                  <a:lnTo>
                    <a:pt x="235" y="257"/>
                  </a:lnTo>
                  <a:lnTo>
                    <a:pt x="202" y="235"/>
                  </a:lnTo>
                  <a:lnTo>
                    <a:pt x="170" y="211"/>
                  </a:lnTo>
                  <a:lnTo>
                    <a:pt x="141" y="189"/>
                  </a:lnTo>
                  <a:lnTo>
                    <a:pt x="114" y="167"/>
                  </a:lnTo>
                  <a:lnTo>
                    <a:pt x="89" y="145"/>
                  </a:lnTo>
                  <a:lnTo>
                    <a:pt x="68" y="124"/>
                  </a:lnTo>
                  <a:lnTo>
                    <a:pt x="50" y="105"/>
                  </a:lnTo>
                  <a:lnTo>
                    <a:pt x="34" y="86"/>
                  </a:lnTo>
                  <a:lnTo>
                    <a:pt x="23" y="69"/>
                  </a:lnTo>
                  <a:lnTo>
                    <a:pt x="14" y="53"/>
                  </a:lnTo>
                  <a:lnTo>
                    <a:pt x="11" y="39"/>
                  </a:lnTo>
                  <a:lnTo>
                    <a:pt x="9" y="28"/>
                  </a:lnTo>
                  <a:lnTo>
                    <a:pt x="13" y="17"/>
                  </a:lnTo>
                  <a:close/>
                  <a:moveTo>
                    <a:pt x="13" y="17"/>
                  </a:moveTo>
                  <a:lnTo>
                    <a:pt x="20" y="9"/>
                  </a:lnTo>
                  <a:lnTo>
                    <a:pt x="31" y="4"/>
                  </a:lnTo>
                  <a:lnTo>
                    <a:pt x="45" y="1"/>
                  </a:lnTo>
                  <a:lnTo>
                    <a:pt x="63" y="0"/>
                  </a:lnTo>
                  <a:lnTo>
                    <a:pt x="83" y="1"/>
                  </a:lnTo>
                  <a:lnTo>
                    <a:pt x="107" y="4"/>
                  </a:lnTo>
                  <a:lnTo>
                    <a:pt x="133" y="11"/>
                  </a:lnTo>
                  <a:lnTo>
                    <a:pt x="163" y="19"/>
                  </a:lnTo>
                  <a:lnTo>
                    <a:pt x="193" y="29"/>
                  </a:lnTo>
                  <a:lnTo>
                    <a:pt x="226" y="42"/>
                  </a:lnTo>
                  <a:lnTo>
                    <a:pt x="261" y="56"/>
                  </a:lnTo>
                  <a:lnTo>
                    <a:pt x="296" y="72"/>
                  </a:lnTo>
                  <a:lnTo>
                    <a:pt x="332" y="90"/>
                  </a:lnTo>
                  <a:lnTo>
                    <a:pt x="367" y="108"/>
                  </a:lnTo>
                  <a:lnTo>
                    <a:pt x="403" y="129"/>
                  </a:lnTo>
                  <a:lnTo>
                    <a:pt x="438" y="150"/>
                  </a:lnTo>
                  <a:lnTo>
                    <a:pt x="473" y="171"/>
                  </a:lnTo>
                  <a:lnTo>
                    <a:pt x="506" y="194"/>
                  </a:lnTo>
                  <a:lnTo>
                    <a:pt x="538" y="216"/>
                  </a:lnTo>
                  <a:lnTo>
                    <a:pt x="567" y="238"/>
                  </a:lnTo>
                  <a:lnTo>
                    <a:pt x="594" y="260"/>
                  </a:lnTo>
                  <a:lnTo>
                    <a:pt x="619" y="282"/>
                  </a:lnTo>
                  <a:lnTo>
                    <a:pt x="641" y="303"/>
                  </a:lnTo>
                  <a:lnTo>
                    <a:pt x="659" y="323"/>
                  </a:lnTo>
                  <a:lnTo>
                    <a:pt x="674" y="341"/>
                  </a:lnTo>
                  <a:lnTo>
                    <a:pt x="686" y="358"/>
                  </a:lnTo>
                  <a:lnTo>
                    <a:pt x="693" y="374"/>
                  </a:lnTo>
                  <a:lnTo>
                    <a:pt x="698" y="389"/>
                  </a:lnTo>
                  <a:lnTo>
                    <a:pt x="698" y="400"/>
                  </a:lnTo>
                  <a:lnTo>
                    <a:pt x="694" y="411"/>
                  </a:lnTo>
                  <a:lnTo>
                    <a:pt x="688" y="418"/>
                  </a:lnTo>
                  <a:lnTo>
                    <a:pt x="677" y="424"/>
                  </a:lnTo>
                  <a:lnTo>
                    <a:pt x="663" y="427"/>
                  </a:lnTo>
                  <a:lnTo>
                    <a:pt x="645" y="428"/>
                  </a:lnTo>
                  <a:lnTo>
                    <a:pt x="625" y="427"/>
                  </a:lnTo>
                  <a:lnTo>
                    <a:pt x="601" y="423"/>
                  </a:lnTo>
                  <a:lnTo>
                    <a:pt x="574" y="417"/>
                  </a:lnTo>
                  <a:lnTo>
                    <a:pt x="546" y="408"/>
                  </a:lnTo>
                  <a:lnTo>
                    <a:pt x="514" y="399"/>
                  </a:lnTo>
                  <a:lnTo>
                    <a:pt x="482" y="386"/>
                  </a:lnTo>
                  <a:lnTo>
                    <a:pt x="448" y="372"/>
                  </a:lnTo>
                  <a:lnTo>
                    <a:pt x="413" y="356"/>
                  </a:lnTo>
                  <a:lnTo>
                    <a:pt x="377" y="337"/>
                  </a:lnTo>
                  <a:lnTo>
                    <a:pt x="340" y="319"/>
                  </a:lnTo>
                  <a:lnTo>
                    <a:pt x="305" y="299"/>
                  </a:lnTo>
                  <a:lnTo>
                    <a:pt x="269" y="277"/>
                  </a:lnTo>
                  <a:lnTo>
                    <a:pt x="235" y="257"/>
                  </a:lnTo>
                  <a:lnTo>
                    <a:pt x="202" y="235"/>
                  </a:lnTo>
                  <a:lnTo>
                    <a:pt x="170" y="211"/>
                  </a:lnTo>
                  <a:lnTo>
                    <a:pt x="141" y="189"/>
                  </a:lnTo>
                  <a:lnTo>
                    <a:pt x="114" y="167"/>
                  </a:lnTo>
                  <a:lnTo>
                    <a:pt x="89" y="145"/>
                  </a:lnTo>
                  <a:lnTo>
                    <a:pt x="68" y="124"/>
                  </a:lnTo>
                  <a:lnTo>
                    <a:pt x="50" y="105"/>
                  </a:lnTo>
                  <a:lnTo>
                    <a:pt x="34" y="86"/>
                  </a:lnTo>
                  <a:lnTo>
                    <a:pt x="23" y="69"/>
                  </a:lnTo>
                  <a:lnTo>
                    <a:pt x="14" y="53"/>
                  </a:lnTo>
                  <a:lnTo>
                    <a:pt x="11" y="39"/>
                  </a:lnTo>
                  <a:lnTo>
                    <a:pt x="9" y="28"/>
                  </a:lnTo>
                  <a:lnTo>
                    <a:pt x="13" y="17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55" name="Line 52"/>
            <p:cNvSpPr>
              <a:spLocks noChangeShapeType="1"/>
            </p:cNvSpPr>
            <p:nvPr/>
          </p:nvSpPr>
          <p:spPr bwMode="auto">
            <a:xfrm flipH="1" flipV="1">
              <a:off x="1347" y="1782"/>
              <a:ext cx="229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6" name="Line 53"/>
            <p:cNvSpPr>
              <a:spLocks noChangeShapeType="1"/>
            </p:cNvSpPr>
            <p:nvPr/>
          </p:nvSpPr>
          <p:spPr bwMode="auto">
            <a:xfrm flipH="1">
              <a:off x="1493" y="1784"/>
              <a:ext cx="83" cy="13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7" name="Line 54"/>
            <p:cNvSpPr>
              <a:spLocks noChangeShapeType="1"/>
            </p:cNvSpPr>
            <p:nvPr/>
          </p:nvSpPr>
          <p:spPr bwMode="auto">
            <a:xfrm>
              <a:off x="1576" y="1784"/>
              <a:ext cx="112" cy="19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58" name="Freeform 55"/>
            <p:cNvSpPr>
              <a:spLocks/>
            </p:cNvSpPr>
            <p:nvPr/>
          </p:nvSpPr>
          <p:spPr bwMode="auto">
            <a:xfrm>
              <a:off x="1454" y="1887"/>
              <a:ext cx="87" cy="54"/>
            </a:xfrm>
            <a:custGeom>
              <a:avLst/>
              <a:gdLst>
                <a:gd name="T0" fmla="*/ 1 w 173"/>
                <a:gd name="T1" fmla="*/ 1 h 108"/>
                <a:gd name="T2" fmla="*/ 1 w 173"/>
                <a:gd name="T3" fmla="*/ 1 h 108"/>
                <a:gd name="T4" fmla="*/ 1 w 173"/>
                <a:gd name="T5" fmla="*/ 0 h 108"/>
                <a:gd name="T6" fmla="*/ 1 w 173"/>
                <a:gd name="T7" fmla="*/ 1 h 108"/>
                <a:gd name="T8" fmla="*/ 1 w 173"/>
                <a:gd name="T9" fmla="*/ 1 h 108"/>
                <a:gd name="T10" fmla="*/ 1 w 173"/>
                <a:gd name="T11" fmla="*/ 1 h 108"/>
                <a:gd name="T12" fmla="*/ 1 w 173"/>
                <a:gd name="T13" fmla="*/ 1 h 108"/>
                <a:gd name="T14" fmla="*/ 1 w 173"/>
                <a:gd name="T15" fmla="*/ 1 h 108"/>
                <a:gd name="T16" fmla="*/ 1 w 173"/>
                <a:gd name="T17" fmla="*/ 1 h 108"/>
                <a:gd name="T18" fmla="*/ 1 w 173"/>
                <a:gd name="T19" fmla="*/ 1 h 108"/>
                <a:gd name="T20" fmla="*/ 1 w 173"/>
                <a:gd name="T21" fmla="*/ 1 h 108"/>
                <a:gd name="T22" fmla="*/ 1 w 173"/>
                <a:gd name="T23" fmla="*/ 1 h 108"/>
                <a:gd name="T24" fmla="*/ 1 w 173"/>
                <a:gd name="T25" fmla="*/ 1 h 108"/>
                <a:gd name="T26" fmla="*/ 1 w 173"/>
                <a:gd name="T27" fmla="*/ 1 h 108"/>
                <a:gd name="T28" fmla="*/ 1 w 173"/>
                <a:gd name="T29" fmla="*/ 1 h 108"/>
                <a:gd name="T30" fmla="*/ 1 w 173"/>
                <a:gd name="T31" fmla="*/ 1 h 108"/>
                <a:gd name="T32" fmla="*/ 1 w 173"/>
                <a:gd name="T33" fmla="*/ 1 h 108"/>
                <a:gd name="T34" fmla="*/ 1 w 173"/>
                <a:gd name="T35" fmla="*/ 1 h 108"/>
                <a:gd name="T36" fmla="*/ 1 w 173"/>
                <a:gd name="T37" fmla="*/ 1 h 108"/>
                <a:gd name="T38" fmla="*/ 1 w 173"/>
                <a:gd name="T39" fmla="*/ 1 h 108"/>
                <a:gd name="T40" fmla="*/ 1 w 173"/>
                <a:gd name="T41" fmla="*/ 1 h 108"/>
                <a:gd name="T42" fmla="*/ 1 w 173"/>
                <a:gd name="T43" fmla="*/ 1 h 108"/>
                <a:gd name="T44" fmla="*/ 1 w 173"/>
                <a:gd name="T45" fmla="*/ 1 h 108"/>
                <a:gd name="T46" fmla="*/ 1 w 173"/>
                <a:gd name="T47" fmla="*/ 1 h 108"/>
                <a:gd name="T48" fmla="*/ 1 w 173"/>
                <a:gd name="T49" fmla="*/ 1 h 108"/>
                <a:gd name="T50" fmla="*/ 1 w 173"/>
                <a:gd name="T51" fmla="*/ 1 h 108"/>
                <a:gd name="T52" fmla="*/ 1 w 173"/>
                <a:gd name="T53" fmla="*/ 1 h 108"/>
                <a:gd name="T54" fmla="*/ 1 w 173"/>
                <a:gd name="T55" fmla="*/ 1 h 108"/>
                <a:gd name="T56" fmla="*/ 1 w 173"/>
                <a:gd name="T57" fmla="*/ 1 h 108"/>
                <a:gd name="T58" fmla="*/ 0 w 173"/>
                <a:gd name="T59" fmla="*/ 1 h 108"/>
                <a:gd name="T60" fmla="*/ 1 w 173"/>
                <a:gd name="T61" fmla="*/ 1 h 10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73" h="108">
                  <a:moveTo>
                    <a:pt x="1" y="5"/>
                  </a:moveTo>
                  <a:lnTo>
                    <a:pt x="5" y="1"/>
                  </a:lnTo>
                  <a:lnTo>
                    <a:pt x="13" y="0"/>
                  </a:lnTo>
                  <a:lnTo>
                    <a:pt x="24" y="1"/>
                  </a:lnTo>
                  <a:lnTo>
                    <a:pt x="38" y="5"/>
                  </a:lnTo>
                  <a:lnTo>
                    <a:pt x="54" y="11"/>
                  </a:lnTo>
                  <a:lnTo>
                    <a:pt x="71" y="18"/>
                  </a:lnTo>
                  <a:lnTo>
                    <a:pt x="89" y="27"/>
                  </a:lnTo>
                  <a:lnTo>
                    <a:pt x="108" y="38"/>
                  </a:lnTo>
                  <a:lnTo>
                    <a:pt x="124" y="49"/>
                  </a:lnTo>
                  <a:lnTo>
                    <a:pt x="139" y="60"/>
                  </a:lnTo>
                  <a:lnTo>
                    <a:pt x="152" y="71"/>
                  </a:lnTo>
                  <a:lnTo>
                    <a:pt x="163" y="81"/>
                  </a:lnTo>
                  <a:lnTo>
                    <a:pt x="169" y="89"/>
                  </a:lnTo>
                  <a:lnTo>
                    <a:pt x="173" y="97"/>
                  </a:lnTo>
                  <a:lnTo>
                    <a:pt x="171" y="103"/>
                  </a:lnTo>
                  <a:lnTo>
                    <a:pt x="166" y="106"/>
                  </a:lnTo>
                  <a:lnTo>
                    <a:pt x="159" y="108"/>
                  </a:lnTo>
                  <a:lnTo>
                    <a:pt x="148" y="105"/>
                  </a:lnTo>
                  <a:lnTo>
                    <a:pt x="133" y="103"/>
                  </a:lnTo>
                  <a:lnTo>
                    <a:pt x="117" y="97"/>
                  </a:lnTo>
                  <a:lnTo>
                    <a:pt x="100" y="89"/>
                  </a:lnTo>
                  <a:lnTo>
                    <a:pt x="83" y="79"/>
                  </a:lnTo>
                  <a:lnTo>
                    <a:pt x="65" y="70"/>
                  </a:lnTo>
                  <a:lnTo>
                    <a:pt x="48" y="59"/>
                  </a:lnTo>
                  <a:lnTo>
                    <a:pt x="33" y="48"/>
                  </a:lnTo>
                  <a:lnTo>
                    <a:pt x="19" y="37"/>
                  </a:lnTo>
                  <a:lnTo>
                    <a:pt x="10" y="27"/>
                  </a:lnTo>
                  <a:lnTo>
                    <a:pt x="3" y="17"/>
                  </a:lnTo>
                  <a:lnTo>
                    <a:pt x="0" y="10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59" name="Freeform 56"/>
            <p:cNvSpPr>
              <a:spLocks noEditPoints="1"/>
            </p:cNvSpPr>
            <p:nvPr/>
          </p:nvSpPr>
          <p:spPr bwMode="auto">
            <a:xfrm>
              <a:off x="2650" y="2102"/>
              <a:ext cx="361" cy="35"/>
            </a:xfrm>
            <a:custGeom>
              <a:avLst/>
              <a:gdLst>
                <a:gd name="T0" fmla="*/ 0 w 723"/>
                <a:gd name="T1" fmla="*/ 1 h 68"/>
                <a:gd name="T2" fmla="*/ 0 w 723"/>
                <a:gd name="T3" fmla="*/ 1 h 68"/>
                <a:gd name="T4" fmla="*/ 0 w 723"/>
                <a:gd name="T5" fmla="*/ 1 h 68"/>
                <a:gd name="T6" fmla="*/ 0 w 723"/>
                <a:gd name="T7" fmla="*/ 1 h 68"/>
                <a:gd name="T8" fmla="*/ 0 w 723"/>
                <a:gd name="T9" fmla="*/ 1 h 68"/>
                <a:gd name="T10" fmla="*/ 0 w 723"/>
                <a:gd name="T11" fmla="*/ 1 h 68"/>
                <a:gd name="T12" fmla="*/ 0 w 723"/>
                <a:gd name="T13" fmla="*/ 0 h 68"/>
                <a:gd name="T14" fmla="*/ 0 w 723"/>
                <a:gd name="T15" fmla="*/ 0 h 68"/>
                <a:gd name="T16" fmla="*/ 0 w 723"/>
                <a:gd name="T17" fmla="*/ 1 h 68"/>
                <a:gd name="T18" fmla="*/ 0 w 723"/>
                <a:gd name="T19" fmla="*/ 1 h 68"/>
                <a:gd name="T20" fmla="*/ 0 w 723"/>
                <a:gd name="T21" fmla="*/ 1 h 68"/>
                <a:gd name="T22" fmla="*/ 0 w 723"/>
                <a:gd name="T23" fmla="*/ 1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23" h="68">
                  <a:moveTo>
                    <a:pt x="678" y="23"/>
                  </a:moveTo>
                  <a:lnTo>
                    <a:pt x="723" y="23"/>
                  </a:lnTo>
                  <a:lnTo>
                    <a:pt x="723" y="68"/>
                  </a:lnTo>
                  <a:lnTo>
                    <a:pt x="0" y="68"/>
                  </a:lnTo>
                  <a:lnTo>
                    <a:pt x="0" y="23"/>
                  </a:lnTo>
                  <a:lnTo>
                    <a:pt x="91" y="23"/>
                  </a:lnTo>
                  <a:lnTo>
                    <a:pt x="91" y="0"/>
                  </a:lnTo>
                  <a:lnTo>
                    <a:pt x="678" y="0"/>
                  </a:lnTo>
                  <a:lnTo>
                    <a:pt x="678" y="23"/>
                  </a:lnTo>
                  <a:close/>
                  <a:moveTo>
                    <a:pt x="91" y="23"/>
                  </a:moveTo>
                  <a:lnTo>
                    <a:pt x="667" y="23"/>
                  </a:lnTo>
                  <a:lnTo>
                    <a:pt x="91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0" name="Line 57"/>
            <p:cNvSpPr>
              <a:spLocks noChangeShapeType="1"/>
            </p:cNvSpPr>
            <p:nvPr/>
          </p:nvSpPr>
          <p:spPr bwMode="auto">
            <a:xfrm flipH="1">
              <a:off x="2889" y="1989"/>
              <a:ext cx="49" cy="0"/>
            </a:xfrm>
            <a:prstGeom prst="line">
              <a:avLst/>
            </a:prstGeom>
            <a:noFill/>
            <a:ln w="6350">
              <a:solidFill>
                <a:srgbClr val="3737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1" name="Freeform 58"/>
            <p:cNvSpPr>
              <a:spLocks/>
            </p:cNvSpPr>
            <p:nvPr/>
          </p:nvSpPr>
          <p:spPr bwMode="auto">
            <a:xfrm>
              <a:off x="2864" y="1952"/>
              <a:ext cx="74" cy="147"/>
            </a:xfrm>
            <a:custGeom>
              <a:avLst/>
              <a:gdLst>
                <a:gd name="T0" fmla="*/ 0 w 148"/>
                <a:gd name="T1" fmla="*/ 1 h 293"/>
                <a:gd name="T2" fmla="*/ 1 w 148"/>
                <a:gd name="T3" fmla="*/ 1 h 293"/>
                <a:gd name="T4" fmla="*/ 1 w 148"/>
                <a:gd name="T5" fmla="*/ 0 h 2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8" h="293">
                  <a:moveTo>
                    <a:pt x="0" y="293"/>
                  </a:moveTo>
                  <a:lnTo>
                    <a:pt x="148" y="73"/>
                  </a:lnTo>
                  <a:lnTo>
                    <a:pt x="99" y="0"/>
                  </a:lnTo>
                </a:path>
              </a:pathLst>
            </a:custGeom>
            <a:noFill/>
            <a:ln w="6350">
              <a:solidFill>
                <a:srgbClr val="3737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2" name="Line 59"/>
            <p:cNvSpPr>
              <a:spLocks noChangeShapeType="1"/>
            </p:cNvSpPr>
            <p:nvPr/>
          </p:nvSpPr>
          <p:spPr bwMode="auto">
            <a:xfrm flipH="1" flipV="1">
              <a:off x="2889" y="1989"/>
              <a:ext cx="77" cy="113"/>
            </a:xfrm>
            <a:prstGeom prst="line">
              <a:avLst/>
            </a:prstGeom>
            <a:noFill/>
            <a:ln w="6350">
              <a:solidFill>
                <a:srgbClr val="3737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3" name="Freeform 60"/>
            <p:cNvSpPr>
              <a:spLocks/>
            </p:cNvSpPr>
            <p:nvPr/>
          </p:nvSpPr>
          <p:spPr bwMode="auto">
            <a:xfrm>
              <a:off x="2793" y="2063"/>
              <a:ext cx="145" cy="36"/>
            </a:xfrm>
            <a:custGeom>
              <a:avLst/>
              <a:gdLst>
                <a:gd name="T0" fmla="*/ 1 w 289"/>
                <a:gd name="T1" fmla="*/ 0 h 73"/>
                <a:gd name="T2" fmla="*/ 1 w 289"/>
                <a:gd name="T3" fmla="*/ 0 h 73"/>
                <a:gd name="T4" fmla="*/ 0 w 289"/>
                <a:gd name="T5" fmla="*/ 0 h 73"/>
                <a:gd name="T6" fmla="*/ 1 w 289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9" h="73">
                  <a:moveTo>
                    <a:pt x="240" y="73"/>
                  </a:moveTo>
                  <a:lnTo>
                    <a:pt x="289" y="0"/>
                  </a:lnTo>
                  <a:lnTo>
                    <a:pt x="0" y="0"/>
                  </a:lnTo>
                  <a:lnTo>
                    <a:pt x="43" y="73"/>
                  </a:lnTo>
                </a:path>
              </a:pathLst>
            </a:custGeom>
            <a:noFill/>
            <a:ln w="6350">
              <a:solidFill>
                <a:srgbClr val="3737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4" name="Line 61"/>
            <p:cNvSpPr>
              <a:spLocks noChangeShapeType="1"/>
            </p:cNvSpPr>
            <p:nvPr/>
          </p:nvSpPr>
          <p:spPr bwMode="auto">
            <a:xfrm flipV="1">
              <a:off x="2763" y="2001"/>
              <a:ext cx="76" cy="101"/>
            </a:xfrm>
            <a:prstGeom prst="line">
              <a:avLst/>
            </a:prstGeom>
            <a:noFill/>
            <a:ln w="6350">
              <a:solidFill>
                <a:srgbClr val="37377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5" name="Freeform 62"/>
            <p:cNvSpPr>
              <a:spLocks/>
            </p:cNvSpPr>
            <p:nvPr/>
          </p:nvSpPr>
          <p:spPr bwMode="auto">
            <a:xfrm>
              <a:off x="2650" y="2102"/>
              <a:ext cx="361" cy="35"/>
            </a:xfrm>
            <a:custGeom>
              <a:avLst/>
              <a:gdLst>
                <a:gd name="T0" fmla="*/ 0 w 723"/>
                <a:gd name="T1" fmla="*/ 1 h 68"/>
                <a:gd name="T2" fmla="*/ 0 w 723"/>
                <a:gd name="T3" fmla="*/ 1 h 68"/>
                <a:gd name="T4" fmla="*/ 0 w 723"/>
                <a:gd name="T5" fmla="*/ 1 h 68"/>
                <a:gd name="T6" fmla="*/ 0 w 723"/>
                <a:gd name="T7" fmla="*/ 1 h 68"/>
                <a:gd name="T8" fmla="*/ 0 w 723"/>
                <a:gd name="T9" fmla="*/ 1 h 68"/>
                <a:gd name="T10" fmla="*/ 0 w 723"/>
                <a:gd name="T11" fmla="*/ 1 h 68"/>
                <a:gd name="T12" fmla="*/ 0 w 723"/>
                <a:gd name="T13" fmla="*/ 0 h 68"/>
                <a:gd name="T14" fmla="*/ 0 w 723"/>
                <a:gd name="T15" fmla="*/ 0 h 68"/>
                <a:gd name="T16" fmla="*/ 0 w 723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3" h="68">
                  <a:moveTo>
                    <a:pt x="678" y="23"/>
                  </a:moveTo>
                  <a:lnTo>
                    <a:pt x="723" y="23"/>
                  </a:lnTo>
                  <a:lnTo>
                    <a:pt x="723" y="68"/>
                  </a:lnTo>
                  <a:lnTo>
                    <a:pt x="0" y="68"/>
                  </a:lnTo>
                  <a:lnTo>
                    <a:pt x="0" y="23"/>
                  </a:lnTo>
                  <a:lnTo>
                    <a:pt x="91" y="23"/>
                  </a:lnTo>
                  <a:lnTo>
                    <a:pt x="91" y="0"/>
                  </a:lnTo>
                  <a:lnTo>
                    <a:pt x="678" y="0"/>
                  </a:lnTo>
                  <a:lnTo>
                    <a:pt x="678" y="23"/>
                  </a:lnTo>
                </a:path>
              </a:pathLst>
            </a:custGeom>
            <a:noFill/>
            <a:ln w="6350">
              <a:solidFill>
                <a:srgbClr val="3737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6" name="Freeform 63"/>
            <p:cNvSpPr>
              <a:spLocks/>
            </p:cNvSpPr>
            <p:nvPr/>
          </p:nvSpPr>
          <p:spPr bwMode="auto">
            <a:xfrm>
              <a:off x="2695" y="2114"/>
              <a:ext cx="288" cy="0"/>
            </a:xfrm>
            <a:custGeom>
              <a:avLst/>
              <a:gdLst>
                <a:gd name="T0" fmla="*/ 0 w 576"/>
                <a:gd name="T1" fmla="*/ 1 w 576"/>
                <a:gd name="T2" fmla="*/ 0 w 57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576">
                  <a:moveTo>
                    <a:pt x="0" y="0"/>
                  </a:moveTo>
                  <a:lnTo>
                    <a:pt x="576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37377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67" name="Rectangle 64"/>
            <p:cNvSpPr>
              <a:spLocks noChangeArrowheads="1"/>
            </p:cNvSpPr>
            <p:nvPr/>
          </p:nvSpPr>
          <p:spPr bwMode="auto">
            <a:xfrm>
              <a:off x="2842" y="1990"/>
              <a:ext cx="45" cy="112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68" name="Freeform 65"/>
            <p:cNvSpPr>
              <a:spLocks noEditPoints="1"/>
            </p:cNvSpPr>
            <p:nvPr/>
          </p:nvSpPr>
          <p:spPr bwMode="auto">
            <a:xfrm>
              <a:off x="2650" y="1813"/>
              <a:ext cx="349" cy="237"/>
            </a:xfrm>
            <a:custGeom>
              <a:avLst/>
              <a:gdLst>
                <a:gd name="T0" fmla="*/ 1 w 698"/>
                <a:gd name="T1" fmla="*/ 1 h 473"/>
                <a:gd name="T2" fmla="*/ 1 w 698"/>
                <a:gd name="T3" fmla="*/ 1 h 473"/>
                <a:gd name="T4" fmla="*/ 1 w 698"/>
                <a:gd name="T5" fmla="*/ 1 h 473"/>
                <a:gd name="T6" fmla="*/ 1 w 698"/>
                <a:gd name="T7" fmla="*/ 1 h 473"/>
                <a:gd name="T8" fmla="*/ 1 w 698"/>
                <a:gd name="T9" fmla="*/ 1 h 473"/>
                <a:gd name="T10" fmla="*/ 1 w 698"/>
                <a:gd name="T11" fmla="*/ 1 h 473"/>
                <a:gd name="T12" fmla="*/ 1 w 698"/>
                <a:gd name="T13" fmla="*/ 1 h 473"/>
                <a:gd name="T14" fmla="*/ 1 w 698"/>
                <a:gd name="T15" fmla="*/ 1 h 473"/>
                <a:gd name="T16" fmla="*/ 1 w 698"/>
                <a:gd name="T17" fmla="*/ 1 h 473"/>
                <a:gd name="T18" fmla="*/ 1 w 698"/>
                <a:gd name="T19" fmla="*/ 1 h 473"/>
                <a:gd name="T20" fmla="*/ 1 w 698"/>
                <a:gd name="T21" fmla="*/ 1 h 473"/>
                <a:gd name="T22" fmla="*/ 1 w 698"/>
                <a:gd name="T23" fmla="*/ 1 h 473"/>
                <a:gd name="T24" fmla="*/ 1 w 698"/>
                <a:gd name="T25" fmla="*/ 1 h 473"/>
                <a:gd name="T26" fmla="*/ 1 w 698"/>
                <a:gd name="T27" fmla="*/ 1 h 473"/>
                <a:gd name="T28" fmla="*/ 1 w 698"/>
                <a:gd name="T29" fmla="*/ 1 h 473"/>
                <a:gd name="T30" fmla="*/ 1 w 698"/>
                <a:gd name="T31" fmla="*/ 1 h 473"/>
                <a:gd name="T32" fmla="*/ 1 w 698"/>
                <a:gd name="T33" fmla="*/ 1 h 473"/>
                <a:gd name="T34" fmla="*/ 1 w 698"/>
                <a:gd name="T35" fmla="*/ 1 h 473"/>
                <a:gd name="T36" fmla="*/ 1 w 698"/>
                <a:gd name="T37" fmla="*/ 1 h 473"/>
                <a:gd name="T38" fmla="*/ 1 w 698"/>
                <a:gd name="T39" fmla="*/ 1 h 473"/>
                <a:gd name="T40" fmla="*/ 1 w 698"/>
                <a:gd name="T41" fmla="*/ 1 h 473"/>
                <a:gd name="T42" fmla="*/ 1 w 698"/>
                <a:gd name="T43" fmla="*/ 1 h 473"/>
                <a:gd name="T44" fmla="*/ 1 w 698"/>
                <a:gd name="T45" fmla="*/ 1 h 473"/>
                <a:gd name="T46" fmla="*/ 1 w 698"/>
                <a:gd name="T47" fmla="*/ 1 h 473"/>
                <a:gd name="T48" fmla="*/ 1 w 698"/>
                <a:gd name="T49" fmla="*/ 1 h 473"/>
                <a:gd name="T50" fmla="*/ 1 w 698"/>
                <a:gd name="T51" fmla="*/ 1 h 473"/>
                <a:gd name="T52" fmla="*/ 1 w 698"/>
                <a:gd name="T53" fmla="*/ 1 h 473"/>
                <a:gd name="T54" fmla="*/ 1 w 698"/>
                <a:gd name="T55" fmla="*/ 1 h 473"/>
                <a:gd name="T56" fmla="*/ 1 w 698"/>
                <a:gd name="T57" fmla="*/ 1 h 473"/>
                <a:gd name="T58" fmla="*/ 1 w 698"/>
                <a:gd name="T59" fmla="*/ 1 h 473"/>
                <a:gd name="T60" fmla="*/ 1 w 698"/>
                <a:gd name="T61" fmla="*/ 1 h 473"/>
                <a:gd name="T62" fmla="*/ 1 w 698"/>
                <a:gd name="T63" fmla="*/ 1 h 473"/>
                <a:gd name="T64" fmla="*/ 1 w 698"/>
                <a:gd name="T65" fmla="*/ 0 h 473"/>
                <a:gd name="T66" fmla="*/ 1 w 698"/>
                <a:gd name="T67" fmla="*/ 1 h 473"/>
                <a:gd name="T68" fmla="*/ 1 w 698"/>
                <a:gd name="T69" fmla="*/ 1 h 473"/>
                <a:gd name="T70" fmla="*/ 1 w 698"/>
                <a:gd name="T71" fmla="*/ 1 h 473"/>
                <a:gd name="T72" fmla="*/ 1 w 698"/>
                <a:gd name="T73" fmla="*/ 1 h 473"/>
                <a:gd name="T74" fmla="*/ 1 w 698"/>
                <a:gd name="T75" fmla="*/ 1 h 473"/>
                <a:gd name="T76" fmla="*/ 1 w 698"/>
                <a:gd name="T77" fmla="*/ 1 h 473"/>
                <a:gd name="T78" fmla="*/ 1 w 698"/>
                <a:gd name="T79" fmla="*/ 1 h 473"/>
                <a:gd name="T80" fmla="*/ 1 w 698"/>
                <a:gd name="T81" fmla="*/ 1 h 473"/>
                <a:gd name="T82" fmla="*/ 1 w 698"/>
                <a:gd name="T83" fmla="*/ 1 h 473"/>
                <a:gd name="T84" fmla="*/ 1 w 698"/>
                <a:gd name="T85" fmla="*/ 1 h 473"/>
                <a:gd name="T86" fmla="*/ 1 w 698"/>
                <a:gd name="T87" fmla="*/ 1 h 473"/>
                <a:gd name="T88" fmla="*/ 0 w 698"/>
                <a:gd name="T89" fmla="*/ 1 h 473"/>
                <a:gd name="T90" fmla="*/ 1 w 698"/>
                <a:gd name="T91" fmla="*/ 1 h 473"/>
                <a:gd name="T92" fmla="*/ 1 w 698"/>
                <a:gd name="T93" fmla="*/ 1 h 473"/>
                <a:gd name="T94" fmla="*/ 1 w 698"/>
                <a:gd name="T95" fmla="*/ 1 h 473"/>
                <a:gd name="T96" fmla="*/ 1 w 698"/>
                <a:gd name="T97" fmla="*/ 1 h 473"/>
                <a:gd name="T98" fmla="*/ 1 w 698"/>
                <a:gd name="T99" fmla="*/ 1 h 473"/>
                <a:gd name="T100" fmla="*/ 1 w 698"/>
                <a:gd name="T101" fmla="*/ 1 h 473"/>
                <a:gd name="T102" fmla="*/ 1 w 698"/>
                <a:gd name="T103" fmla="*/ 1 h 473"/>
                <a:gd name="T104" fmla="*/ 1 w 698"/>
                <a:gd name="T105" fmla="*/ 1 h 473"/>
                <a:gd name="T106" fmla="*/ 1 w 698"/>
                <a:gd name="T107" fmla="*/ 1 h 473"/>
                <a:gd name="T108" fmla="*/ 1 w 698"/>
                <a:gd name="T109" fmla="*/ 1 h 473"/>
                <a:gd name="T110" fmla="*/ 1 w 698"/>
                <a:gd name="T111" fmla="*/ 1 h 473"/>
                <a:gd name="T112" fmla="*/ 1 w 698"/>
                <a:gd name="T113" fmla="*/ 1 h 473"/>
                <a:gd name="T114" fmla="*/ 1 w 698"/>
                <a:gd name="T115" fmla="*/ 1 h 473"/>
                <a:gd name="T116" fmla="*/ 1 w 698"/>
                <a:gd name="T117" fmla="*/ 1 h 473"/>
                <a:gd name="T118" fmla="*/ 1 w 698"/>
                <a:gd name="T119" fmla="*/ 1 h 473"/>
                <a:gd name="T120" fmla="*/ 1 w 698"/>
                <a:gd name="T121" fmla="*/ 1 h 4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98" h="473">
                  <a:moveTo>
                    <a:pt x="685" y="18"/>
                  </a:moveTo>
                  <a:lnTo>
                    <a:pt x="694" y="36"/>
                  </a:lnTo>
                  <a:lnTo>
                    <a:pt x="697" y="57"/>
                  </a:lnTo>
                  <a:lnTo>
                    <a:pt x="698" y="79"/>
                  </a:lnTo>
                  <a:lnTo>
                    <a:pt x="695" y="104"/>
                  </a:lnTo>
                  <a:lnTo>
                    <a:pt x="689" y="129"/>
                  </a:lnTo>
                  <a:lnTo>
                    <a:pt x="678" y="155"/>
                  </a:lnTo>
                  <a:lnTo>
                    <a:pt x="663" y="182"/>
                  </a:lnTo>
                  <a:lnTo>
                    <a:pt x="644" y="209"/>
                  </a:lnTo>
                  <a:lnTo>
                    <a:pt x="624" y="236"/>
                  </a:lnTo>
                  <a:lnTo>
                    <a:pt x="599" y="263"/>
                  </a:lnTo>
                  <a:lnTo>
                    <a:pt x="572" y="290"/>
                  </a:lnTo>
                  <a:lnTo>
                    <a:pt x="543" y="316"/>
                  </a:lnTo>
                  <a:lnTo>
                    <a:pt x="511" y="340"/>
                  </a:lnTo>
                  <a:lnTo>
                    <a:pt x="478" y="363"/>
                  </a:lnTo>
                  <a:lnTo>
                    <a:pt x="442" y="384"/>
                  </a:lnTo>
                  <a:lnTo>
                    <a:pt x="405" y="404"/>
                  </a:lnTo>
                  <a:lnTo>
                    <a:pt x="369" y="422"/>
                  </a:lnTo>
                  <a:lnTo>
                    <a:pt x="332" y="437"/>
                  </a:lnTo>
                  <a:lnTo>
                    <a:pt x="295" y="449"/>
                  </a:lnTo>
                  <a:lnTo>
                    <a:pt x="258" y="460"/>
                  </a:lnTo>
                  <a:lnTo>
                    <a:pt x="223" y="467"/>
                  </a:lnTo>
                  <a:lnTo>
                    <a:pt x="189" y="472"/>
                  </a:lnTo>
                  <a:lnTo>
                    <a:pt x="157" y="473"/>
                  </a:lnTo>
                  <a:lnTo>
                    <a:pt x="126" y="473"/>
                  </a:lnTo>
                  <a:lnTo>
                    <a:pt x="98" y="470"/>
                  </a:lnTo>
                  <a:lnTo>
                    <a:pt x="72" y="462"/>
                  </a:lnTo>
                  <a:lnTo>
                    <a:pt x="50" y="454"/>
                  </a:lnTo>
                  <a:lnTo>
                    <a:pt x="30" y="442"/>
                  </a:lnTo>
                  <a:lnTo>
                    <a:pt x="15" y="427"/>
                  </a:lnTo>
                  <a:lnTo>
                    <a:pt x="4" y="411"/>
                  </a:lnTo>
                  <a:lnTo>
                    <a:pt x="10" y="418"/>
                  </a:lnTo>
                  <a:lnTo>
                    <a:pt x="21" y="424"/>
                  </a:lnTo>
                  <a:lnTo>
                    <a:pt x="35" y="427"/>
                  </a:lnTo>
                  <a:lnTo>
                    <a:pt x="53" y="428"/>
                  </a:lnTo>
                  <a:lnTo>
                    <a:pt x="73" y="427"/>
                  </a:lnTo>
                  <a:lnTo>
                    <a:pt x="97" y="423"/>
                  </a:lnTo>
                  <a:lnTo>
                    <a:pt x="124" y="417"/>
                  </a:lnTo>
                  <a:lnTo>
                    <a:pt x="152" y="409"/>
                  </a:lnTo>
                  <a:lnTo>
                    <a:pt x="184" y="399"/>
                  </a:lnTo>
                  <a:lnTo>
                    <a:pt x="216" y="386"/>
                  </a:lnTo>
                  <a:lnTo>
                    <a:pt x="250" y="372"/>
                  </a:lnTo>
                  <a:lnTo>
                    <a:pt x="285" y="356"/>
                  </a:lnTo>
                  <a:lnTo>
                    <a:pt x="321" y="339"/>
                  </a:lnTo>
                  <a:lnTo>
                    <a:pt x="358" y="319"/>
                  </a:lnTo>
                  <a:lnTo>
                    <a:pt x="393" y="300"/>
                  </a:lnTo>
                  <a:lnTo>
                    <a:pt x="429" y="278"/>
                  </a:lnTo>
                  <a:lnTo>
                    <a:pt x="463" y="257"/>
                  </a:lnTo>
                  <a:lnTo>
                    <a:pt x="496" y="235"/>
                  </a:lnTo>
                  <a:lnTo>
                    <a:pt x="528" y="211"/>
                  </a:lnTo>
                  <a:lnTo>
                    <a:pt x="557" y="189"/>
                  </a:lnTo>
                  <a:lnTo>
                    <a:pt x="584" y="167"/>
                  </a:lnTo>
                  <a:lnTo>
                    <a:pt x="609" y="145"/>
                  </a:lnTo>
                  <a:lnTo>
                    <a:pt x="630" y="125"/>
                  </a:lnTo>
                  <a:lnTo>
                    <a:pt x="648" y="105"/>
                  </a:lnTo>
                  <a:lnTo>
                    <a:pt x="664" y="87"/>
                  </a:lnTo>
                  <a:lnTo>
                    <a:pt x="675" y="70"/>
                  </a:lnTo>
                  <a:lnTo>
                    <a:pt x="684" y="54"/>
                  </a:lnTo>
                  <a:lnTo>
                    <a:pt x="687" y="39"/>
                  </a:lnTo>
                  <a:lnTo>
                    <a:pt x="689" y="28"/>
                  </a:lnTo>
                  <a:lnTo>
                    <a:pt x="685" y="18"/>
                  </a:lnTo>
                  <a:close/>
                  <a:moveTo>
                    <a:pt x="685" y="18"/>
                  </a:moveTo>
                  <a:lnTo>
                    <a:pt x="678" y="10"/>
                  </a:lnTo>
                  <a:lnTo>
                    <a:pt x="667" y="5"/>
                  </a:lnTo>
                  <a:lnTo>
                    <a:pt x="653" y="1"/>
                  </a:lnTo>
                  <a:lnTo>
                    <a:pt x="635" y="0"/>
                  </a:lnTo>
                  <a:lnTo>
                    <a:pt x="615" y="1"/>
                  </a:lnTo>
                  <a:lnTo>
                    <a:pt x="591" y="5"/>
                  </a:lnTo>
                  <a:lnTo>
                    <a:pt x="565" y="11"/>
                  </a:lnTo>
                  <a:lnTo>
                    <a:pt x="535" y="19"/>
                  </a:lnTo>
                  <a:lnTo>
                    <a:pt x="505" y="29"/>
                  </a:lnTo>
                  <a:lnTo>
                    <a:pt x="472" y="43"/>
                  </a:lnTo>
                  <a:lnTo>
                    <a:pt x="437" y="56"/>
                  </a:lnTo>
                  <a:lnTo>
                    <a:pt x="402" y="72"/>
                  </a:lnTo>
                  <a:lnTo>
                    <a:pt x="366" y="90"/>
                  </a:lnTo>
                  <a:lnTo>
                    <a:pt x="331" y="109"/>
                  </a:lnTo>
                  <a:lnTo>
                    <a:pt x="295" y="129"/>
                  </a:lnTo>
                  <a:lnTo>
                    <a:pt x="260" y="150"/>
                  </a:lnTo>
                  <a:lnTo>
                    <a:pt x="225" y="171"/>
                  </a:lnTo>
                  <a:lnTo>
                    <a:pt x="192" y="194"/>
                  </a:lnTo>
                  <a:lnTo>
                    <a:pt x="160" y="216"/>
                  </a:lnTo>
                  <a:lnTo>
                    <a:pt x="131" y="238"/>
                  </a:lnTo>
                  <a:lnTo>
                    <a:pt x="104" y="260"/>
                  </a:lnTo>
                  <a:lnTo>
                    <a:pt x="79" y="282"/>
                  </a:lnTo>
                  <a:lnTo>
                    <a:pt x="57" y="303"/>
                  </a:lnTo>
                  <a:lnTo>
                    <a:pt x="39" y="323"/>
                  </a:lnTo>
                  <a:lnTo>
                    <a:pt x="24" y="341"/>
                  </a:lnTo>
                  <a:lnTo>
                    <a:pt x="12" y="360"/>
                  </a:lnTo>
                  <a:lnTo>
                    <a:pt x="5" y="374"/>
                  </a:lnTo>
                  <a:lnTo>
                    <a:pt x="0" y="389"/>
                  </a:lnTo>
                  <a:lnTo>
                    <a:pt x="0" y="401"/>
                  </a:lnTo>
                  <a:lnTo>
                    <a:pt x="4" y="411"/>
                  </a:lnTo>
                  <a:lnTo>
                    <a:pt x="10" y="418"/>
                  </a:lnTo>
                  <a:lnTo>
                    <a:pt x="21" y="424"/>
                  </a:lnTo>
                  <a:lnTo>
                    <a:pt x="35" y="427"/>
                  </a:lnTo>
                  <a:lnTo>
                    <a:pt x="53" y="428"/>
                  </a:lnTo>
                  <a:lnTo>
                    <a:pt x="73" y="427"/>
                  </a:lnTo>
                  <a:lnTo>
                    <a:pt x="97" y="423"/>
                  </a:lnTo>
                  <a:lnTo>
                    <a:pt x="124" y="417"/>
                  </a:lnTo>
                  <a:lnTo>
                    <a:pt x="152" y="409"/>
                  </a:lnTo>
                  <a:lnTo>
                    <a:pt x="184" y="399"/>
                  </a:lnTo>
                  <a:lnTo>
                    <a:pt x="216" y="386"/>
                  </a:lnTo>
                  <a:lnTo>
                    <a:pt x="250" y="372"/>
                  </a:lnTo>
                  <a:lnTo>
                    <a:pt x="285" y="356"/>
                  </a:lnTo>
                  <a:lnTo>
                    <a:pt x="321" y="339"/>
                  </a:lnTo>
                  <a:lnTo>
                    <a:pt x="358" y="319"/>
                  </a:lnTo>
                  <a:lnTo>
                    <a:pt x="393" y="300"/>
                  </a:lnTo>
                  <a:lnTo>
                    <a:pt x="429" y="278"/>
                  </a:lnTo>
                  <a:lnTo>
                    <a:pt x="463" y="257"/>
                  </a:lnTo>
                  <a:lnTo>
                    <a:pt x="496" y="235"/>
                  </a:lnTo>
                  <a:lnTo>
                    <a:pt x="528" y="211"/>
                  </a:lnTo>
                  <a:lnTo>
                    <a:pt x="557" y="189"/>
                  </a:lnTo>
                  <a:lnTo>
                    <a:pt x="584" y="167"/>
                  </a:lnTo>
                  <a:lnTo>
                    <a:pt x="609" y="145"/>
                  </a:lnTo>
                  <a:lnTo>
                    <a:pt x="630" y="125"/>
                  </a:lnTo>
                  <a:lnTo>
                    <a:pt x="648" y="105"/>
                  </a:lnTo>
                  <a:lnTo>
                    <a:pt x="664" y="87"/>
                  </a:lnTo>
                  <a:lnTo>
                    <a:pt x="675" y="70"/>
                  </a:lnTo>
                  <a:lnTo>
                    <a:pt x="684" y="54"/>
                  </a:lnTo>
                  <a:lnTo>
                    <a:pt x="687" y="39"/>
                  </a:lnTo>
                  <a:lnTo>
                    <a:pt x="689" y="28"/>
                  </a:lnTo>
                  <a:lnTo>
                    <a:pt x="685" y="18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69" name="Line 66"/>
            <p:cNvSpPr>
              <a:spLocks noChangeShapeType="1"/>
            </p:cNvSpPr>
            <p:nvPr/>
          </p:nvSpPr>
          <p:spPr bwMode="auto">
            <a:xfrm flipV="1">
              <a:off x="2763" y="1818"/>
              <a:ext cx="229" cy="2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70" name="Line 67"/>
            <p:cNvSpPr>
              <a:spLocks noChangeShapeType="1"/>
            </p:cNvSpPr>
            <p:nvPr/>
          </p:nvSpPr>
          <p:spPr bwMode="auto">
            <a:xfrm>
              <a:off x="2763" y="1820"/>
              <a:ext cx="83" cy="139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71" name="Line 68"/>
            <p:cNvSpPr>
              <a:spLocks noChangeShapeType="1"/>
            </p:cNvSpPr>
            <p:nvPr/>
          </p:nvSpPr>
          <p:spPr bwMode="auto">
            <a:xfrm flipH="1">
              <a:off x="2651" y="1820"/>
              <a:ext cx="112" cy="195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72" name="Freeform 69"/>
            <p:cNvSpPr>
              <a:spLocks/>
            </p:cNvSpPr>
            <p:nvPr/>
          </p:nvSpPr>
          <p:spPr bwMode="auto">
            <a:xfrm>
              <a:off x="2798" y="1923"/>
              <a:ext cx="87" cy="54"/>
            </a:xfrm>
            <a:custGeom>
              <a:avLst/>
              <a:gdLst>
                <a:gd name="T0" fmla="*/ 1 w 173"/>
                <a:gd name="T1" fmla="*/ 1 h 108"/>
                <a:gd name="T2" fmla="*/ 1 w 173"/>
                <a:gd name="T3" fmla="*/ 1 h 108"/>
                <a:gd name="T4" fmla="*/ 1 w 173"/>
                <a:gd name="T5" fmla="*/ 0 h 108"/>
                <a:gd name="T6" fmla="*/ 1 w 173"/>
                <a:gd name="T7" fmla="*/ 1 h 108"/>
                <a:gd name="T8" fmla="*/ 1 w 173"/>
                <a:gd name="T9" fmla="*/ 1 h 108"/>
                <a:gd name="T10" fmla="*/ 1 w 173"/>
                <a:gd name="T11" fmla="*/ 1 h 108"/>
                <a:gd name="T12" fmla="*/ 1 w 173"/>
                <a:gd name="T13" fmla="*/ 1 h 108"/>
                <a:gd name="T14" fmla="*/ 1 w 173"/>
                <a:gd name="T15" fmla="*/ 1 h 108"/>
                <a:gd name="T16" fmla="*/ 1 w 173"/>
                <a:gd name="T17" fmla="*/ 1 h 108"/>
                <a:gd name="T18" fmla="*/ 1 w 173"/>
                <a:gd name="T19" fmla="*/ 1 h 108"/>
                <a:gd name="T20" fmla="*/ 1 w 173"/>
                <a:gd name="T21" fmla="*/ 1 h 108"/>
                <a:gd name="T22" fmla="*/ 1 w 173"/>
                <a:gd name="T23" fmla="*/ 1 h 108"/>
                <a:gd name="T24" fmla="*/ 1 w 173"/>
                <a:gd name="T25" fmla="*/ 1 h 108"/>
                <a:gd name="T26" fmla="*/ 1 w 173"/>
                <a:gd name="T27" fmla="*/ 1 h 108"/>
                <a:gd name="T28" fmla="*/ 0 w 173"/>
                <a:gd name="T29" fmla="*/ 1 h 108"/>
                <a:gd name="T30" fmla="*/ 1 w 173"/>
                <a:gd name="T31" fmla="*/ 1 h 108"/>
                <a:gd name="T32" fmla="*/ 1 w 173"/>
                <a:gd name="T33" fmla="*/ 1 h 108"/>
                <a:gd name="T34" fmla="*/ 1 w 173"/>
                <a:gd name="T35" fmla="*/ 1 h 108"/>
                <a:gd name="T36" fmla="*/ 1 w 173"/>
                <a:gd name="T37" fmla="*/ 1 h 108"/>
                <a:gd name="T38" fmla="*/ 1 w 173"/>
                <a:gd name="T39" fmla="*/ 1 h 108"/>
                <a:gd name="T40" fmla="*/ 1 w 173"/>
                <a:gd name="T41" fmla="*/ 1 h 108"/>
                <a:gd name="T42" fmla="*/ 1 w 173"/>
                <a:gd name="T43" fmla="*/ 1 h 108"/>
                <a:gd name="T44" fmla="*/ 1 w 173"/>
                <a:gd name="T45" fmla="*/ 1 h 108"/>
                <a:gd name="T46" fmla="*/ 1 w 173"/>
                <a:gd name="T47" fmla="*/ 1 h 108"/>
                <a:gd name="T48" fmla="*/ 1 w 173"/>
                <a:gd name="T49" fmla="*/ 1 h 108"/>
                <a:gd name="T50" fmla="*/ 1 w 173"/>
                <a:gd name="T51" fmla="*/ 1 h 108"/>
                <a:gd name="T52" fmla="*/ 1 w 173"/>
                <a:gd name="T53" fmla="*/ 1 h 108"/>
                <a:gd name="T54" fmla="*/ 1 w 173"/>
                <a:gd name="T55" fmla="*/ 1 h 108"/>
                <a:gd name="T56" fmla="*/ 1 w 173"/>
                <a:gd name="T57" fmla="*/ 1 h 108"/>
                <a:gd name="T58" fmla="*/ 1 w 173"/>
                <a:gd name="T59" fmla="*/ 1 h 108"/>
                <a:gd name="T60" fmla="*/ 1 w 173"/>
                <a:gd name="T61" fmla="*/ 1 h 10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73" h="108">
                  <a:moveTo>
                    <a:pt x="172" y="5"/>
                  </a:moveTo>
                  <a:lnTo>
                    <a:pt x="168" y="1"/>
                  </a:lnTo>
                  <a:lnTo>
                    <a:pt x="160" y="0"/>
                  </a:lnTo>
                  <a:lnTo>
                    <a:pt x="149" y="1"/>
                  </a:lnTo>
                  <a:lnTo>
                    <a:pt x="135" y="5"/>
                  </a:lnTo>
                  <a:lnTo>
                    <a:pt x="119" y="11"/>
                  </a:lnTo>
                  <a:lnTo>
                    <a:pt x="102" y="18"/>
                  </a:lnTo>
                  <a:lnTo>
                    <a:pt x="84" y="27"/>
                  </a:lnTo>
                  <a:lnTo>
                    <a:pt x="65" y="38"/>
                  </a:lnTo>
                  <a:lnTo>
                    <a:pt x="49" y="49"/>
                  </a:lnTo>
                  <a:lnTo>
                    <a:pt x="34" y="60"/>
                  </a:lnTo>
                  <a:lnTo>
                    <a:pt x="21" y="71"/>
                  </a:lnTo>
                  <a:lnTo>
                    <a:pt x="10" y="81"/>
                  </a:lnTo>
                  <a:lnTo>
                    <a:pt x="4" y="89"/>
                  </a:lnTo>
                  <a:lnTo>
                    <a:pt x="0" y="98"/>
                  </a:lnTo>
                  <a:lnTo>
                    <a:pt x="2" y="103"/>
                  </a:lnTo>
                  <a:lnTo>
                    <a:pt x="7" y="107"/>
                  </a:lnTo>
                  <a:lnTo>
                    <a:pt x="14" y="108"/>
                  </a:lnTo>
                  <a:lnTo>
                    <a:pt x="25" y="107"/>
                  </a:lnTo>
                  <a:lnTo>
                    <a:pt x="40" y="103"/>
                  </a:lnTo>
                  <a:lnTo>
                    <a:pt x="56" y="97"/>
                  </a:lnTo>
                  <a:lnTo>
                    <a:pt x="73" y="89"/>
                  </a:lnTo>
                  <a:lnTo>
                    <a:pt x="90" y="80"/>
                  </a:lnTo>
                  <a:lnTo>
                    <a:pt x="108" y="70"/>
                  </a:lnTo>
                  <a:lnTo>
                    <a:pt x="125" y="59"/>
                  </a:lnTo>
                  <a:lnTo>
                    <a:pt x="140" y="48"/>
                  </a:lnTo>
                  <a:lnTo>
                    <a:pt x="154" y="37"/>
                  </a:lnTo>
                  <a:lnTo>
                    <a:pt x="163" y="27"/>
                  </a:lnTo>
                  <a:lnTo>
                    <a:pt x="170" y="17"/>
                  </a:lnTo>
                  <a:lnTo>
                    <a:pt x="173" y="10"/>
                  </a:lnTo>
                  <a:lnTo>
                    <a:pt x="172" y="5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73" name="Freeform 70"/>
            <p:cNvSpPr>
              <a:spLocks noEditPoints="1"/>
            </p:cNvSpPr>
            <p:nvPr/>
          </p:nvSpPr>
          <p:spPr bwMode="auto">
            <a:xfrm>
              <a:off x="2076" y="1262"/>
              <a:ext cx="135" cy="301"/>
            </a:xfrm>
            <a:custGeom>
              <a:avLst/>
              <a:gdLst>
                <a:gd name="T0" fmla="*/ 0 w 270"/>
                <a:gd name="T1" fmla="*/ 1 h 601"/>
                <a:gd name="T2" fmla="*/ 1 w 270"/>
                <a:gd name="T3" fmla="*/ 1 h 601"/>
                <a:gd name="T4" fmla="*/ 1 w 270"/>
                <a:gd name="T5" fmla="*/ 1 h 601"/>
                <a:gd name="T6" fmla="*/ 1 w 270"/>
                <a:gd name="T7" fmla="*/ 1 h 601"/>
                <a:gd name="T8" fmla="*/ 1 w 270"/>
                <a:gd name="T9" fmla="*/ 1 h 601"/>
                <a:gd name="T10" fmla="*/ 1 w 270"/>
                <a:gd name="T11" fmla="*/ 1 h 601"/>
                <a:gd name="T12" fmla="*/ 1 w 270"/>
                <a:gd name="T13" fmla="*/ 1 h 601"/>
                <a:gd name="T14" fmla="*/ 1 w 270"/>
                <a:gd name="T15" fmla="*/ 1 h 601"/>
                <a:gd name="T16" fmla="*/ 1 w 270"/>
                <a:gd name="T17" fmla="*/ 1 h 601"/>
                <a:gd name="T18" fmla="*/ 1 w 270"/>
                <a:gd name="T19" fmla="*/ 1 h 601"/>
                <a:gd name="T20" fmla="*/ 1 w 270"/>
                <a:gd name="T21" fmla="*/ 1 h 601"/>
                <a:gd name="T22" fmla="*/ 1 w 270"/>
                <a:gd name="T23" fmla="*/ 1 h 601"/>
                <a:gd name="T24" fmla="*/ 1 w 270"/>
                <a:gd name="T25" fmla="*/ 1 h 601"/>
                <a:gd name="T26" fmla="*/ 1 w 270"/>
                <a:gd name="T27" fmla="*/ 1 h 601"/>
                <a:gd name="T28" fmla="*/ 1 w 270"/>
                <a:gd name="T29" fmla="*/ 1 h 601"/>
                <a:gd name="T30" fmla="*/ 1 w 270"/>
                <a:gd name="T31" fmla="*/ 1 h 601"/>
                <a:gd name="T32" fmla="*/ 1 w 270"/>
                <a:gd name="T33" fmla="*/ 1 h 601"/>
                <a:gd name="T34" fmla="*/ 1 w 270"/>
                <a:gd name="T35" fmla="*/ 1 h 601"/>
                <a:gd name="T36" fmla="*/ 1 w 270"/>
                <a:gd name="T37" fmla="*/ 1 h 601"/>
                <a:gd name="T38" fmla="*/ 1 w 270"/>
                <a:gd name="T39" fmla="*/ 1 h 601"/>
                <a:gd name="T40" fmla="*/ 1 w 270"/>
                <a:gd name="T41" fmla="*/ 1 h 601"/>
                <a:gd name="T42" fmla="*/ 1 w 270"/>
                <a:gd name="T43" fmla="*/ 1 h 601"/>
                <a:gd name="T44" fmla="*/ 1 w 270"/>
                <a:gd name="T45" fmla="*/ 1 h 601"/>
                <a:gd name="T46" fmla="*/ 1 w 270"/>
                <a:gd name="T47" fmla="*/ 1 h 601"/>
                <a:gd name="T48" fmla="*/ 1 w 270"/>
                <a:gd name="T49" fmla="*/ 1 h 601"/>
                <a:gd name="T50" fmla="*/ 1 w 270"/>
                <a:gd name="T51" fmla="*/ 1 h 601"/>
                <a:gd name="T52" fmla="*/ 1 w 270"/>
                <a:gd name="T53" fmla="*/ 1 h 601"/>
                <a:gd name="T54" fmla="*/ 1 w 270"/>
                <a:gd name="T55" fmla="*/ 1 h 601"/>
                <a:gd name="T56" fmla="*/ 1 w 270"/>
                <a:gd name="T57" fmla="*/ 1 h 601"/>
                <a:gd name="T58" fmla="*/ 1 w 270"/>
                <a:gd name="T59" fmla="*/ 1 h 601"/>
                <a:gd name="T60" fmla="*/ 1 w 270"/>
                <a:gd name="T61" fmla="*/ 1 h 601"/>
                <a:gd name="T62" fmla="*/ 1 w 270"/>
                <a:gd name="T63" fmla="*/ 1 h 601"/>
                <a:gd name="T64" fmla="*/ 1 w 270"/>
                <a:gd name="T65" fmla="*/ 1 h 601"/>
                <a:gd name="T66" fmla="*/ 1 w 270"/>
                <a:gd name="T67" fmla="*/ 1 h 601"/>
                <a:gd name="T68" fmla="*/ 1 w 270"/>
                <a:gd name="T69" fmla="*/ 1 h 601"/>
                <a:gd name="T70" fmla="*/ 1 w 270"/>
                <a:gd name="T71" fmla="*/ 1 h 601"/>
                <a:gd name="T72" fmla="*/ 0 w 270"/>
                <a:gd name="T73" fmla="*/ 1 h 601"/>
                <a:gd name="T74" fmla="*/ 1 w 270"/>
                <a:gd name="T75" fmla="*/ 1 h 601"/>
                <a:gd name="T76" fmla="*/ 1 w 270"/>
                <a:gd name="T77" fmla="*/ 1 h 601"/>
                <a:gd name="T78" fmla="*/ 1 w 270"/>
                <a:gd name="T79" fmla="*/ 1 h 601"/>
                <a:gd name="T80" fmla="*/ 1 w 270"/>
                <a:gd name="T81" fmla="*/ 1 h 601"/>
                <a:gd name="T82" fmla="*/ 1 w 270"/>
                <a:gd name="T83" fmla="*/ 1 h 601"/>
                <a:gd name="T84" fmla="*/ 1 w 270"/>
                <a:gd name="T85" fmla="*/ 1 h 601"/>
                <a:gd name="T86" fmla="*/ 1 w 270"/>
                <a:gd name="T87" fmla="*/ 0 h 601"/>
                <a:gd name="T88" fmla="*/ 1 w 270"/>
                <a:gd name="T89" fmla="*/ 1 h 601"/>
                <a:gd name="T90" fmla="*/ 1 w 270"/>
                <a:gd name="T91" fmla="*/ 1 h 601"/>
                <a:gd name="T92" fmla="*/ 1 w 270"/>
                <a:gd name="T93" fmla="*/ 1 h 601"/>
                <a:gd name="T94" fmla="*/ 1 w 270"/>
                <a:gd name="T95" fmla="*/ 1 h 601"/>
                <a:gd name="T96" fmla="*/ 1 w 270"/>
                <a:gd name="T97" fmla="*/ 1 h 601"/>
                <a:gd name="T98" fmla="*/ 1 w 270"/>
                <a:gd name="T99" fmla="*/ 1 h 601"/>
                <a:gd name="T100" fmla="*/ 1 w 270"/>
                <a:gd name="T101" fmla="*/ 1 h 60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70" h="601">
                  <a:moveTo>
                    <a:pt x="0" y="538"/>
                  </a:moveTo>
                  <a:lnTo>
                    <a:pt x="2" y="527"/>
                  </a:lnTo>
                  <a:lnTo>
                    <a:pt x="8" y="516"/>
                  </a:lnTo>
                  <a:lnTo>
                    <a:pt x="18" y="506"/>
                  </a:lnTo>
                  <a:lnTo>
                    <a:pt x="31" y="497"/>
                  </a:lnTo>
                  <a:lnTo>
                    <a:pt x="48" y="489"/>
                  </a:lnTo>
                  <a:lnTo>
                    <a:pt x="68" y="483"/>
                  </a:lnTo>
                  <a:lnTo>
                    <a:pt x="89" y="478"/>
                  </a:lnTo>
                  <a:lnTo>
                    <a:pt x="112" y="475"/>
                  </a:lnTo>
                  <a:lnTo>
                    <a:pt x="135" y="474"/>
                  </a:lnTo>
                  <a:lnTo>
                    <a:pt x="159" y="475"/>
                  </a:lnTo>
                  <a:lnTo>
                    <a:pt x="182" y="478"/>
                  </a:lnTo>
                  <a:lnTo>
                    <a:pt x="203" y="483"/>
                  </a:lnTo>
                  <a:lnTo>
                    <a:pt x="222" y="489"/>
                  </a:lnTo>
                  <a:lnTo>
                    <a:pt x="238" y="497"/>
                  </a:lnTo>
                  <a:lnTo>
                    <a:pt x="252" y="506"/>
                  </a:lnTo>
                  <a:lnTo>
                    <a:pt x="262" y="516"/>
                  </a:lnTo>
                  <a:lnTo>
                    <a:pt x="268" y="527"/>
                  </a:lnTo>
                  <a:lnTo>
                    <a:pt x="270" y="538"/>
                  </a:lnTo>
                  <a:lnTo>
                    <a:pt x="268" y="549"/>
                  </a:lnTo>
                  <a:lnTo>
                    <a:pt x="262" y="560"/>
                  </a:lnTo>
                  <a:lnTo>
                    <a:pt x="252" y="569"/>
                  </a:lnTo>
                  <a:lnTo>
                    <a:pt x="238" y="578"/>
                  </a:lnTo>
                  <a:lnTo>
                    <a:pt x="222" y="587"/>
                  </a:lnTo>
                  <a:lnTo>
                    <a:pt x="203" y="593"/>
                  </a:lnTo>
                  <a:lnTo>
                    <a:pt x="182" y="596"/>
                  </a:lnTo>
                  <a:lnTo>
                    <a:pt x="159" y="600"/>
                  </a:lnTo>
                  <a:lnTo>
                    <a:pt x="135" y="601"/>
                  </a:lnTo>
                  <a:lnTo>
                    <a:pt x="112" y="600"/>
                  </a:lnTo>
                  <a:lnTo>
                    <a:pt x="89" y="596"/>
                  </a:lnTo>
                  <a:lnTo>
                    <a:pt x="68" y="593"/>
                  </a:lnTo>
                  <a:lnTo>
                    <a:pt x="48" y="587"/>
                  </a:lnTo>
                  <a:lnTo>
                    <a:pt x="31" y="578"/>
                  </a:lnTo>
                  <a:lnTo>
                    <a:pt x="18" y="569"/>
                  </a:lnTo>
                  <a:lnTo>
                    <a:pt x="8" y="560"/>
                  </a:lnTo>
                  <a:lnTo>
                    <a:pt x="2" y="549"/>
                  </a:lnTo>
                  <a:lnTo>
                    <a:pt x="0" y="538"/>
                  </a:lnTo>
                  <a:close/>
                  <a:moveTo>
                    <a:pt x="102" y="106"/>
                  </a:moveTo>
                  <a:lnTo>
                    <a:pt x="102" y="42"/>
                  </a:lnTo>
                  <a:lnTo>
                    <a:pt x="101" y="30"/>
                  </a:lnTo>
                  <a:lnTo>
                    <a:pt x="105" y="19"/>
                  </a:lnTo>
                  <a:lnTo>
                    <a:pt x="113" y="9"/>
                  </a:lnTo>
                  <a:lnTo>
                    <a:pt x="124" y="3"/>
                  </a:lnTo>
                  <a:lnTo>
                    <a:pt x="137" y="0"/>
                  </a:lnTo>
                  <a:lnTo>
                    <a:pt x="149" y="3"/>
                  </a:lnTo>
                  <a:lnTo>
                    <a:pt x="160" y="9"/>
                  </a:lnTo>
                  <a:lnTo>
                    <a:pt x="168" y="19"/>
                  </a:lnTo>
                  <a:lnTo>
                    <a:pt x="171" y="30"/>
                  </a:lnTo>
                  <a:lnTo>
                    <a:pt x="171" y="42"/>
                  </a:lnTo>
                  <a:lnTo>
                    <a:pt x="171" y="106"/>
                  </a:lnTo>
                  <a:lnTo>
                    <a:pt x="102" y="106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74" name="Freeform 71"/>
            <p:cNvSpPr>
              <a:spLocks/>
            </p:cNvSpPr>
            <p:nvPr/>
          </p:nvSpPr>
          <p:spPr bwMode="auto">
            <a:xfrm>
              <a:off x="2189" y="1463"/>
              <a:ext cx="219" cy="32"/>
            </a:xfrm>
            <a:custGeom>
              <a:avLst/>
              <a:gdLst>
                <a:gd name="T0" fmla="*/ 0 w 439"/>
                <a:gd name="T1" fmla="*/ 0 h 62"/>
                <a:gd name="T2" fmla="*/ 0 w 439"/>
                <a:gd name="T3" fmla="*/ 1 h 62"/>
                <a:gd name="T4" fmla="*/ 0 w 439"/>
                <a:gd name="T5" fmla="*/ 1 h 62"/>
                <a:gd name="T6" fmla="*/ 0 w 439"/>
                <a:gd name="T7" fmla="*/ 0 h 62"/>
                <a:gd name="T8" fmla="*/ 0 w 439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9" h="62">
                  <a:moveTo>
                    <a:pt x="439" y="0"/>
                  </a:moveTo>
                  <a:lnTo>
                    <a:pt x="372" y="62"/>
                  </a:lnTo>
                  <a:lnTo>
                    <a:pt x="0" y="62"/>
                  </a:lnTo>
                  <a:lnTo>
                    <a:pt x="68" y="0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75" name="Freeform 72"/>
            <p:cNvSpPr>
              <a:spLocks/>
            </p:cNvSpPr>
            <p:nvPr/>
          </p:nvSpPr>
          <p:spPr bwMode="auto">
            <a:xfrm>
              <a:off x="2126" y="1531"/>
              <a:ext cx="34" cy="35"/>
            </a:xfrm>
            <a:custGeom>
              <a:avLst/>
              <a:gdLst>
                <a:gd name="T0" fmla="*/ 0 w 67"/>
                <a:gd name="T1" fmla="*/ 0 h 71"/>
                <a:gd name="T2" fmla="*/ 0 w 67"/>
                <a:gd name="T3" fmla="*/ 0 h 71"/>
                <a:gd name="T4" fmla="*/ 1 w 67"/>
                <a:gd name="T5" fmla="*/ 0 h 71"/>
                <a:gd name="T6" fmla="*/ 1 w 67"/>
                <a:gd name="T7" fmla="*/ 0 h 71"/>
                <a:gd name="T8" fmla="*/ 1 w 67"/>
                <a:gd name="T9" fmla="*/ 0 h 71"/>
                <a:gd name="T10" fmla="*/ 1 w 67"/>
                <a:gd name="T11" fmla="*/ 0 h 71"/>
                <a:gd name="T12" fmla="*/ 1 w 67"/>
                <a:gd name="T13" fmla="*/ 0 h 71"/>
                <a:gd name="T14" fmla="*/ 1 w 67"/>
                <a:gd name="T15" fmla="*/ 0 h 71"/>
                <a:gd name="T16" fmla="*/ 1 w 67"/>
                <a:gd name="T17" fmla="*/ 0 h 71"/>
                <a:gd name="T18" fmla="*/ 1 w 67"/>
                <a:gd name="T19" fmla="*/ 0 h 71"/>
                <a:gd name="T20" fmla="*/ 1 w 67"/>
                <a:gd name="T21" fmla="*/ 0 h 71"/>
                <a:gd name="T22" fmla="*/ 1 w 67"/>
                <a:gd name="T23" fmla="*/ 0 h 71"/>
                <a:gd name="T24" fmla="*/ 1 w 67"/>
                <a:gd name="T25" fmla="*/ 0 h 71"/>
                <a:gd name="T26" fmla="*/ 1 w 67"/>
                <a:gd name="T27" fmla="*/ 0 h 71"/>
                <a:gd name="T28" fmla="*/ 1 w 67"/>
                <a:gd name="T29" fmla="*/ 0 h 71"/>
                <a:gd name="T30" fmla="*/ 1 w 67"/>
                <a:gd name="T31" fmla="*/ 0 h 71"/>
                <a:gd name="T32" fmla="*/ 1 w 67"/>
                <a:gd name="T33" fmla="*/ 0 h 71"/>
                <a:gd name="T34" fmla="*/ 1 w 67"/>
                <a:gd name="T35" fmla="*/ 0 h 71"/>
                <a:gd name="T36" fmla="*/ 1 w 67"/>
                <a:gd name="T37" fmla="*/ 0 h 71"/>
                <a:gd name="T38" fmla="*/ 1 w 67"/>
                <a:gd name="T39" fmla="*/ 0 h 71"/>
                <a:gd name="T40" fmla="*/ 1 w 67"/>
                <a:gd name="T41" fmla="*/ 0 h 71"/>
                <a:gd name="T42" fmla="*/ 1 w 67"/>
                <a:gd name="T43" fmla="*/ 0 h 71"/>
                <a:gd name="T44" fmla="*/ 0 w 67"/>
                <a:gd name="T45" fmla="*/ 0 h 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7" h="71">
                  <a:moveTo>
                    <a:pt x="0" y="7"/>
                  </a:moveTo>
                  <a:lnTo>
                    <a:pt x="0" y="71"/>
                  </a:lnTo>
                  <a:lnTo>
                    <a:pt x="2" y="68"/>
                  </a:lnTo>
                  <a:lnTo>
                    <a:pt x="7" y="66"/>
                  </a:lnTo>
                  <a:lnTo>
                    <a:pt x="15" y="64"/>
                  </a:lnTo>
                  <a:lnTo>
                    <a:pt x="23" y="63"/>
                  </a:lnTo>
                  <a:lnTo>
                    <a:pt x="34" y="63"/>
                  </a:lnTo>
                  <a:lnTo>
                    <a:pt x="44" y="63"/>
                  </a:lnTo>
                  <a:lnTo>
                    <a:pt x="54" y="64"/>
                  </a:lnTo>
                  <a:lnTo>
                    <a:pt x="61" y="66"/>
                  </a:lnTo>
                  <a:lnTo>
                    <a:pt x="66" y="68"/>
                  </a:lnTo>
                  <a:lnTo>
                    <a:pt x="67" y="71"/>
                  </a:lnTo>
                  <a:lnTo>
                    <a:pt x="67" y="7"/>
                  </a:lnTo>
                  <a:lnTo>
                    <a:pt x="66" y="4"/>
                  </a:lnTo>
                  <a:lnTo>
                    <a:pt x="61" y="3"/>
                  </a:lnTo>
                  <a:lnTo>
                    <a:pt x="54" y="1"/>
                  </a:lnTo>
                  <a:lnTo>
                    <a:pt x="44" y="0"/>
                  </a:lnTo>
                  <a:lnTo>
                    <a:pt x="34" y="0"/>
                  </a:lnTo>
                  <a:lnTo>
                    <a:pt x="23" y="0"/>
                  </a:lnTo>
                  <a:lnTo>
                    <a:pt x="15" y="1"/>
                  </a:lnTo>
                  <a:lnTo>
                    <a:pt x="7" y="3"/>
                  </a:lnTo>
                  <a:lnTo>
                    <a:pt x="2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76" name="Rectangle 73"/>
            <p:cNvSpPr>
              <a:spLocks noChangeArrowheads="1"/>
            </p:cNvSpPr>
            <p:nvPr/>
          </p:nvSpPr>
          <p:spPr bwMode="auto">
            <a:xfrm>
              <a:off x="2160" y="1539"/>
              <a:ext cx="8" cy="32"/>
            </a:xfrm>
            <a:prstGeom prst="rect">
              <a:avLst/>
            </a:prstGeom>
            <a:solidFill>
              <a:srgbClr val="FFFFFF"/>
            </a:solidFill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/>
            </a:p>
          </p:txBody>
        </p:sp>
        <p:sp>
          <p:nvSpPr>
            <p:cNvPr id="13377" name="Freeform 74"/>
            <p:cNvSpPr>
              <a:spLocks noEditPoints="1"/>
            </p:cNvSpPr>
            <p:nvPr/>
          </p:nvSpPr>
          <p:spPr bwMode="auto">
            <a:xfrm>
              <a:off x="2076" y="1309"/>
              <a:ext cx="135" cy="277"/>
            </a:xfrm>
            <a:custGeom>
              <a:avLst/>
              <a:gdLst>
                <a:gd name="T0" fmla="*/ 1 w 270"/>
                <a:gd name="T1" fmla="*/ 1 h 554"/>
                <a:gd name="T2" fmla="*/ 1 w 270"/>
                <a:gd name="T3" fmla="*/ 1 h 554"/>
                <a:gd name="T4" fmla="*/ 1 w 270"/>
                <a:gd name="T5" fmla="*/ 1 h 554"/>
                <a:gd name="T6" fmla="*/ 1 w 270"/>
                <a:gd name="T7" fmla="*/ 1 h 554"/>
                <a:gd name="T8" fmla="*/ 1 w 270"/>
                <a:gd name="T9" fmla="*/ 1 h 554"/>
                <a:gd name="T10" fmla="*/ 1 w 270"/>
                <a:gd name="T11" fmla="*/ 1 h 554"/>
                <a:gd name="T12" fmla="*/ 1 w 270"/>
                <a:gd name="T13" fmla="*/ 1 h 554"/>
                <a:gd name="T14" fmla="*/ 1 w 270"/>
                <a:gd name="T15" fmla="*/ 1 h 554"/>
                <a:gd name="T16" fmla="*/ 1 w 270"/>
                <a:gd name="T17" fmla="*/ 1 h 554"/>
                <a:gd name="T18" fmla="*/ 1 w 270"/>
                <a:gd name="T19" fmla="*/ 1 h 554"/>
                <a:gd name="T20" fmla="*/ 1 w 270"/>
                <a:gd name="T21" fmla="*/ 1 h 554"/>
                <a:gd name="T22" fmla="*/ 1 w 270"/>
                <a:gd name="T23" fmla="*/ 1 h 554"/>
                <a:gd name="T24" fmla="*/ 1 w 270"/>
                <a:gd name="T25" fmla="*/ 1 h 554"/>
                <a:gd name="T26" fmla="*/ 1 w 270"/>
                <a:gd name="T27" fmla="*/ 1 h 554"/>
                <a:gd name="T28" fmla="*/ 0 w 270"/>
                <a:gd name="T29" fmla="*/ 1 h 554"/>
                <a:gd name="T30" fmla="*/ 1 w 270"/>
                <a:gd name="T31" fmla="*/ 1 h 554"/>
                <a:gd name="T32" fmla="*/ 1 w 270"/>
                <a:gd name="T33" fmla="*/ 1 h 554"/>
                <a:gd name="T34" fmla="*/ 1 w 270"/>
                <a:gd name="T35" fmla="*/ 1 h 554"/>
                <a:gd name="T36" fmla="*/ 1 w 270"/>
                <a:gd name="T37" fmla="*/ 1 h 554"/>
                <a:gd name="T38" fmla="*/ 1 w 270"/>
                <a:gd name="T39" fmla="*/ 1 h 554"/>
                <a:gd name="T40" fmla="*/ 1 w 270"/>
                <a:gd name="T41" fmla="*/ 1 h 554"/>
                <a:gd name="T42" fmla="*/ 1 w 270"/>
                <a:gd name="T43" fmla="*/ 1 h 554"/>
                <a:gd name="T44" fmla="*/ 1 w 270"/>
                <a:gd name="T45" fmla="*/ 1 h 554"/>
                <a:gd name="T46" fmla="*/ 1 w 270"/>
                <a:gd name="T47" fmla="*/ 0 h 554"/>
                <a:gd name="T48" fmla="*/ 1 w 270"/>
                <a:gd name="T49" fmla="*/ 1 h 554"/>
                <a:gd name="T50" fmla="*/ 1 w 270"/>
                <a:gd name="T51" fmla="*/ 1 h 554"/>
                <a:gd name="T52" fmla="*/ 1 w 270"/>
                <a:gd name="T53" fmla="*/ 1 h 554"/>
                <a:gd name="T54" fmla="*/ 1 w 270"/>
                <a:gd name="T55" fmla="*/ 1 h 554"/>
                <a:gd name="T56" fmla="*/ 1 w 270"/>
                <a:gd name="T57" fmla="*/ 1 h 554"/>
                <a:gd name="T58" fmla="*/ 1 w 270"/>
                <a:gd name="T59" fmla="*/ 1 h 554"/>
                <a:gd name="T60" fmla="*/ 1 w 270"/>
                <a:gd name="T61" fmla="*/ 1 h 554"/>
                <a:gd name="T62" fmla="*/ 1 w 270"/>
                <a:gd name="T63" fmla="*/ 1 h 554"/>
                <a:gd name="T64" fmla="*/ 1 w 270"/>
                <a:gd name="T65" fmla="*/ 1 h 554"/>
                <a:gd name="T66" fmla="*/ 1 w 270"/>
                <a:gd name="T67" fmla="*/ 1 h 554"/>
                <a:gd name="T68" fmla="*/ 1 w 270"/>
                <a:gd name="T69" fmla="*/ 1 h 554"/>
                <a:gd name="T70" fmla="*/ 1 w 270"/>
                <a:gd name="T71" fmla="*/ 1 h 554"/>
                <a:gd name="T72" fmla="*/ 1 w 270"/>
                <a:gd name="T73" fmla="*/ 1 h 554"/>
                <a:gd name="T74" fmla="*/ 1 w 270"/>
                <a:gd name="T75" fmla="*/ 1 h 554"/>
                <a:gd name="T76" fmla="*/ 1 w 270"/>
                <a:gd name="T77" fmla="*/ 1 h 554"/>
                <a:gd name="T78" fmla="*/ 1 w 270"/>
                <a:gd name="T79" fmla="*/ 1 h 554"/>
                <a:gd name="T80" fmla="*/ 1 w 270"/>
                <a:gd name="T81" fmla="*/ 1 h 554"/>
                <a:gd name="T82" fmla="*/ 1 w 270"/>
                <a:gd name="T83" fmla="*/ 1 h 554"/>
                <a:gd name="T84" fmla="*/ 1 w 270"/>
                <a:gd name="T85" fmla="*/ 1 h 554"/>
                <a:gd name="T86" fmla="*/ 1 w 270"/>
                <a:gd name="T87" fmla="*/ 1 h 554"/>
                <a:gd name="T88" fmla="*/ 1 w 270"/>
                <a:gd name="T89" fmla="*/ 1 h 554"/>
                <a:gd name="T90" fmla="*/ 1 w 270"/>
                <a:gd name="T91" fmla="*/ 1 h 554"/>
                <a:gd name="T92" fmla="*/ 1 w 270"/>
                <a:gd name="T93" fmla="*/ 1 h 554"/>
                <a:gd name="T94" fmla="*/ 1 w 270"/>
                <a:gd name="T95" fmla="*/ 1 h 554"/>
                <a:gd name="T96" fmla="*/ 1 w 270"/>
                <a:gd name="T97" fmla="*/ 1 h 554"/>
                <a:gd name="T98" fmla="*/ 1 w 270"/>
                <a:gd name="T99" fmla="*/ 1 h 554"/>
                <a:gd name="T100" fmla="*/ 1 w 270"/>
                <a:gd name="T101" fmla="*/ 1 h 554"/>
                <a:gd name="T102" fmla="*/ 0 w 270"/>
                <a:gd name="T103" fmla="*/ 1 h 554"/>
                <a:gd name="T104" fmla="*/ 0 w 270"/>
                <a:gd name="T105" fmla="*/ 1 h 55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70" h="554">
                  <a:moveTo>
                    <a:pt x="68" y="554"/>
                  </a:moveTo>
                  <a:lnTo>
                    <a:pt x="72" y="541"/>
                  </a:lnTo>
                  <a:lnTo>
                    <a:pt x="80" y="527"/>
                  </a:lnTo>
                  <a:lnTo>
                    <a:pt x="91" y="517"/>
                  </a:lnTo>
                  <a:lnTo>
                    <a:pt x="105" y="510"/>
                  </a:lnTo>
                  <a:lnTo>
                    <a:pt x="119" y="506"/>
                  </a:lnTo>
                  <a:lnTo>
                    <a:pt x="135" y="506"/>
                  </a:lnTo>
                  <a:lnTo>
                    <a:pt x="151" y="506"/>
                  </a:lnTo>
                  <a:lnTo>
                    <a:pt x="166" y="510"/>
                  </a:lnTo>
                  <a:lnTo>
                    <a:pt x="179" y="517"/>
                  </a:lnTo>
                  <a:lnTo>
                    <a:pt x="190" y="527"/>
                  </a:lnTo>
                  <a:lnTo>
                    <a:pt x="199" y="539"/>
                  </a:lnTo>
                  <a:lnTo>
                    <a:pt x="203" y="554"/>
                  </a:lnTo>
                  <a:lnTo>
                    <a:pt x="68" y="554"/>
                  </a:lnTo>
                  <a:close/>
                  <a:moveTo>
                    <a:pt x="0" y="63"/>
                  </a:moveTo>
                  <a:lnTo>
                    <a:pt x="2" y="52"/>
                  </a:lnTo>
                  <a:lnTo>
                    <a:pt x="8" y="41"/>
                  </a:lnTo>
                  <a:lnTo>
                    <a:pt x="18" y="31"/>
                  </a:lnTo>
                  <a:lnTo>
                    <a:pt x="31" y="23"/>
                  </a:lnTo>
                  <a:lnTo>
                    <a:pt x="48" y="15"/>
                  </a:lnTo>
                  <a:lnTo>
                    <a:pt x="68" y="8"/>
                  </a:lnTo>
                  <a:lnTo>
                    <a:pt x="89" y="4"/>
                  </a:lnTo>
                  <a:lnTo>
                    <a:pt x="112" y="1"/>
                  </a:lnTo>
                  <a:lnTo>
                    <a:pt x="135" y="0"/>
                  </a:lnTo>
                  <a:lnTo>
                    <a:pt x="159" y="1"/>
                  </a:lnTo>
                  <a:lnTo>
                    <a:pt x="182" y="4"/>
                  </a:lnTo>
                  <a:lnTo>
                    <a:pt x="203" y="8"/>
                  </a:lnTo>
                  <a:lnTo>
                    <a:pt x="222" y="15"/>
                  </a:lnTo>
                  <a:lnTo>
                    <a:pt x="238" y="23"/>
                  </a:lnTo>
                  <a:lnTo>
                    <a:pt x="252" y="31"/>
                  </a:lnTo>
                  <a:lnTo>
                    <a:pt x="262" y="41"/>
                  </a:lnTo>
                  <a:lnTo>
                    <a:pt x="268" y="52"/>
                  </a:lnTo>
                  <a:lnTo>
                    <a:pt x="270" y="63"/>
                  </a:lnTo>
                  <a:lnTo>
                    <a:pt x="270" y="443"/>
                  </a:lnTo>
                  <a:lnTo>
                    <a:pt x="268" y="432"/>
                  </a:lnTo>
                  <a:lnTo>
                    <a:pt x="262" y="421"/>
                  </a:lnTo>
                  <a:lnTo>
                    <a:pt x="252" y="411"/>
                  </a:lnTo>
                  <a:lnTo>
                    <a:pt x="238" y="402"/>
                  </a:lnTo>
                  <a:lnTo>
                    <a:pt x="222" y="394"/>
                  </a:lnTo>
                  <a:lnTo>
                    <a:pt x="203" y="388"/>
                  </a:lnTo>
                  <a:lnTo>
                    <a:pt x="182" y="383"/>
                  </a:lnTo>
                  <a:lnTo>
                    <a:pt x="159" y="380"/>
                  </a:lnTo>
                  <a:lnTo>
                    <a:pt x="135" y="379"/>
                  </a:lnTo>
                  <a:lnTo>
                    <a:pt x="112" y="380"/>
                  </a:lnTo>
                  <a:lnTo>
                    <a:pt x="89" y="383"/>
                  </a:lnTo>
                  <a:lnTo>
                    <a:pt x="68" y="388"/>
                  </a:lnTo>
                  <a:lnTo>
                    <a:pt x="48" y="394"/>
                  </a:lnTo>
                  <a:lnTo>
                    <a:pt x="31" y="402"/>
                  </a:lnTo>
                  <a:lnTo>
                    <a:pt x="18" y="411"/>
                  </a:lnTo>
                  <a:lnTo>
                    <a:pt x="8" y="421"/>
                  </a:lnTo>
                  <a:lnTo>
                    <a:pt x="2" y="432"/>
                  </a:lnTo>
                  <a:lnTo>
                    <a:pt x="0" y="44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78" name="Freeform 75"/>
            <p:cNvSpPr>
              <a:spLocks/>
            </p:cNvSpPr>
            <p:nvPr/>
          </p:nvSpPr>
          <p:spPr bwMode="auto">
            <a:xfrm>
              <a:off x="2109" y="1579"/>
              <a:ext cx="68" cy="15"/>
            </a:xfrm>
            <a:custGeom>
              <a:avLst/>
              <a:gdLst>
                <a:gd name="T0" fmla="*/ 0 w 135"/>
                <a:gd name="T1" fmla="*/ 0 h 32"/>
                <a:gd name="T2" fmla="*/ 1 w 135"/>
                <a:gd name="T3" fmla="*/ 0 h 32"/>
                <a:gd name="T4" fmla="*/ 1 w 135"/>
                <a:gd name="T5" fmla="*/ 0 h 32"/>
                <a:gd name="T6" fmla="*/ 1 w 135"/>
                <a:gd name="T7" fmla="*/ 0 h 32"/>
                <a:gd name="T8" fmla="*/ 1 w 135"/>
                <a:gd name="T9" fmla="*/ 0 h 32"/>
                <a:gd name="T10" fmla="*/ 1 w 135"/>
                <a:gd name="T11" fmla="*/ 0 h 32"/>
                <a:gd name="T12" fmla="*/ 1 w 135"/>
                <a:gd name="T13" fmla="*/ 0 h 32"/>
                <a:gd name="T14" fmla="*/ 1 w 135"/>
                <a:gd name="T15" fmla="*/ 0 h 32"/>
                <a:gd name="T16" fmla="*/ 1 w 135"/>
                <a:gd name="T17" fmla="*/ 0 h 32"/>
                <a:gd name="T18" fmla="*/ 1 w 135"/>
                <a:gd name="T19" fmla="*/ 0 h 32"/>
                <a:gd name="T20" fmla="*/ 1 w 135"/>
                <a:gd name="T21" fmla="*/ 0 h 32"/>
                <a:gd name="T22" fmla="*/ 1 w 135"/>
                <a:gd name="T23" fmla="*/ 0 h 32"/>
                <a:gd name="T24" fmla="*/ 1 w 135"/>
                <a:gd name="T25" fmla="*/ 0 h 32"/>
                <a:gd name="T26" fmla="*/ 1 w 135"/>
                <a:gd name="T27" fmla="*/ 0 h 32"/>
                <a:gd name="T28" fmla="*/ 1 w 135"/>
                <a:gd name="T29" fmla="*/ 0 h 32"/>
                <a:gd name="T30" fmla="*/ 1 w 135"/>
                <a:gd name="T31" fmla="*/ 0 h 32"/>
                <a:gd name="T32" fmla="*/ 1 w 135"/>
                <a:gd name="T33" fmla="*/ 0 h 32"/>
                <a:gd name="T34" fmla="*/ 1 w 135"/>
                <a:gd name="T35" fmla="*/ 0 h 32"/>
                <a:gd name="T36" fmla="*/ 1 w 135"/>
                <a:gd name="T37" fmla="*/ 0 h 32"/>
                <a:gd name="T38" fmla="*/ 1 w 135"/>
                <a:gd name="T39" fmla="*/ 0 h 32"/>
                <a:gd name="T40" fmla="*/ 1 w 135"/>
                <a:gd name="T41" fmla="*/ 0 h 32"/>
                <a:gd name="T42" fmla="*/ 1 w 135"/>
                <a:gd name="T43" fmla="*/ 0 h 32"/>
                <a:gd name="T44" fmla="*/ 1 w 135"/>
                <a:gd name="T45" fmla="*/ 0 h 32"/>
                <a:gd name="T46" fmla="*/ 1 w 135"/>
                <a:gd name="T47" fmla="*/ 0 h 32"/>
                <a:gd name="T48" fmla="*/ 0 w 135"/>
                <a:gd name="T49" fmla="*/ 0 h 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35" h="32">
                  <a:moveTo>
                    <a:pt x="0" y="16"/>
                  </a:moveTo>
                  <a:lnTo>
                    <a:pt x="2" y="12"/>
                  </a:lnTo>
                  <a:lnTo>
                    <a:pt x="8" y="7"/>
                  </a:lnTo>
                  <a:lnTo>
                    <a:pt x="20" y="5"/>
                  </a:lnTo>
                  <a:lnTo>
                    <a:pt x="33" y="3"/>
                  </a:lnTo>
                  <a:lnTo>
                    <a:pt x="50" y="0"/>
                  </a:lnTo>
                  <a:lnTo>
                    <a:pt x="67" y="0"/>
                  </a:lnTo>
                  <a:lnTo>
                    <a:pt x="84" y="0"/>
                  </a:lnTo>
                  <a:lnTo>
                    <a:pt x="100" y="3"/>
                  </a:lnTo>
                  <a:lnTo>
                    <a:pt x="115" y="5"/>
                  </a:lnTo>
                  <a:lnTo>
                    <a:pt x="126" y="7"/>
                  </a:lnTo>
                  <a:lnTo>
                    <a:pt x="132" y="12"/>
                  </a:lnTo>
                  <a:lnTo>
                    <a:pt x="135" y="16"/>
                  </a:lnTo>
                  <a:lnTo>
                    <a:pt x="132" y="20"/>
                  </a:lnTo>
                  <a:lnTo>
                    <a:pt x="126" y="23"/>
                  </a:lnTo>
                  <a:lnTo>
                    <a:pt x="115" y="27"/>
                  </a:lnTo>
                  <a:lnTo>
                    <a:pt x="100" y="29"/>
                  </a:lnTo>
                  <a:lnTo>
                    <a:pt x="84" y="31"/>
                  </a:lnTo>
                  <a:lnTo>
                    <a:pt x="67" y="32"/>
                  </a:lnTo>
                  <a:lnTo>
                    <a:pt x="50" y="31"/>
                  </a:lnTo>
                  <a:lnTo>
                    <a:pt x="33" y="29"/>
                  </a:lnTo>
                  <a:lnTo>
                    <a:pt x="20" y="27"/>
                  </a:lnTo>
                  <a:lnTo>
                    <a:pt x="8" y="23"/>
                  </a:lnTo>
                  <a:lnTo>
                    <a:pt x="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79" name="Freeform 76"/>
            <p:cNvSpPr>
              <a:spLocks noEditPoints="1"/>
            </p:cNvSpPr>
            <p:nvPr/>
          </p:nvSpPr>
          <p:spPr bwMode="auto">
            <a:xfrm>
              <a:off x="2086" y="1342"/>
              <a:ext cx="114" cy="163"/>
            </a:xfrm>
            <a:custGeom>
              <a:avLst/>
              <a:gdLst>
                <a:gd name="T0" fmla="*/ 0 w 229"/>
                <a:gd name="T1" fmla="*/ 0 h 327"/>
                <a:gd name="T2" fmla="*/ 0 w 229"/>
                <a:gd name="T3" fmla="*/ 0 h 327"/>
                <a:gd name="T4" fmla="*/ 0 w 229"/>
                <a:gd name="T5" fmla="*/ 0 h 327"/>
                <a:gd name="T6" fmla="*/ 0 w 229"/>
                <a:gd name="T7" fmla="*/ 0 h 327"/>
                <a:gd name="T8" fmla="*/ 0 w 229"/>
                <a:gd name="T9" fmla="*/ 0 h 327"/>
                <a:gd name="T10" fmla="*/ 0 w 229"/>
                <a:gd name="T11" fmla="*/ 0 h 327"/>
                <a:gd name="T12" fmla="*/ 0 w 229"/>
                <a:gd name="T13" fmla="*/ 0 h 327"/>
                <a:gd name="T14" fmla="*/ 0 w 229"/>
                <a:gd name="T15" fmla="*/ 0 h 327"/>
                <a:gd name="T16" fmla="*/ 0 w 229"/>
                <a:gd name="T17" fmla="*/ 0 h 327"/>
                <a:gd name="T18" fmla="*/ 0 w 229"/>
                <a:gd name="T19" fmla="*/ 0 h 327"/>
                <a:gd name="T20" fmla="*/ 0 w 229"/>
                <a:gd name="T21" fmla="*/ 0 h 327"/>
                <a:gd name="T22" fmla="*/ 0 w 229"/>
                <a:gd name="T23" fmla="*/ 0 h 327"/>
                <a:gd name="T24" fmla="*/ 0 w 229"/>
                <a:gd name="T25" fmla="*/ 0 h 327"/>
                <a:gd name="T26" fmla="*/ 0 w 229"/>
                <a:gd name="T27" fmla="*/ 0 h 327"/>
                <a:gd name="T28" fmla="*/ 0 w 229"/>
                <a:gd name="T29" fmla="*/ 0 h 327"/>
                <a:gd name="T30" fmla="*/ 0 w 229"/>
                <a:gd name="T31" fmla="*/ 0 h 327"/>
                <a:gd name="T32" fmla="*/ 0 w 229"/>
                <a:gd name="T33" fmla="*/ 0 h 327"/>
                <a:gd name="T34" fmla="*/ 0 w 229"/>
                <a:gd name="T35" fmla="*/ 0 h 327"/>
                <a:gd name="T36" fmla="*/ 0 w 229"/>
                <a:gd name="T37" fmla="*/ 0 h 327"/>
                <a:gd name="T38" fmla="*/ 0 w 229"/>
                <a:gd name="T39" fmla="*/ 0 h 327"/>
                <a:gd name="T40" fmla="*/ 0 w 229"/>
                <a:gd name="T41" fmla="*/ 0 h 327"/>
                <a:gd name="T42" fmla="*/ 0 w 229"/>
                <a:gd name="T43" fmla="*/ 0 h 327"/>
                <a:gd name="T44" fmla="*/ 0 w 229"/>
                <a:gd name="T45" fmla="*/ 0 h 327"/>
                <a:gd name="T46" fmla="*/ 0 w 229"/>
                <a:gd name="T47" fmla="*/ 0 h 327"/>
                <a:gd name="T48" fmla="*/ 0 w 229"/>
                <a:gd name="T49" fmla="*/ 0 h 327"/>
                <a:gd name="T50" fmla="*/ 0 w 229"/>
                <a:gd name="T51" fmla="*/ 0 h 327"/>
                <a:gd name="T52" fmla="*/ 0 w 229"/>
                <a:gd name="T53" fmla="*/ 0 h 327"/>
                <a:gd name="T54" fmla="*/ 0 w 229"/>
                <a:gd name="T55" fmla="*/ 0 h 327"/>
                <a:gd name="T56" fmla="*/ 0 w 229"/>
                <a:gd name="T57" fmla="*/ 0 h 327"/>
                <a:gd name="T58" fmla="*/ 0 w 229"/>
                <a:gd name="T59" fmla="*/ 0 h 327"/>
                <a:gd name="T60" fmla="*/ 0 w 229"/>
                <a:gd name="T61" fmla="*/ 0 h 327"/>
                <a:gd name="T62" fmla="*/ 0 w 229"/>
                <a:gd name="T63" fmla="*/ 0 h 32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9" h="327">
                  <a:moveTo>
                    <a:pt x="0" y="18"/>
                  </a:moveTo>
                  <a:lnTo>
                    <a:pt x="0" y="51"/>
                  </a:lnTo>
                  <a:lnTo>
                    <a:pt x="15" y="41"/>
                  </a:lnTo>
                  <a:lnTo>
                    <a:pt x="33" y="32"/>
                  </a:lnTo>
                  <a:lnTo>
                    <a:pt x="33" y="0"/>
                  </a:lnTo>
                  <a:lnTo>
                    <a:pt x="15" y="9"/>
                  </a:lnTo>
                  <a:lnTo>
                    <a:pt x="0" y="18"/>
                  </a:lnTo>
                  <a:close/>
                  <a:moveTo>
                    <a:pt x="143" y="146"/>
                  </a:moveTo>
                  <a:lnTo>
                    <a:pt x="143" y="177"/>
                  </a:lnTo>
                  <a:lnTo>
                    <a:pt x="164" y="180"/>
                  </a:lnTo>
                  <a:lnTo>
                    <a:pt x="184" y="184"/>
                  </a:lnTo>
                  <a:lnTo>
                    <a:pt x="184" y="153"/>
                  </a:lnTo>
                  <a:lnTo>
                    <a:pt x="164" y="149"/>
                  </a:lnTo>
                  <a:lnTo>
                    <a:pt x="143" y="146"/>
                  </a:lnTo>
                  <a:close/>
                  <a:moveTo>
                    <a:pt x="33" y="233"/>
                  </a:moveTo>
                  <a:lnTo>
                    <a:pt x="33" y="265"/>
                  </a:lnTo>
                  <a:lnTo>
                    <a:pt x="50" y="260"/>
                  </a:lnTo>
                  <a:lnTo>
                    <a:pt x="70" y="256"/>
                  </a:lnTo>
                  <a:lnTo>
                    <a:pt x="91" y="254"/>
                  </a:lnTo>
                  <a:lnTo>
                    <a:pt x="91" y="222"/>
                  </a:lnTo>
                  <a:lnTo>
                    <a:pt x="70" y="224"/>
                  </a:lnTo>
                  <a:lnTo>
                    <a:pt x="50" y="228"/>
                  </a:lnTo>
                  <a:lnTo>
                    <a:pt x="33" y="233"/>
                  </a:lnTo>
                  <a:close/>
                  <a:moveTo>
                    <a:pt x="229" y="327"/>
                  </a:moveTo>
                  <a:lnTo>
                    <a:pt x="229" y="297"/>
                  </a:lnTo>
                  <a:lnTo>
                    <a:pt x="216" y="288"/>
                  </a:lnTo>
                  <a:lnTo>
                    <a:pt x="200" y="281"/>
                  </a:lnTo>
                  <a:lnTo>
                    <a:pt x="181" y="275"/>
                  </a:lnTo>
                  <a:lnTo>
                    <a:pt x="181" y="305"/>
                  </a:lnTo>
                  <a:lnTo>
                    <a:pt x="200" y="311"/>
                  </a:lnTo>
                  <a:lnTo>
                    <a:pt x="216" y="319"/>
                  </a:lnTo>
                  <a:lnTo>
                    <a:pt x="229" y="3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80" name="Freeform 77"/>
            <p:cNvSpPr>
              <a:spLocks/>
            </p:cNvSpPr>
            <p:nvPr/>
          </p:nvSpPr>
          <p:spPr bwMode="auto">
            <a:xfrm>
              <a:off x="2086" y="1342"/>
              <a:ext cx="16" cy="25"/>
            </a:xfrm>
            <a:custGeom>
              <a:avLst/>
              <a:gdLst>
                <a:gd name="T0" fmla="*/ 0 w 33"/>
                <a:gd name="T1" fmla="*/ 0 h 51"/>
                <a:gd name="T2" fmla="*/ 0 w 33"/>
                <a:gd name="T3" fmla="*/ 0 h 51"/>
                <a:gd name="T4" fmla="*/ 0 w 33"/>
                <a:gd name="T5" fmla="*/ 0 h 51"/>
                <a:gd name="T6" fmla="*/ 0 w 33"/>
                <a:gd name="T7" fmla="*/ 0 h 51"/>
                <a:gd name="T8" fmla="*/ 0 w 33"/>
                <a:gd name="T9" fmla="*/ 0 h 51"/>
                <a:gd name="T10" fmla="*/ 0 w 33"/>
                <a:gd name="T11" fmla="*/ 0 h 51"/>
                <a:gd name="T12" fmla="*/ 0 w 33"/>
                <a:gd name="T13" fmla="*/ 0 h 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51">
                  <a:moveTo>
                    <a:pt x="0" y="18"/>
                  </a:moveTo>
                  <a:lnTo>
                    <a:pt x="0" y="51"/>
                  </a:lnTo>
                  <a:lnTo>
                    <a:pt x="15" y="41"/>
                  </a:lnTo>
                  <a:lnTo>
                    <a:pt x="33" y="32"/>
                  </a:lnTo>
                  <a:lnTo>
                    <a:pt x="33" y="0"/>
                  </a:lnTo>
                  <a:lnTo>
                    <a:pt x="15" y="9"/>
                  </a:lnTo>
                  <a:lnTo>
                    <a:pt x="0" y="1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81" name="Freeform 78"/>
            <p:cNvSpPr>
              <a:spLocks/>
            </p:cNvSpPr>
            <p:nvPr/>
          </p:nvSpPr>
          <p:spPr bwMode="auto">
            <a:xfrm>
              <a:off x="2076" y="1373"/>
              <a:ext cx="135" cy="31"/>
            </a:xfrm>
            <a:custGeom>
              <a:avLst/>
              <a:gdLst>
                <a:gd name="T0" fmla="*/ 0 w 270"/>
                <a:gd name="T1" fmla="*/ 1 h 62"/>
                <a:gd name="T2" fmla="*/ 1 w 270"/>
                <a:gd name="T3" fmla="*/ 1 h 62"/>
                <a:gd name="T4" fmla="*/ 1 w 270"/>
                <a:gd name="T5" fmla="*/ 1 h 62"/>
                <a:gd name="T6" fmla="*/ 1 w 270"/>
                <a:gd name="T7" fmla="*/ 1 h 62"/>
                <a:gd name="T8" fmla="*/ 1 w 270"/>
                <a:gd name="T9" fmla="*/ 1 h 62"/>
                <a:gd name="T10" fmla="*/ 1 w 270"/>
                <a:gd name="T11" fmla="*/ 1 h 62"/>
                <a:gd name="T12" fmla="*/ 1 w 270"/>
                <a:gd name="T13" fmla="*/ 1 h 62"/>
                <a:gd name="T14" fmla="*/ 1 w 270"/>
                <a:gd name="T15" fmla="*/ 1 h 62"/>
                <a:gd name="T16" fmla="*/ 1 w 270"/>
                <a:gd name="T17" fmla="*/ 1 h 62"/>
                <a:gd name="T18" fmla="*/ 1 w 270"/>
                <a:gd name="T19" fmla="*/ 0 h 62"/>
                <a:gd name="T20" fmla="*/ 1 w 270"/>
                <a:gd name="T21" fmla="*/ 1 h 62"/>
                <a:gd name="T22" fmla="*/ 1 w 270"/>
                <a:gd name="T23" fmla="*/ 1 h 62"/>
                <a:gd name="T24" fmla="*/ 1 w 270"/>
                <a:gd name="T25" fmla="*/ 1 h 62"/>
                <a:gd name="T26" fmla="*/ 1 w 270"/>
                <a:gd name="T27" fmla="*/ 1 h 62"/>
                <a:gd name="T28" fmla="*/ 1 w 270"/>
                <a:gd name="T29" fmla="*/ 1 h 62"/>
                <a:gd name="T30" fmla="*/ 1 w 270"/>
                <a:gd name="T31" fmla="*/ 1 h 62"/>
                <a:gd name="T32" fmla="*/ 1 w 270"/>
                <a:gd name="T33" fmla="*/ 1 h 62"/>
                <a:gd name="T34" fmla="*/ 1 w 270"/>
                <a:gd name="T35" fmla="*/ 1 h 62"/>
                <a:gd name="T36" fmla="*/ 1 w 270"/>
                <a:gd name="T37" fmla="*/ 1 h 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0" h="62">
                  <a:moveTo>
                    <a:pt x="0" y="62"/>
                  </a:moveTo>
                  <a:lnTo>
                    <a:pt x="2" y="51"/>
                  </a:lnTo>
                  <a:lnTo>
                    <a:pt x="8" y="41"/>
                  </a:lnTo>
                  <a:lnTo>
                    <a:pt x="18" y="32"/>
                  </a:lnTo>
                  <a:lnTo>
                    <a:pt x="31" y="22"/>
                  </a:lnTo>
                  <a:lnTo>
                    <a:pt x="48" y="15"/>
                  </a:lnTo>
                  <a:lnTo>
                    <a:pt x="68" y="8"/>
                  </a:lnTo>
                  <a:lnTo>
                    <a:pt x="89" y="4"/>
                  </a:lnTo>
                  <a:lnTo>
                    <a:pt x="112" y="1"/>
                  </a:lnTo>
                  <a:lnTo>
                    <a:pt x="135" y="0"/>
                  </a:lnTo>
                  <a:lnTo>
                    <a:pt x="159" y="1"/>
                  </a:lnTo>
                  <a:lnTo>
                    <a:pt x="182" y="4"/>
                  </a:lnTo>
                  <a:lnTo>
                    <a:pt x="203" y="8"/>
                  </a:lnTo>
                  <a:lnTo>
                    <a:pt x="222" y="15"/>
                  </a:lnTo>
                  <a:lnTo>
                    <a:pt x="238" y="22"/>
                  </a:lnTo>
                  <a:lnTo>
                    <a:pt x="252" y="32"/>
                  </a:lnTo>
                  <a:lnTo>
                    <a:pt x="262" y="41"/>
                  </a:lnTo>
                  <a:lnTo>
                    <a:pt x="268" y="51"/>
                  </a:lnTo>
                  <a:lnTo>
                    <a:pt x="270" y="6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82" name="Freeform 79"/>
            <p:cNvSpPr>
              <a:spLocks/>
            </p:cNvSpPr>
            <p:nvPr/>
          </p:nvSpPr>
          <p:spPr bwMode="auto">
            <a:xfrm>
              <a:off x="2157" y="1415"/>
              <a:ext cx="20" cy="19"/>
            </a:xfrm>
            <a:custGeom>
              <a:avLst/>
              <a:gdLst>
                <a:gd name="T0" fmla="*/ 0 w 41"/>
                <a:gd name="T1" fmla="*/ 0 h 38"/>
                <a:gd name="T2" fmla="*/ 0 w 41"/>
                <a:gd name="T3" fmla="*/ 1 h 38"/>
                <a:gd name="T4" fmla="*/ 0 w 41"/>
                <a:gd name="T5" fmla="*/ 1 h 38"/>
                <a:gd name="T6" fmla="*/ 0 w 41"/>
                <a:gd name="T7" fmla="*/ 1 h 38"/>
                <a:gd name="T8" fmla="*/ 0 w 41"/>
                <a:gd name="T9" fmla="*/ 1 h 38"/>
                <a:gd name="T10" fmla="*/ 0 w 41"/>
                <a:gd name="T11" fmla="*/ 1 h 38"/>
                <a:gd name="T12" fmla="*/ 0 w 41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" h="38">
                  <a:moveTo>
                    <a:pt x="0" y="0"/>
                  </a:moveTo>
                  <a:lnTo>
                    <a:pt x="0" y="31"/>
                  </a:lnTo>
                  <a:lnTo>
                    <a:pt x="21" y="34"/>
                  </a:lnTo>
                  <a:lnTo>
                    <a:pt x="41" y="38"/>
                  </a:lnTo>
                  <a:lnTo>
                    <a:pt x="41" y="7"/>
                  </a:lnTo>
                  <a:lnTo>
                    <a:pt x="21" y="3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83" name="Freeform 80"/>
            <p:cNvSpPr>
              <a:spLocks/>
            </p:cNvSpPr>
            <p:nvPr/>
          </p:nvSpPr>
          <p:spPr bwMode="auto">
            <a:xfrm>
              <a:off x="2102" y="1452"/>
              <a:ext cx="29" cy="22"/>
            </a:xfrm>
            <a:custGeom>
              <a:avLst/>
              <a:gdLst>
                <a:gd name="T0" fmla="*/ 0 w 58"/>
                <a:gd name="T1" fmla="*/ 1 h 43"/>
                <a:gd name="T2" fmla="*/ 0 w 58"/>
                <a:gd name="T3" fmla="*/ 1 h 43"/>
                <a:gd name="T4" fmla="*/ 1 w 58"/>
                <a:gd name="T5" fmla="*/ 1 h 43"/>
                <a:gd name="T6" fmla="*/ 1 w 58"/>
                <a:gd name="T7" fmla="*/ 1 h 43"/>
                <a:gd name="T8" fmla="*/ 1 w 58"/>
                <a:gd name="T9" fmla="*/ 1 h 43"/>
                <a:gd name="T10" fmla="*/ 1 w 58"/>
                <a:gd name="T11" fmla="*/ 0 h 43"/>
                <a:gd name="T12" fmla="*/ 1 w 58"/>
                <a:gd name="T13" fmla="*/ 1 h 43"/>
                <a:gd name="T14" fmla="*/ 1 w 58"/>
                <a:gd name="T15" fmla="*/ 1 h 43"/>
                <a:gd name="T16" fmla="*/ 0 w 58"/>
                <a:gd name="T17" fmla="*/ 1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" h="43">
                  <a:moveTo>
                    <a:pt x="0" y="11"/>
                  </a:moveTo>
                  <a:lnTo>
                    <a:pt x="0" y="43"/>
                  </a:lnTo>
                  <a:lnTo>
                    <a:pt x="17" y="38"/>
                  </a:lnTo>
                  <a:lnTo>
                    <a:pt x="37" y="34"/>
                  </a:lnTo>
                  <a:lnTo>
                    <a:pt x="58" y="32"/>
                  </a:lnTo>
                  <a:lnTo>
                    <a:pt x="58" y="0"/>
                  </a:lnTo>
                  <a:lnTo>
                    <a:pt x="37" y="2"/>
                  </a:lnTo>
                  <a:lnTo>
                    <a:pt x="17" y="6"/>
                  </a:lnTo>
                  <a:lnTo>
                    <a:pt x="0" y="1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84" name="Freeform 81"/>
            <p:cNvSpPr>
              <a:spLocks/>
            </p:cNvSpPr>
            <p:nvPr/>
          </p:nvSpPr>
          <p:spPr bwMode="auto">
            <a:xfrm>
              <a:off x="2076" y="1436"/>
              <a:ext cx="135" cy="32"/>
            </a:xfrm>
            <a:custGeom>
              <a:avLst/>
              <a:gdLst>
                <a:gd name="T0" fmla="*/ 0 w 270"/>
                <a:gd name="T1" fmla="*/ 1 h 64"/>
                <a:gd name="T2" fmla="*/ 1 w 270"/>
                <a:gd name="T3" fmla="*/ 1 h 64"/>
                <a:gd name="T4" fmla="*/ 1 w 270"/>
                <a:gd name="T5" fmla="*/ 1 h 64"/>
                <a:gd name="T6" fmla="*/ 1 w 270"/>
                <a:gd name="T7" fmla="*/ 1 h 64"/>
                <a:gd name="T8" fmla="*/ 1 w 270"/>
                <a:gd name="T9" fmla="*/ 1 h 64"/>
                <a:gd name="T10" fmla="*/ 1 w 270"/>
                <a:gd name="T11" fmla="*/ 1 h 64"/>
                <a:gd name="T12" fmla="*/ 1 w 270"/>
                <a:gd name="T13" fmla="*/ 1 h 64"/>
                <a:gd name="T14" fmla="*/ 1 w 270"/>
                <a:gd name="T15" fmla="*/ 1 h 64"/>
                <a:gd name="T16" fmla="*/ 1 w 270"/>
                <a:gd name="T17" fmla="*/ 1 h 64"/>
                <a:gd name="T18" fmla="*/ 1 w 270"/>
                <a:gd name="T19" fmla="*/ 0 h 64"/>
                <a:gd name="T20" fmla="*/ 1 w 270"/>
                <a:gd name="T21" fmla="*/ 1 h 64"/>
                <a:gd name="T22" fmla="*/ 1 w 270"/>
                <a:gd name="T23" fmla="*/ 1 h 64"/>
                <a:gd name="T24" fmla="*/ 1 w 270"/>
                <a:gd name="T25" fmla="*/ 1 h 64"/>
                <a:gd name="T26" fmla="*/ 1 w 270"/>
                <a:gd name="T27" fmla="*/ 1 h 64"/>
                <a:gd name="T28" fmla="*/ 1 w 270"/>
                <a:gd name="T29" fmla="*/ 1 h 64"/>
                <a:gd name="T30" fmla="*/ 1 w 270"/>
                <a:gd name="T31" fmla="*/ 1 h 64"/>
                <a:gd name="T32" fmla="*/ 1 w 270"/>
                <a:gd name="T33" fmla="*/ 1 h 64"/>
                <a:gd name="T34" fmla="*/ 1 w 270"/>
                <a:gd name="T35" fmla="*/ 1 h 64"/>
                <a:gd name="T36" fmla="*/ 1 w 270"/>
                <a:gd name="T37" fmla="*/ 1 h 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0" h="64">
                  <a:moveTo>
                    <a:pt x="0" y="64"/>
                  </a:moveTo>
                  <a:lnTo>
                    <a:pt x="2" y="53"/>
                  </a:lnTo>
                  <a:lnTo>
                    <a:pt x="8" y="42"/>
                  </a:lnTo>
                  <a:lnTo>
                    <a:pt x="18" y="32"/>
                  </a:lnTo>
                  <a:lnTo>
                    <a:pt x="31" y="22"/>
                  </a:lnTo>
                  <a:lnTo>
                    <a:pt x="48" y="15"/>
                  </a:lnTo>
                  <a:lnTo>
                    <a:pt x="68" y="8"/>
                  </a:lnTo>
                  <a:lnTo>
                    <a:pt x="89" y="4"/>
                  </a:lnTo>
                  <a:lnTo>
                    <a:pt x="112" y="1"/>
                  </a:lnTo>
                  <a:lnTo>
                    <a:pt x="135" y="0"/>
                  </a:lnTo>
                  <a:lnTo>
                    <a:pt x="159" y="1"/>
                  </a:lnTo>
                  <a:lnTo>
                    <a:pt x="182" y="4"/>
                  </a:lnTo>
                  <a:lnTo>
                    <a:pt x="203" y="8"/>
                  </a:lnTo>
                  <a:lnTo>
                    <a:pt x="222" y="15"/>
                  </a:lnTo>
                  <a:lnTo>
                    <a:pt x="238" y="22"/>
                  </a:lnTo>
                  <a:lnTo>
                    <a:pt x="252" y="32"/>
                  </a:lnTo>
                  <a:lnTo>
                    <a:pt x="262" y="42"/>
                  </a:lnTo>
                  <a:lnTo>
                    <a:pt x="268" y="53"/>
                  </a:lnTo>
                  <a:lnTo>
                    <a:pt x="270" y="64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85" name="Freeform 82"/>
            <p:cNvSpPr>
              <a:spLocks/>
            </p:cNvSpPr>
            <p:nvPr/>
          </p:nvSpPr>
          <p:spPr bwMode="auto">
            <a:xfrm>
              <a:off x="2176" y="1479"/>
              <a:ext cx="24" cy="26"/>
            </a:xfrm>
            <a:custGeom>
              <a:avLst/>
              <a:gdLst>
                <a:gd name="T0" fmla="*/ 1 w 48"/>
                <a:gd name="T1" fmla="*/ 1 h 52"/>
                <a:gd name="T2" fmla="*/ 1 w 48"/>
                <a:gd name="T3" fmla="*/ 1 h 52"/>
                <a:gd name="T4" fmla="*/ 1 w 48"/>
                <a:gd name="T5" fmla="*/ 1 h 52"/>
                <a:gd name="T6" fmla="*/ 1 w 48"/>
                <a:gd name="T7" fmla="*/ 1 h 52"/>
                <a:gd name="T8" fmla="*/ 0 w 48"/>
                <a:gd name="T9" fmla="*/ 0 h 52"/>
                <a:gd name="T10" fmla="*/ 0 w 48"/>
                <a:gd name="T11" fmla="*/ 1 h 52"/>
                <a:gd name="T12" fmla="*/ 1 w 48"/>
                <a:gd name="T13" fmla="*/ 1 h 52"/>
                <a:gd name="T14" fmla="*/ 1 w 48"/>
                <a:gd name="T15" fmla="*/ 1 h 52"/>
                <a:gd name="T16" fmla="*/ 1 w 48"/>
                <a:gd name="T17" fmla="*/ 1 h 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52">
                  <a:moveTo>
                    <a:pt x="48" y="52"/>
                  </a:moveTo>
                  <a:lnTo>
                    <a:pt x="48" y="22"/>
                  </a:lnTo>
                  <a:lnTo>
                    <a:pt x="35" y="13"/>
                  </a:lnTo>
                  <a:lnTo>
                    <a:pt x="19" y="6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9" y="36"/>
                  </a:lnTo>
                  <a:lnTo>
                    <a:pt x="35" y="44"/>
                  </a:lnTo>
                  <a:lnTo>
                    <a:pt x="48" y="5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86" name="Freeform 83"/>
            <p:cNvSpPr>
              <a:spLocks/>
            </p:cNvSpPr>
            <p:nvPr/>
          </p:nvSpPr>
          <p:spPr bwMode="auto">
            <a:xfrm>
              <a:off x="1877" y="1463"/>
              <a:ext cx="220" cy="32"/>
            </a:xfrm>
            <a:custGeom>
              <a:avLst/>
              <a:gdLst>
                <a:gd name="T0" fmla="*/ 1 w 439"/>
                <a:gd name="T1" fmla="*/ 0 h 62"/>
                <a:gd name="T2" fmla="*/ 1 w 439"/>
                <a:gd name="T3" fmla="*/ 1 h 62"/>
                <a:gd name="T4" fmla="*/ 0 w 439"/>
                <a:gd name="T5" fmla="*/ 1 h 62"/>
                <a:gd name="T6" fmla="*/ 1 w 439"/>
                <a:gd name="T7" fmla="*/ 0 h 62"/>
                <a:gd name="T8" fmla="*/ 1 w 439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9" h="62">
                  <a:moveTo>
                    <a:pt x="439" y="0"/>
                  </a:moveTo>
                  <a:lnTo>
                    <a:pt x="372" y="62"/>
                  </a:lnTo>
                  <a:lnTo>
                    <a:pt x="0" y="62"/>
                  </a:lnTo>
                  <a:lnTo>
                    <a:pt x="68" y="0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87" name="Freeform 84"/>
            <p:cNvSpPr>
              <a:spLocks/>
            </p:cNvSpPr>
            <p:nvPr/>
          </p:nvSpPr>
          <p:spPr bwMode="auto">
            <a:xfrm>
              <a:off x="1576" y="1495"/>
              <a:ext cx="301" cy="289"/>
            </a:xfrm>
            <a:custGeom>
              <a:avLst/>
              <a:gdLst>
                <a:gd name="T0" fmla="*/ 0 w 601"/>
                <a:gd name="T1" fmla="*/ 0 h 579"/>
                <a:gd name="T2" fmla="*/ 1 w 601"/>
                <a:gd name="T3" fmla="*/ 0 h 579"/>
                <a:gd name="T4" fmla="*/ 1 w 601"/>
                <a:gd name="T5" fmla="*/ 0 h 579"/>
                <a:gd name="T6" fmla="*/ 1 w 601"/>
                <a:gd name="T7" fmla="*/ 0 h 579"/>
                <a:gd name="T8" fmla="*/ 1 w 601"/>
                <a:gd name="T9" fmla="*/ 0 h 579"/>
                <a:gd name="T10" fmla="*/ 1 w 601"/>
                <a:gd name="T11" fmla="*/ 0 h 579"/>
                <a:gd name="T12" fmla="*/ 0 w 601"/>
                <a:gd name="T13" fmla="*/ 0 h 5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1" h="579">
                  <a:moveTo>
                    <a:pt x="0" y="579"/>
                  </a:moveTo>
                  <a:lnTo>
                    <a:pt x="304" y="161"/>
                  </a:lnTo>
                  <a:lnTo>
                    <a:pt x="343" y="300"/>
                  </a:lnTo>
                  <a:lnTo>
                    <a:pt x="601" y="0"/>
                  </a:lnTo>
                  <a:lnTo>
                    <a:pt x="297" y="420"/>
                  </a:lnTo>
                  <a:lnTo>
                    <a:pt x="258" y="279"/>
                  </a:lnTo>
                  <a:lnTo>
                    <a:pt x="0" y="579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88" name="Freeform 85"/>
            <p:cNvSpPr>
              <a:spLocks/>
            </p:cNvSpPr>
            <p:nvPr/>
          </p:nvSpPr>
          <p:spPr bwMode="auto">
            <a:xfrm>
              <a:off x="2408" y="1462"/>
              <a:ext cx="355" cy="358"/>
            </a:xfrm>
            <a:custGeom>
              <a:avLst/>
              <a:gdLst>
                <a:gd name="T0" fmla="*/ 0 w 708"/>
                <a:gd name="T1" fmla="*/ 0 h 717"/>
                <a:gd name="T2" fmla="*/ 1 w 708"/>
                <a:gd name="T3" fmla="*/ 0 h 717"/>
                <a:gd name="T4" fmla="*/ 1 w 708"/>
                <a:gd name="T5" fmla="*/ 0 h 717"/>
                <a:gd name="T6" fmla="*/ 1 w 708"/>
                <a:gd name="T7" fmla="*/ 0 h 717"/>
                <a:gd name="T8" fmla="*/ 1 w 708"/>
                <a:gd name="T9" fmla="*/ 0 h 717"/>
                <a:gd name="T10" fmla="*/ 1 w 708"/>
                <a:gd name="T11" fmla="*/ 0 h 717"/>
                <a:gd name="T12" fmla="*/ 0 w 708"/>
                <a:gd name="T13" fmla="*/ 0 h 7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08" h="717">
                  <a:moveTo>
                    <a:pt x="0" y="0"/>
                  </a:moveTo>
                  <a:lnTo>
                    <a:pt x="484" y="360"/>
                  </a:lnTo>
                  <a:lnTo>
                    <a:pt x="344" y="400"/>
                  </a:lnTo>
                  <a:lnTo>
                    <a:pt x="708" y="717"/>
                  </a:lnTo>
                  <a:lnTo>
                    <a:pt x="224" y="358"/>
                  </a:lnTo>
                  <a:lnTo>
                    <a:pt x="364" y="3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3127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518E87-62F7-41BF-9B54-A566C35E8C4B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971550" y="1125538"/>
            <a:ext cx="80645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/>
              <a:t>Геологоразведочные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3050965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Объект 2"/>
          <p:cNvSpPr>
            <a:spLocks noGrp="1"/>
          </p:cNvSpPr>
          <p:nvPr>
            <p:ph idx="1"/>
          </p:nvPr>
        </p:nvSpPr>
        <p:spPr>
          <a:xfrm>
            <a:off x="971550" y="1206500"/>
            <a:ext cx="8083550" cy="523875"/>
          </a:xfrm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b="1" kern="1200"/>
              <a:t>Разработка м-я им. Ю. Корчагина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C1385E-7501-4C28-A795-8C54A7A04799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394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971550" y="260350"/>
            <a:ext cx="7343775" cy="719138"/>
          </a:xfrm>
        </p:spPr>
        <p:txBody>
          <a:bodyPr/>
          <a:lstStyle/>
          <a:p>
            <a:pPr algn="ctr"/>
            <a:r>
              <a:rPr lang="ru-RU" altLang="ru-RU" sz="2000" dirty="0" smtClean="0"/>
              <a:t>Основные положения </a:t>
            </a:r>
            <a:br>
              <a:rPr lang="ru-RU" altLang="ru-RU" sz="2000" dirty="0" smtClean="0"/>
            </a:br>
            <a:r>
              <a:rPr lang="ru-RU" altLang="ru-RU" sz="2000" dirty="0" smtClean="0"/>
              <a:t>проектного технологического документа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101013" y="6381750"/>
            <a:ext cx="908050" cy="360363"/>
          </a:xfrm>
        </p:spPr>
        <p:txBody>
          <a:bodyPr/>
          <a:lstStyle/>
          <a:p>
            <a:pPr>
              <a:defRPr/>
            </a:pPr>
            <a:fld id="{5006AE15-6B41-42C8-B206-483E6AE5D4D5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0825" y="1341438"/>
            <a:ext cx="8496300" cy="41544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Технологическая схема разработки рассмотрена и утверждена ЦКР Роснедр по УВС 28 марта 2013 г. (протокол №5609) со следующими основными положениями и технологическими показателями:</a:t>
            </a:r>
          </a:p>
          <a:p>
            <a:pPr algn="just">
              <a:defRPr/>
            </a:pP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– максимальные проектные уровни: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добычи нефти, тыс. т 		– 1 525 (2015 г.);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	добычи жидкости, тыс. т  		– 5 535 (2022 г.);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	добычи газа газовой шапки, млн м</a:t>
            </a:r>
            <a:r>
              <a:rPr lang="ru-RU" sz="1400" b="1" baseline="30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	– 1 467 (2021 г.);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добычи конденсата, тыс. т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		– 72 (2019 г.);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	закачки воды, тыс. м</a:t>
            </a:r>
            <a:r>
              <a:rPr lang="ru-RU" sz="1400" b="1" baseline="30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		– 4 300 (2022 г.);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	закачки газа, млн м</a:t>
            </a:r>
            <a:r>
              <a:rPr lang="ru-RU" sz="1400" b="1" baseline="30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		– 1 294 (2021 г.);</a:t>
            </a:r>
          </a:p>
          <a:p>
            <a:pPr algn="just">
              <a:defRPr/>
            </a:pP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– выделение двух объектов разработки;</a:t>
            </a:r>
          </a:p>
          <a:p>
            <a:pPr algn="just">
              <a:defRPr/>
            </a:pP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– общий фонд скважин – 39 (все ГС),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	из них: добывающие – 31 (ГС),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	            нагнетательные – 8 (6 водонагнетательных, 2 газонагнетательные);</a:t>
            </a:r>
          </a:p>
          <a:p>
            <a:pPr algn="just"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algn="just">
              <a:defRPr/>
            </a:pPr>
            <a:endParaRPr lang="ru-RU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8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2400" dirty="0"/>
              <a:t>Показатели разработки месторождения </a:t>
            </a:r>
            <a:r>
              <a:rPr lang="ru-RU" altLang="ru-RU" sz="2400" dirty="0" err="1" smtClean="0"/>
              <a:t>им.Ю.Корчагина</a:t>
            </a:r>
            <a:endParaRPr lang="ru-RU" altLang="ru-RU" sz="2400" dirty="0"/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512"/>
            <a:ext cx="8353610" cy="51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101013" y="6381750"/>
            <a:ext cx="908050" cy="360363"/>
          </a:xfrm>
        </p:spPr>
        <p:txBody>
          <a:bodyPr/>
          <a:lstStyle/>
          <a:p>
            <a:pPr>
              <a:defRPr/>
            </a:pPr>
            <a:fld id="{9DCC34D9-80B1-4255-92AE-550A55042101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272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1" y="287338"/>
            <a:ext cx="7200850" cy="719137"/>
          </a:xfrm>
        </p:spPr>
        <p:txBody>
          <a:bodyPr/>
          <a:lstStyle/>
          <a:p>
            <a:pPr algn="ctr">
              <a:defRPr/>
            </a:pPr>
            <a:r>
              <a:rPr lang="ru-RU" sz="1800" dirty="0"/>
              <a:t>Направления работ в части повышения охвата месторождения </a:t>
            </a:r>
            <a:r>
              <a:rPr lang="ru-RU" sz="1800" dirty="0" err="1"/>
              <a:t>разбуриванием</a:t>
            </a:r>
            <a:r>
              <a:rPr lang="ru-RU" sz="1800" dirty="0"/>
              <a:t> и ограничения добычи газа</a:t>
            </a: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114300" y="1125538"/>
            <a:ext cx="8940800" cy="3587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altLang="ru-RU" sz="2000" smtClean="0"/>
              <a:t>Зарезка вторых стволов, многоствольное и многозабойное заканчивание. </a:t>
            </a:r>
            <a:endParaRPr lang="ru-RU" altLang="ru-RU" sz="2000" smtClean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C5D67E-C81B-489F-B51C-E6F33EE3FFB7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4398" r="3915" b="5003"/>
          <a:stretch>
            <a:fillRect/>
          </a:stretch>
        </p:blipFill>
        <p:spPr bwMode="auto">
          <a:xfrm>
            <a:off x="179388" y="1557338"/>
            <a:ext cx="4197350" cy="2174875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4"/>
          <a:srcRect l="1028" t="26895" r="30961" b="30847"/>
          <a:stretch/>
        </p:blipFill>
        <p:spPr bwMode="auto">
          <a:xfrm>
            <a:off x="179388" y="4149725"/>
            <a:ext cx="4197350" cy="2270125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/>
          <a:srcRect l="27609" t="24629" r="29261" b="33123"/>
          <a:stretch/>
        </p:blipFill>
        <p:spPr bwMode="auto">
          <a:xfrm>
            <a:off x="5394325" y="4149725"/>
            <a:ext cx="2689225" cy="2270125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Прямоугольник 7"/>
          <p:cNvSpPr>
            <a:spLocks noChangeArrowheads="1"/>
          </p:cNvSpPr>
          <p:nvPr/>
        </p:nvSpPr>
        <p:spPr bwMode="auto">
          <a:xfrm>
            <a:off x="5276850" y="6453188"/>
            <a:ext cx="292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Волжский ярус скв. № 14</a:t>
            </a:r>
          </a:p>
        </p:txBody>
      </p:sp>
      <p:sp>
        <p:nvSpPr>
          <p:cNvPr id="23561" name="Прямоугольник 8"/>
          <p:cNvSpPr>
            <a:spLocks noChangeArrowheads="1"/>
          </p:cNvSpPr>
          <p:nvPr/>
        </p:nvSpPr>
        <p:spPr bwMode="auto">
          <a:xfrm>
            <a:off x="179388" y="6438900"/>
            <a:ext cx="4197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Неокомский ярус скв. № 104 и 110</a:t>
            </a:r>
          </a:p>
        </p:txBody>
      </p:sp>
      <p:sp>
        <p:nvSpPr>
          <p:cNvPr id="23562" name="Прямоугольник 9"/>
          <p:cNvSpPr>
            <a:spLocks noChangeArrowheads="1"/>
          </p:cNvSpPr>
          <p:nvPr/>
        </p:nvSpPr>
        <p:spPr bwMode="auto">
          <a:xfrm>
            <a:off x="606425" y="3732213"/>
            <a:ext cx="3435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Неокомский ярус скв. № 117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/>
          <a:srcRect l="16550" r="5483" b="31827"/>
          <a:stretch/>
        </p:blipFill>
        <p:spPr bwMode="auto">
          <a:xfrm>
            <a:off x="4584700" y="1557338"/>
            <a:ext cx="4451350" cy="2157412"/>
          </a:xfrm>
          <a:prstGeom prst="rect">
            <a:avLst/>
          </a:prstGeom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564" name="Прямоугольник 11"/>
          <p:cNvSpPr>
            <a:spLocks noChangeArrowheads="1"/>
          </p:cNvSpPr>
          <p:nvPr/>
        </p:nvSpPr>
        <p:spPr bwMode="auto">
          <a:xfrm>
            <a:off x="4584700" y="3714750"/>
            <a:ext cx="4451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Неокомский ярус скв. № 314 с БК</a:t>
            </a:r>
          </a:p>
        </p:txBody>
      </p:sp>
    </p:spTree>
    <p:extLst>
      <p:ext uri="{BB962C8B-B14F-4D97-AF65-F5344CB8AC3E}">
        <p14:creationId xmlns:p14="http://schemas.microsoft.com/office/powerpoint/2010/main" val="3766571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1800" dirty="0"/>
              <a:t>Направления работ в части повышения охвата месторождения </a:t>
            </a:r>
            <a:r>
              <a:rPr lang="ru-RU" sz="1800" dirty="0" err="1"/>
              <a:t>разбуриванием</a:t>
            </a:r>
            <a:r>
              <a:rPr lang="ru-RU" sz="1800" dirty="0"/>
              <a:t> и ограничения добычи газа</a:t>
            </a:r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000" dirty="0" smtClean="0"/>
              <a:t>Регулирование отборов по длине горизонтального ствола механическим способом:</a:t>
            </a:r>
          </a:p>
          <a:p>
            <a:pPr>
              <a:buFontTx/>
              <a:buChar char="-"/>
            </a:pPr>
            <a:r>
              <a:rPr lang="ru-RU" altLang="ru-RU" sz="2000" dirty="0" smtClean="0"/>
              <a:t>пассивное </a:t>
            </a:r>
            <a:r>
              <a:rPr lang="ru-RU" altLang="ru-RU" sz="2000" dirty="0" err="1" smtClean="0"/>
              <a:t>заканчивание</a:t>
            </a:r>
            <a:r>
              <a:rPr lang="ru-RU" altLang="ru-RU" sz="2000" dirty="0" smtClean="0"/>
              <a:t>,</a:t>
            </a:r>
          </a:p>
          <a:p>
            <a:pPr>
              <a:buFontTx/>
              <a:buChar char="-"/>
            </a:pPr>
            <a:r>
              <a:rPr lang="ru-RU" altLang="ru-RU" sz="2000" dirty="0" smtClean="0"/>
              <a:t>механические порты,</a:t>
            </a:r>
          </a:p>
          <a:p>
            <a:pPr>
              <a:buFontTx/>
              <a:buChar char="-"/>
            </a:pPr>
            <a:r>
              <a:rPr lang="ru-RU" altLang="ru-RU" sz="2000" dirty="0" smtClean="0"/>
              <a:t>автономные адаптивные клапаны,</a:t>
            </a:r>
          </a:p>
          <a:p>
            <a:pPr>
              <a:buFontTx/>
              <a:buChar char="-"/>
            </a:pPr>
            <a:r>
              <a:rPr lang="ru-RU" altLang="ru-RU" sz="2000" dirty="0" smtClean="0"/>
              <a:t>«интеллектуальное» </a:t>
            </a:r>
            <a:r>
              <a:rPr lang="ru-RU" altLang="ru-RU" sz="2000" dirty="0" err="1" smtClean="0"/>
              <a:t>заканчивание</a:t>
            </a:r>
            <a:r>
              <a:rPr lang="ru-RU" altLang="ru-RU" sz="2000" dirty="0" smtClean="0"/>
              <a:t>,</a:t>
            </a:r>
          </a:p>
          <a:p>
            <a:pPr>
              <a:buFontTx/>
              <a:buChar char="-"/>
            </a:pPr>
            <a:r>
              <a:rPr lang="ru-RU" altLang="ru-RU" sz="2000" dirty="0" smtClean="0"/>
              <a:t>изоляция интервалов при КРС спуском </a:t>
            </a:r>
            <a:r>
              <a:rPr lang="ru-RU" altLang="ru-RU" sz="2000" dirty="0" err="1" smtClean="0"/>
              <a:t>двухпакерных</a:t>
            </a:r>
            <a:r>
              <a:rPr lang="ru-RU" altLang="ru-RU" sz="2000" dirty="0" smtClean="0"/>
              <a:t> компоновок,</a:t>
            </a:r>
          </a:p>
          <a:p>
            <a:pPr>
              <a:buFontTx/>
              <a:buChar char="-"/>
            </a:pPr>
            <a:r>
              <a:rPr lang="ru-RU" altLang="ru-RU" sz="2000" dirty="0" smtClean="0"/>
              <a:t>приобщение удаленных зон спуском верхнего удлиненного </a:t>
            </a:r>
            <a:r>
              <a:rPr lang="ru-RU" altLang="ru-RU" sz="2000" dirty="0" err="1" smtClean="0"/>
              <a:t>заканчивания</a:t>
            </a:r>
            <a:r>
              <a:rPr lang="ru-RU" altLang="ru-RU" sz="2000" dirty="0" smtClean="0"/>
              <a:t> в горизонтальный ствол.</a:t>
            </a:r>
          </a:p>
          <a:p>
            <a:pPr>
              <a:buFontTx/>
              <a:buChar char="-"/>
            </a:pPr>
            <a:endParaRPr lang="ru-RU" altLang="ru-RU" sz="2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A67C65-827C-4AC8-AF8E-54462ED3803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228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3" b="68921"/>
          <a:stretch>
            <a:fillRect/>
          </a:stretch>
        </p:blipFill>
        <p:spPr bwMode="auto">
          <a:xfrm>
            <a:off x="69850" y="3141663"/>
            <a:ext cx="90741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3" name="Group 88"/>
          <p:cNvGrpSpPr>
            <a:grpSpLocks/>
          </p:cNvGrpSpPr>
          <p:nvPr/>
        </p:nvGrpSpPr>
        <p:grpSpPr bwMode="auto">
          <a:xfrm>
            <a:off x="1979613" y="1052513"/>
            <a:ext cx="7092950" cy="4392612"/>
            <a:chOff x="0" y="758825"/>
            <a:chExt cx="9144000" cy="5342607"/>
          </a:xfrm>
        </p:grpSpPr>
        <p:pic>
          <p:nvPicPr>
            <p:cNvPr id="25605" name="Picture 2" descr="PERM.bmp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8825"/>
              <a:ext cx="9144000" cy="534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itle 1"/>
            <p:cNvSpPr txBox="1">
              <a:spLocks/>
            </p:cNvSpPr>
            <p:nvPr/>
          </p:nvSpPr>
          <p:spPr>
            <a:xfrm>
              <a:off x="5431552" y="3102853"/>
              <a:ext cx="2832430" cy="463399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spcAft>
                  <a:spcPts val="0"/>
                </a:spcAft>
                <a:defRPr/>
              </a:pPr>
              <a:r>
                <a:rPr lang="ru-RU" sz="1200" b="1" dirty="0">
                  <a:latin typeface="+mj-lt"/>
                  <a:ea typeface="+mj-ea"/>
                  <a:cs typeface="+mj-cs"/>
                </a:rPr>
                <a:t>Профиль проницаемости</a:t>
              </a:r>
              <a:endParaRPr lang="en-US" sz="1200" b="1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5607" name="Rectangle 45"/>
            <p:cNvSpPr>
              <a:spLocks noChangeArrowheads="1"/>
            </p:cNvSpPr>
            <p:nvPr/>
          </p:nvSpPr>
          <p:spPr bwMode="auto">
            <a:xfrm>
              <a:off x="255588" y="5842670"/>
              <a:ext cx="158750" cy="2286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>
                <a:latin typeface="Arial" charset="0"/>
              </a:endParaRPr>
            </a:p>
          </p:txBody>
        </p:sp>
        <p:sp>
          <p:nvSpPr>
            <p:cNvPr id="25608" name="Rectangle 45"/>
            <p:cNvSpPr>
              <a:spLocks noChangeArrowheads="1"/>
            </p:cNvSpPr>
            <p:nvPr/>
          </p:nvSpPr>
          <p:spPr bwMode="auto">
            <a:xfrm>
              <a:off x="1238250" y="5841082"/>
              <a:ext cx="158750" cy="2286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>
                <a:latin typeface="Arial" charset="0"/>
              </a:endParaRPr>
            </a:p>
          </p:txBody>
        </p:sp>
        <p:sp>
          <p:nvSpPr>
            <p:cNvPr id="25609" name="Rectangle 45"/>
            <p:cNvSpPr>
              <a:spLocks noChangeArrowheads="1"/>
            </p:cNvSpPr>
            <p:nvPr/>
          </p:nvSpPr>
          <p:spPr bwMode="auto">
            <a:xfrm>
              <a:off x="3008313" y="5831557"/>
              <a:ext cx="158750" cy="2286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>
                <a:latin typeface="Arial" charset="0"/>
              </a:endParaRPr>
            </a:p>
          </p:txBody>
        </p:sp>
        <p:sp>
          <p:nvSpPr>
            <p:cNvPr id="25610" name="Rectangle 45"/>
            <p:cNvSpPr>
              <a:spLocks noChangeArrowheads="1"/>
            </p:cNvSpPr>
            <p:nvPr/>
          </p:nvSpPr>
          <p:spPr bwMode="auto">
            <a:xfrm>
              <a:off x="4032250" y="5836320"/>
              <a:ext cx="160338" cy="2286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>
                <a:latin typeface="Arial" charset="0"/>
              </a:endParaRPr>
            </a:p>
          </p:txBody>
        </p:sp>
        <p:sp>
          <p:nvSpPr>
            <p:cNvPr id="25611" name="Rectangle 45"/>
            <p:cNvSpPr>
              <a:spLocks noChangeArrowheads="1"/>
            </p:cNvSpPr>
            <p:nvPr/>
          </p:nvSpPr>
          <p:spPr bwMode="auto">
            <a:xfrm>
              <a:off x="5613400" y="5834732"/>
              <a:ext cx="158750" cy="2286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>
                <a:latin typeface="Arial" charset="0"/>
              </a:endParaRPr>
            </a:p>
          </p:txBody>
        </p:sp>
        <p:sp>
          <p:nvSpPr>
            <p:cNvPr id="25612" name="Rectangle 45"/>
            <p:cNvSpPr>
              <a:spLocks noChangeArrowheads="1"/>
            </p:cNvSpPr>
            <p:nvPr/>
          </p:nvSpPr>
          <p:spPr bwMode="auto">
            <a:xfrm>
              <a:off x="6715125" y="5825207"/>
              <a:ext cx="158750" cy="2286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>
                <a:latin typeface="Arial" charset="0"/>
              </a:endParaRPr>
            </a:p>
          </p:txBody>
        </p:sp>
        <p:sp>
          <p:nvSpPr>
            <p:cNvPr id="25613" name="Rectangle 45"/>
            <p:cNvSpPr>
              <a:spLocks noChangeArrowheads="1"/>
            </p:cNvSpPr>
            <p:nvPr/>
          </p:nvSpPr>
          <p:spPr bwMode="auto">
            <a:xfrm>
              <a:off x="7640638" y="5809332"/>
              <a:ext cx="158750" cy="2286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>
                <a:latin typeface="Arial" charset="0"/>
              </a:endParaRPr>
            </a:p>
          </p:txBody>
        </p:sp>
        <p:sp>
          <p:nvSpPr>
            <p:cNvPr id="25614" name="Rectangle 45"/>
            <p:cNvSpPr>
              <a:spLocks noChangeArrowheads="1"/>
            </p:cNvSpPr>
            <p:nvPr/>
          </p:nvSpPr>
          <p:spPr bwMode="auto">
            <a:xfrm>
              <a:off x="2673350" y="1327150"/>
              <a:ext cx="158750" cy="2286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Arial" charset="0"/>
              </a:endParaRPr>
            </a:p>
          </p:txBody>
        </p:sp>
        <p:sp>
          <p:nvSpPr>
            <p:cNvPr id="25615" name="AutoShape 108"/>
            <p:cNvSpPr>
              <a:spLocks noChangeArrowheads="1"/>
            </p:cNvSpPr>
            <p:nvPr/>
          </p:nvSpPr>
          <p:spPr bwMode="auto">
            <a:xfrm>
              <a:off x="1409700" y="5829970"/>
              <a:ext cx="1587500" cy="228600"/>
            </a:xfrm>
            <a:prstGeom prst="flowChartPredefinedProcess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>
                <a:latin typeface="Arial" charset="0"/>
              </a:endParaRPr>
            </a:p>
          </p:txBody>
        </p:sp>
        <p:sp>
          <p:nvSpPr>
            <p:cNvPr id="25616" name="AutoShape 108"/>
            <p:cNvSpPr>
              <a:spLocks noChangeArrowheads="1"/>
            </p:cNvSpPr>
            <p:nvPr/>
          </p:nvSpPr>
          <p:spPr bwMode="auto">
            <a:xfrm>
              <a:off x="6888163" y="5812507"/>
              <a:ext cx="730250" cy="228600"/>
            </a:xfrm>
            <a:prstGeom prst="flowChartPredefinedProcess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>
                <a:latin typeface="Arial" charset="0"/>
              </a:endParaRPr>
            </a:p>
          </p:txBody>
        </p:sp>
        <p:sp>
          <p:nvSpPr>
            <p:cNvPr id="25617" name="AutoShape 108"/>
            <p:cNvSpPr>
              <a:spLocks noChangeArrowheads="1"/>
            </p:cNvSpPr>
            <p:nvPr/>
          </p:nvSpPr>
          <p:spPr bwMode="auto">
            <a:xfrm>
              <a:off x="2627313" y="1639888"/>
              <a:ext cx="304800" cy="228600"/>
            </a:xfrm>
            <a:prstGeom prst="flowChartPredefinedProcess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Arial" charset="0"/>
              </a:endParaRPr>
            </a:p>
          </p:txBody>
        </p:sp>
        <p:sp>
          <p:nvSpPr>
            <p:cNvPr id="25618" name="Text Box 49"/>
            <p:cNvSpPr txBox="1">
              <a:spLocks noChangeArrowheads="1"/>
            </p:cNvSpPr>
            <p:nvPr/>
          </p:nvSpPr>
          <p:spPr bwMode="auto">
            <a:xfrm>
              <a:off x="3129180" y="1332282"/>
              <a:ext cx="1788688" cy="297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Arial" charset="0"/>
                </a:rPr>
                <a:t>Пакер разбухающий</a:t>
              </a:r>
              <a:endParaRPr lang="en-US" altLang="ru-RU" sz="1000">
                <a:latin typeface="Arial" charset="0"/>
              </a:endParaRPr>
            </a:p>
          </p:txBody>
        </p:sp>
        <p:sp>
          <p:nvSpPr>
            <p:cNvPr id="25619" name="Text Box 49"/>
            <p:cNvSpPr txBox="1">
              <a:spLocks noChangeArrowheads="1"/>
            </p:cNvSpPr>
            <p:nvPr/>
          </p:nvSpPr>
          <p:spPr bwMode="auto">
            <a:xfrm>
              <a:off x="3168064" y="1647007"/>
              <a:ext cx="1240212" cy="297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Arial" charset="0"/>
                </a:rPr>
                <a:t>Глухая труба</a:t>
              </a:r>
              <a:endParaRPr lang="en-US" altLang="ru-RU" sz="1000">
                <a:latin typeface="Arial" charset="0"/>
              </a:endParaRPr>
            </a:p>
          </p:txBody>
        </p:sp>
        <p:cxnSp>
          <p:nvCxnSpPr>
            <p:cNvPr id="25620" name="Straight Arrow Connector 25"/>
            <p:cNvCxnSpPr>
              <a:cxnSpLocks noChangeShapeType="1"/>
            </p:cNvCxnSpPr>
            <p:nvPr/>
          </p:nvCxnSpPr>
          <p:spPr bwMode="auto">
            <a:xfrm rot="5400000">
              <a:off x="6450013" y="3559175"/>
              <a:ext cx="801688" cy="547687"/>
            </a:xfrm>
            <a:prstGeom prst="straightConnector1">
              <a:avLst/>
            </a:prstGeom>
            <a:noFill/>
            <a:ln w="47625" algn="ctr">
              <a:solidFill>
                <a:schemeClr val="accent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621" name="AutoShape 130"/>
            <p:cNvSpPr>
              <a:spLocks noChangeAspect="1" noChangeArrowheads="1"/>
            </p:cNvSpPr>
            <p:nvPr/>
          </p:nvSpPr>
          <p:spPr bwMode="auto">
            <a:xfrm>
              <a:off x="5776913" y="5785520"/>
              <a:ext cx="304800" cy="3048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22" name="AutoShape 131"/>
            <p:cNvSpPr>
              <a:spLocks noChangeAspect="1" noChangeArrowheads="1"/>
            </p:cNvSpPr>
            <p:nvPr/>
          </p:nvSpPr>
          <p:spPr bwMode="auto">
            <a:xfrm>
              <a:off x="6092825" y="5775995"/>
              <a:ext cx="304800" cy="3048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23" name="AutoShape 130"/>
            <p:cNvSpPr>
              <a:spLocks noChangeAspect="1" noChangeArrowheads="1"/>
            </p:cNvSpPr>
            <p:nvPr/>
          </p:nvSpPr>
          <p:spPr bwMode="auto">
            <a:xfrm>
              <a:off x="6408738" y="5769645"/>
              <a:ext cx="304800" cy="3048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24" name="AutoShape 130"/>
            <p:cNvSpPr>
              <a:spLocks noChangeAspect="1" noChangeArrowheads="1"/>
            </p:cNvSpPr>
            <p:nvPr/>
          </p:nvSpPr>
          <p:spPr bwMode="auto">
            <a:xfrm>
              <a:off x="3249613" y="5796632"/>
              <a:ext cx="304800" cy="3048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25" name="AutoShape 131"/>
            <p:cNvSpPr>
              <a:spLocks noChangeAspect="1" noChangeArrowheads="1"/>
            </p:cNvSpPr>
            <p:nvPr/>
          </p:nvSpPr>
          <p:spPr bwMode="auto">
            <a:xfrm>
              <a:off x="3629025" y="5787107"/>
              <a:ext cx="304800" cy="3048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26" name="AutoShape 130"/>
            <p:cNvSpPr>
              <a:spLocks noChangeAspect="1" noChangeArrowheads="1"/>
            </p:cNvSpPr>
            <p:nvPr/>
          </p:nvSpPr>
          <p:spPr bwMode="auto">
            <a:xfrm>
              <a:off x="4213225" y="5790282"/>
              <a:ext cx="304800" cy="3048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D96C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27" name="AutoShape 131"/>
            <p:cNvSpPr>
              <a:spLocks noChangeAspect="1" noChangeArrowheads="1"/>
            </p:cNvSpPr>
            <p:nvPr/>
          </p:nvSpPr>
          <p:spPr bwMode="auto">
            <a:xfrm>
              <a:off x="2606675" y="2405063"/>
              <a:ext cx="304800" cy="3048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28" name="AutoShape 134"/>
            <p:cNvSpPr>
              <a:spLocks noChangeAspect="1" noChangeArrowheads="1"/>
            </p:cNvSpPr>
            <p:nvPr/>
          </p:nvSpPr>
          <p:spPr bwMode="auto">
            <a:xfrm>
              <a:off x="631825" y="5868070"/>
              <a:ext cx="161925" cy="16192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29" name="AutoShape 134"/>
            <p:cNvSpPr>
              <a:spLocks noChangeAspect="1" noChangeArrowheads="1"/>
            </p:cNvSpPr>
            <p:nvPr/>
          </p:nvSpPr>
          <p:spPr bwMode="auto">
            <a:xfrm>
              <a:off x="439738" y="5872832"/>
              <a:ext cx="161925" cy="16192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30" name="AutoShape 134"/>
            <p:cNvSpPr>
              <a:spLocks noChangeAspect="1" noChangeArrowheads="1"/>
            </p:cNvSpPr>
            <p:nvPr/>
          </p:nvSpPr>
          <p:spPr bwMode="auto">
            <a:xfrm>
              <a:off x="820738" y="5868070"/>
              <a:ext cx="161925" cy="16192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31" name="AutoShape 134"/>
            <p:cNvSpPr>
              <a:spLocks noChangeAspect="1" noChangeArrowheads="1"/>
            </p:cNvSpPr>
            <p:nvPr/>
          </p:nvSpPr>
          <p:spPr bwMode="auto">
            <a:xfrm>
              <a:off x="2671763" y="2811463"/>
              <a:ext cx="161925" cy="16192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32" name="AutoShape 134"/>
            <p:cNvSpPr>
              <a:spLocks noChangeAspect="1" noChangeArrowheads="1"/>
            </p:cNvSpPr>
            <p:nvPr/>
          </p:nvSpPr>
          <p:spPr bwMode="auto">
            <a:xfrm>
              <a:off x="1030288" y="5872832"/>
              <a:ext cx="161925" cy="16192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33" name="Text Box 48"/>
            <p:cNvSpPr txBox="1">
              <a:spLocks noChangeArrowheads="1"/>
            </p:cNvSpPr>
            <p:nvPr/>
          </p:nvSpPr>
          <p:spPr bwMode="auto">
            <a:xfrm>
              <a:off x="3159878" y="2741788"/>
              <a:ext cx="1678174" cy="297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latin typeface="Arial" charset="0"/>
                </a:rPr>
                <a:t>4X1.6 mm </a:t>
              </a:r>
              <a:r>
                <a:rPr lang="ru-RU" altLang="ru-RU" sz="1000">
                  <a:latin typeface="Arial" charset="0"/>
                </a:rPr>
                <a:t>штуцера</a:t>
              </a:r>
              <a:endParaRPr lang="en-US" altLang="ru-RU" sz="1000">
                <a:latin typeface="Arial" charset="0"/>
              </a:endParaRPr>
            </a:p>
          </p:txBody>
        </p:sp>
        <p:sp>
          <p:nvSpPr>
            <p:cNvPr id="25634" name="Text Box 48"/>
            <p:cNvSpPr txBox="1">
              <a:spLocks noChangeArrowheads="1"/>
            </p:cNvSpPr>
            <p:nvPr/>
          </p:nvSpPr>
          <p:spPr bwMode="auto">
            <a:xfrm>
              <a:off x="3166018" y="2417408"/>
              <a:ext cx="1678174" cy="297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latin typeface="Arial" charset="0"/>
                </a:rPr>
                <a:t>4X2.5 mm </a:t>
              </a:r>
              <a:r>
                <a:rPr lang="ru-RU" altLang="ru-RU" sz="1000">
                  <a:latin typeface="Arial" charset="0"/>
                </a:rPr>
                <a:t>штуцера</a:t>
              </a:r>
              <a:endParaRPr lang="en-US" altLang="ru-RU" sz="1000">
                <a:latin typeface="Arial" charset="0"/>
              </a:endParaRPr>
            </a:p>
          </p:txBody>
        </p:sp>
        <p:sp>
          <p:nvSpPr>
            <p:cNvPr id="25635" name="AutoShape 130"/>
            <p:cNvSpPr>
              <a:spLocks noChangeAspect="1" noChangeArrowheads="1"/>
            </p:cNvSpPr>
            <p:nvPr/>
          </p:nvSpPr>
          <p:spPr bwMode="auto">
            <a:xfrm>
              <a:off x="4541838" y="5780757"/>
              <a:ext cx="304800" cy="3048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D96C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36" name="AutoShape 130"/>
            <p:cNvSpPr>
              <a:spLocks noChangeAspect="1" noChangeArrowheads="1"/>
            </p:cNvSpPr>
            <p:nvPr/>
          </p:nvSpPr>
          <p:spPr bwMode="auto">
            <a:xfrm>
              <a:off x="4886325" y="5780757"/>
              <a:ext cx="304800" cy="3048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D96C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37" name="AutoShape 130"/>
            <p:cNvSpPr>
              <a:spLocks noChangeAspect="1" noChangeArrowheads="1"/>
            </p:cNvSpPr>
            <p:nvPr/>
          </p:nvSpPr>
          <p:spPr bwMode="auto">
            <a:xfrm>
              <a:off x="5237163" y="5774407"/>
              <a:ext cx="304800" cy="3048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D96C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38" name="AutoShape 130"/>
            <p:cNvSpPr>
              <a:spLocks noChangeAspect="1" noChangeArrowheads="1"/>
            </p:cNvSpPr>
            <p:nvPr/>
          </p:nvSpPr>
          <p:spPr bwMode="auto">
            <a:xfrm>
              <a:off x="2592388" y="2068513"/>
              <a:ext cx="304800" cy="3048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D96C0B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39" name="Text Box 48"/>
            <p:cNvSpPr txBox="1">
              <a:spLocks noChangeArrowheads="1"/>
            </p:cNvSpPr>
            <p:nvPr/>
          </p:nvSpPr>
          <p:spPr bwMode="auto">
            <a:xfrm>
              <a:off x="3239694" y="2064066"/>
              <a:ext cx="1678174" cy="297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1000">
                  <a:latin typeface="Arial" charset="0"/>
                </a:rPr>
                <a:t>2X4.0 mm </a:t>
              </a:r>
              <a:r>
                <a:rPr lang="ru-RU" altLang="ru-RU" sz="1000">
                  <a:latin typeface="Arial" charset="0"/>
                </a:rPr>
                <a:t>штуцера</a:t>
              </a:r>
              <a:endParaRPr lang="en-US" altLang="ru-RU" sz="1000">
                <a:latin typeface="Arial" charset="0"/>
              </a:endParaRPr>
            </a:p>
          </p:txBody>
        </p:sp>
        <p:sp>
          <p:nvSpPr>
            <p:cNvPr id="25640" name="TextBox 41"/>
            <p:cNvSpPr txBox="1">
              <a:spLocks noChangeArrowheads="1"/>
            </p:cNvSpPr>
            <p:nvPr/>
          </p:nvSpPr>
          <p:spPr bwMode="auto">
            <a:xfrm>
              <a:off x="570988" y="5591693"/>
              <a:ext cx="847273" cy="334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Arial" charset="0"/>
                </a:rPr>
                <a:t>7 труб</a:t>
              </a:r>
              <a:endParaRPr lang="en-US" altLang="ru-RU" sz="1200" b="1">
                <a:latin typeface="Arial" charset="0"/>
              </a:endParaRPr>
            </a:p>
          </p:txBody>
        </p:sp>
        <p:sp>
          <p:nvSpPr>
            <p:cNvPr id="25641" name="TextBox 42"/>
            <p:cNvSpPr txBox="1">
              <a:spLocks noChangeArrowheads="1"/>
            </p:cNvSpPr>
            <p:nvPr/>
          </p:nvSpPr>
          <p:spPr bwMode="auto">
            <a:xfrm>
              <a:off x="3303137" y="5531837"/>
              <a:ext cx="847273" cy="33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Arial" charset="0"/>
                </a:rPr>
                <a:t>9 труб</a:t>
              </a:r>
              <a:endParaRPr lang="en-US" altLang="ru-RU" sz="1200" b="1">
                <a:latin typeface="Arial" charset="0"/>
              </a:endParaRPr>
            </a:p>
          </p:txBody>
        </p:sp>
        <p:sp>
          <p:nvSpPr>
            <p:cNvPr id="25642" name="TextBox 43"/>
            <p:cNvSpPr txBox="1">
              <a:spLocks noChangeArrowheads="1"/>
            </p:cNvSpPr>
            <p:nvPr/>
          </p:nvSpPr>
          <p:spPr bwMode="auto">
            <a:xfrm>
              <a:off x="4512650" y="5522183"/>
              <a:ext cx="955740" cy="33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Arial" charset="0"/>
                </a:rPr>
                <a:t>14 труб</a:t>
              </a:r>
              <a:endParaRPr lang="en-US" altLang="ru-RU" sz="1200" b="1">
                <a:latin typeface="Arial" charset="0"/>
              </a:endParaRPr>
            </a:p>
          </p:txBody>
        </p:sp>
        <p:sp>
          <p:nvSpPr>
            <p:cNvPr id="25643" name="TextBox 44"/>
            <p:cNvSpPr txBox="1">
              <a:spLocks noChangeArrowheads="1"/>
            </p:cNvSpPr>
            <p:nvPr/>
          </p:nvSpPr>
          <p:spPr bwMode="auto">
            <a:xfrm>
              <a:off x="5967749" y="5516390"/>
              <a:ext cx="955741" cy="334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Arial" charset="0"/>
                </a:rPr>
                <a:t>10 труб</a:t>
              </a:r>
              <a:endParaRPr lang="en-US" altLang="ru-RU" sz="1200" b="1">
                <a:latin typeface="Arial" charset="0"/>
              </a:endParaRPr>
            </a:p>
          </p:txBody>
        </p:sp>
        <p:sp>
          <p:nvSpPr>
            <p:cNvPr id="25644" name="AutoShape 108"/>
            <p:cNvSpPr>
              <a:spLocks noChangeArrowheads="1"/>
            </p:cNvSpPr>
            <p:nvPr/>
          </p:nvSpPr>
          <p:spPr bwMode="auto">
            <a:xfrm>
              <a:off x="7821613" y="5802982"/>
              <a:ext cx="730250" cy="228600"/>
            </a:xfrm>
            <a:prstGeom prst="flowChartPredefinedProcess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800">
                <a:latin typeface="Arial" charset="0"/>
              </a:endParaRPr>
            </a:p>
          </p:txBody>
        </p:sp>
      </p:grpSp>
      <p:sp>
        <p:nvSpPr>
          <p:cNvPr id="25604" name="Title 1"/>
          <p:cNvSpPr txBox="1">
            <a:spLocks/>
          </p:cNvSpPr>
          <p:nvPr/>
        </p:nvSpPr>
        <p:spPr bwMode="auto">
          <a:xfrm>
            <a:off x="1692275" y="444500"/>
            <a:ext cx="61229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Выравнивание профиля притока</a:t>
            </a:r>
            <a:endParaRPr lang="en-US" altLang="ru-RU" sz="1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3644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971550" y="287338"/>
            <a:ext cx="7561263" cy="719137"/>
          </a:xfrm>
        </p:spPr>
        <p:txBody>
          <a:bodyPr/>
          <a:lstStyle/>
          <a:p>
            <a:pPr algn="ctr">
              <a:defRPr/>
            </a:pPr>
            <a:r>
              <a:rPr lang="ru-RU" altLang="ru-RU" sz="1800" kern="1200" dirty="0"/>
              <a:t>Применение механических регулируемых устройств контроля притока на скважине №103</a:t>
            </a:r>
            <a:endParaRPr lang="en-US" altLang="ru-RU" sz="1800" kern="1200" dirty="0"/>
          </a:p>
        </p:txBody>
      </p:sp>
      <p:sp>
        <p:nvSpPr>
          <p:cNvPr id="13315" name="Content Placeholder 3"/>
          <p:cNvSpPr>
            <a:spLocks noGrp="1"/>
          </p:cNvSpPr>
          <p:nvPr>
            <p:ph idx="1"/>
          </p:nvPr>
        </p:nvSpPr>
        <p:spPr>
          <a:xfrm>
            <a:off x="114300" y="1350963"/>
            <a:ext cx="8940800" cy="53911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ru-RU" smtClean="0"/>
              <a:t>					</a:t>
            </a:r>
          </a:p>
        </p:txBody>
      </p:sp>
      <p:pic>
        <p:nvPicPr>
          <p:cNvPr id="1126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3700" y="3716338"/>
            <a:ext cx="6003925" cy="275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373188"/>
            <a:ext cx="8896350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AutoShape 2"/>
          <p:cNvSpPr>
            <a:spLocks noChangeAspect="1" noChangeArrowheads="1"/>
          </p:cNvSpPr>
          <p:nvPr/>
        </p:nvSpPr>
        <p:spPr bwMode="auto">
          <a:xfrm>
            <a:off x="333375" y="1579563"/>
            <a:ext cx="8620125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3319" name="AutoShape 3"/>
          <p:cNvSpPr>
            <a:spLocks noChangeAspect="1" noChangeArrowheads="1"/>
          </p:cNvSpPr>
          <p:nvPr/>
        </p:nvSpPr>
        <p:spPr bwMode="auto">
          <a:xfrm>
            <a:off x="333375" y="1579563"/>
            <a:ext cx="8620125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3320" name="AutoShape 4"/>
          <p:cNvSpPr>
            <a:spLocks noChangeAspect="1" noChangeArrowheads="1"/>
          </p:cNvSpPr>
          <p:nvPr/>
        </p:nvSpPr>
        <p:spPr bwMode="auto">
          <a:xfrm>
            <a:off x="333375" y="1412875"/>
            <a:ext cx="8620125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13321" name="Номер слайда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DFC871-8DEB-4B63-A2FC-FD5149EBB462}" type="slidenum">
              <a:rPr lang="ru-RU" altLang="ru-RU" sz="1400" smtClean="0">
                <a:solidFill>
                  <a:srgbClr val="969696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ru-RU" sz="1400" smtClean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/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DFD548-46B8-4506-97AC-91F37A3F8926}" type="slidenum">
              <a:rPr lang="ru-RU" altLang="ru-RU" sz="1400" smtClean="0">
                <a:solidFill>
                  <a:srgbClr val="969696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400" smtClean="0">
              <a:solidFill>
                <a:srgbClr val="969696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7056437" cy="719138"/>
          </a:xfrm>
        </p:spPr>
        <p:txBody>
          <a:bodyPr/>
          <a:lstStyle/>
          <a:p>
            <a:pPr algn="ctr">
              <a:defRPr/>
            </a:pPr>
            <a:r>
              <a:rPr lang="ru-RU" altLang="ru-RU" sz="1800" kern="1200" dirty="0"/>
              <a:t>Схема скважины №103 с премиум портами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522788"/>
            <a:ext cx="223361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4522788"/>
            <a:ext cx="53975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C:\Users\shtunas\Desktop\Безымянный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1" b="50000"/>
          <a:stretch>
            <a:fillRect/>
          </a:stretch>
        </p:blipFill>
        <p:spPr bwMode="auto">
          <a:xfrm>
            <a:off x="0" y="1268413"/>
            <a:ext cx="90392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0" descr="C:\Users\shtunas\Desktop\Безымянный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7" b="85300"/>
          <a:stretch>
            <a:fillRect/>
          </a:stretch>
        </p:blipFill>
        <p:spPr bwMode="auto">
          <a:xfrm>
            <a:off x="60325" y="5373688"/>
            <a:ext cx="90122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429375" y="1268413"/>
          <a:ext cx="2463800" cy="581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1175"/>
                <a:gridCol w="611175"/>
                <a:gridCol w="1241450"/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Дебит нефти </a:t>
                      </a:r>
                      <a:r>
                        <a:rPr lang="en-US" sz="1100" u="none" strike="noStrike" dirty="0">
                          <a:effectLst/>
                        </a:rPr>
                        <a:t>Q</a:t>
                      </a:r>
                      <a:r>
                        <a:rPr lang="ru-RU" sz="1100" u="none" strike="noStrike" dirty="0">
                          <a:effectLst/>
                        </a:rPr>
                        <a:t>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План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Факт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Превышение 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590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730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53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Группа 1"/>
          <p:cNvGrpSpPr>
            <a:grpSpLocks/>
          </p:cNvGrpSpPr>
          <p:nvPr/>
        </p:nvGrpSpPr>
        <p:grpSpPr bwMode="auto">
          <a:xfrm>
            <a:off x="179388" y="1268413"/>
            <a:ext cx="8831262" cy="5400675"/>
            <a:chOff x="0" y="1169988"/>
            <a:chExt cx="9017000" cy="5688012"/>
          </a:xfrm>
        </p:grpSpPr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0" y="4413250"/>
              <a:ext cx="3856038" cy="2444750"/>
              <a:chOff x="726143" y="1873623"/>
              <a:chExt cx="7353282" cy="3827929"/>
            </a:xfrm>
          </p:grpSpPr>
          <p:pic>
            <p:nvPicPr>
              <p:cNvPr id="1536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143" y="1873623"/>
                <a:ext cx="7353282" cy="38279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Rectangle 7"/>
              <p:cNvSpPr/>
              <p:nvPr/>
            </p:nvSpPr>
            <p:spPr>
              <a:xfrm>
                <a:off x="2605445" y="3382079"/>
                <a:ext cx="466733" cy="905799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8"/>
              <p:cNvSpPr/>
              <p:nvPr/>
            </p:nvSpPr>
            <p:spPr>
              <a:xfrm>
                <a:off x="6330047" y="3057457"/>
                <a:ext cx="612009" cy="900563"/>
              </a:xfrm>
              <a:prstGeom prst="rect">
                <a:avLst/>
              </a:prstGeom>
              <a:solidFill>
                <a:srgbClr val="B4B4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3319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66808" y="4350058"/>
              <a:ext cx="4898324" cy="25079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169988"/>
              <a:ext cx="9017000" cy="31449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53975" y="147638"/>
            <a:ext cx="89566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Использование автономных устройств  регулирования</a:t>
            </a:r>
          </a:p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притока на скважине №106</a:t>
            </a:r>
          </a:p>
        </p:txBody>
      </p:sp>
      <p:sp>
        <p:nvSpPr>
          <p:cNvPr id="15364" name="Номер слайда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1143C4-0F37-4879-8433-44D92D62CBE4}" type="slidenum">
              <a:rPr lang="ru-RU" altLang="ru-RU" sz="1400" smtClean="0">
                <a:solidFill>
                  <a:srgbClr val="969696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ru-RU" altLang="ru-RU" sz="1400" smtClean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altLang="ru-RU" sz="1800" kern="1200" dirty="0"/>
              <a:t>Оценка динамики и состава притока с использованием внутрискважинных химических индикаторов на </a:t>
            </a:r>
            <a:r>
              <a:rPr lang="ru-RU" altLang="ru-RU" sz="1800" kern="1200" dirty="0" err="1"/>
              <a:t>скв</a:t>
            </a:r>
            <a:r>
              <a:rPr lang="ru-RU" altLang="ru-RU" sz="1800" kern="1200" dirty="0"/>
              <a:t> 106 </a:t>
            </a: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A634B1-B4B9-4867-8E5B-095F36766358}" type="slidenum">
              <a:rPr lang="ru-RU" altLang="ru-RU" sz="1400" smtClean="0">
                <a:solidFill>
                  <a:srgbClr val="969696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ru-RU" altLang="ru-RU" sz="1400" smtClean="0">
              <a:solidFill>
                <a:srgbClr val="969696"/>
              </a:solidFill>
            </a:endParaRP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09675"/>
            <a:ext cx="8785225" cy="538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128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1187450" y="261938"/>
            <a:ext cx="69850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Лицензионные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участки </a:t>
            </a:r>
            <a:r>
              <a:rPr lang="ru-RU" altLang="ru-RU" sz="1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ПАО </a:t>
            </a:r>
            <a:r>
              <a:rPr lang="ru-RU" altLang="ru-RU" sz="1400" b="1" dirty="0">
                <a:solidFill>
                  <a:schemeClr val="bg1"/>
                </a:solidFill>
                <a:latin typeface="Arial" charset="0"/>
                <a:cs typeface="Arial" charset="0"/>
              </a:rPr>
              <a:t>«ЛУКОЙЛ» в Каспийском море</a:t>
            </a:r>
          </a:p>
        </p:txBody>
      </p:sp>
      <p:pic>
        <p:nvPicPr>
          <p:cNvPr id="409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9264"/>
            <a:ext cx="4176713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72000" y="4509120"/>
            <a:ext cx="4679950" cy="22929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l">
              <a:tabLst>
                <a:tab pos="180975" algn="l"/>
              </a:tabLst>
              <a:defRPr/>
            </a:pPr>
            <a:r>
              <a:rPr lang="ru-RU" sz="1100" dirty="0" smtClean="0"/>
              <a:t> </a:t>
            </a:r>
            <a:r>
              <a:rPr lang="ru-RU" sz="1100" b="1" dirty="0" smtClean="0">
                <a:solidFill>
                  <a:srgbClr val="A2001F"/>
                </a:solidFill>
              </a:rPr>
              <a:t>ООО </a:t>
            </a:r>
            <a:r>
              <a:rPr lang="ru-RU" sz="1100" b="1" dirty="0">
                <a:solidFill>
                  <a:srgbClr val="A2001F"/>
                </a:solidFill>
              </a:rPr>
              <a:t>«ЛУКОЙЛ-Нижневолжскнефть</a:t>
            </a:r>
            <a:r>
              <a:rPr lang="ru-RU" sz="1100" b="1" dirty="0" smtClean="0">
                <a:solidFill>
                  <a:srgbClr val="A2001F"/>
                </a:solidFill>
              </a:rPr>
              <a:t>»</a:t>
            </a:r>
          </a:p>
          <a:p>
            <a:pPr marL="171450" indent="-171450" algn="l"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ru-RU" sz="1100" b="1" dirty="0" smtClean="0"/>
              <a:t>Участок Северный </a:t>
            </a:r>
          </a:p>
          <a:p>
            <a:pPr algn="l">
              <a:tabLst>
                <a:tab pos="180975" algn="l"/>
              </a:tabLst>
              <a:defRPr/>
            </a:pPr>
            <a:r>
              <a:rPr lang="ru-RU" sz="1100" dirty="0" smtClean="0"/>
              <a:t>(лицензия </a:t>
            </a:r>
            <a:r>
              <a:rPr lang="ru-RU" sz="1100" dirty="0"/>
              <a:t>ШКС 11386 </a:t>
            </a:r>
            <a:r>
              <a:rPr lang="ru-RU" sz="1100" dirty="0" smtClean="0"/>
              <a:t>НР, срок </a:t>
            </a:r>
            <a:r>
              <a:rPr lang="ru-RU" sz="1100" dirty="0"/>
              <a:t>действия до 01.04.2023)</a:t>
            </a:r>
            <a:r>
              <a:rPr lang="ru-RU" sz="1100" dirty="0" smtClean="0"/>
              <a:t>,</a:t>
            </a:r>
            <a:r>
              <a:rPr lang="ru-RU" sz="1100" b="1" dirty="0" smtClean="0"/>
              <a:t> Месторождения: </a:t>
            </a:r>
            <a:r>
              <a:rPr lang="ru-RU" sz="1100" b="1" dirty="0" err="1" smtClean="0"/>
              <a:t>им.Ю.Корчагина</a:t>
            </a:r>
            <a:r>
              <a:rPr lang="ru-RU" sz="1100" b="1" dirty="0" smtClean="0"/>
              <a:t>, им.В.Филановского, </a:t>
            </a:r>
            <a:r>
              <a:rPr lang="ru-RU" sz="1100" b="1" dirty="0" err="1" smtClean="0"/>
              <a:t>им.Ю.С.Кувыкина</a:t>
            </a:r>
            <a:r>
              <a:rPr lang="ru-RU" sz="1100" b="1" dirty="0" smtClean="0"/>
              <a:t>, Ракушечное, 170 КМ, </a:t>
            </a:r>
            <a:r>
              <a:rPr lang="ru-RU" sz="1100" b="1" dirty="0" err="1" smtClean="0"/>
              <a:t>Хвалынское</a:t>
            </a:r>
            <a:r>
              <a:rPr lang="ru-RU" sz="1100" b="1" dirty="0" smtClean="0"/>
              <a:t>.</a:t>
            </a:r>
          </a:p>
          <a:p>
            <a:pPr algn="l">
              <a:tabLst>
                <a:tab pos="180975" algn="l"/>
              </a:tabLst>
              <a:defRPr/>
            </a:pPr>
            <a:endParaRPr lang="ru-RU" sz="1100" b="1" dirty="0" smtClean="0"/>
          </a:p>
          <a:p>
            <a:pPr marL="171450" indent="-171450" algn="l"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ru-RU" sz="1100" b="1" dirty="0" smtClean="0"/>
              <a:t>Центрально-Каспийский участок</a:t>
            </a:r>
          </a:p>
          <a:p>
            <a:pPr algn="l">
              <a:tabLst>
                <a:tab pos="180975" algn="l"/>
              </a:tabLst>
              <a:defRPr/>
            </a:pPr>
            <a:r>
              <a:rPr lang="ru-RU" sz="1100" dirty="0" smtClean="0"/>
              <a:t>(лицензия </a:t>
            </a:r>
            <a:r>
              <a:rPr lang="ru-RU" sz="1100" dirty="0"/>
              <a:t>ШКС 11372 </a:t>
            </a:r>
            <a:r>
              <a:rPr lang="ru-RU" sz="1100" dirty="0" smtClean="0"/>
              <a:t>НП, срок </a:t>
            </a:r>
            <a:r>
              <a:rPr lang="ru-RU" sz="1100" dirty="0"/>
              <a:t>действия до 31.12.2017</a:t>
            </a:r>
            <a:r>
              <a:rPr lang="ru-RU" sz="1100" dirty="0" smtClean="0"/>
              <a:t>),</a:t>
            </a:r>
          </a:p>
          <a:p>
            <a:pPr algn="l">
              <a:tabLst>
                <a:tab pos="180975" algn="l"/>
              </a:tabLst>
              <a:defRPr/>
            </a:pPr>
            <a:endParaRPr lang="ru-RU" sz="1100" b="1" dirty="0" smtClean="0"/>
          </a:p>
          <a:p>
            <a:pPr marL="171450" indent="-171450" algn="l"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ru-RU" sz="1100" b="1" dirty="0" smtClean="0"/>
              <a:t>Восточно-Ракушечный участок </a:t>
            </a:r>
            <a:endParaRPr lang="ru-RU" sz="1100" b="1" dirty="0"/>
          </a:p>
          <a:p>
            <a:pPr algn="l">
              <a:tabLst>
                <a:tab pos="180975" algn="l"/>
              </a:tabLst>
              <a:defRPr/>
            </a:pPr>
            <a:r>
              <a:rPr lang="ru-RU" sz="1100" dirty="0" smtClean="0"/>
              <a:t>(</a:t>
            </a:r>
            <a:r>
              <a:rPr lang="ru-RU" sz="1100" dirty="0"/>
              <a:t>лицензия ШКС 11500 </a:t>
            </a:r>
            <a:r>
              <a:rPr lang="ru-RU" sz="1100" dirty="0" smtClean="0"/>
              <a:t>НП, срок </a:t>
            </a:r>
            <a:r>
              <a:rPr lang="ru-RU" sz="1100" dirty="0"/>
              <a:t>действия до 31.12.2015</a:t>
            </a:r>
            <a:r>
              <a:rPr lang="ru-RU" sz="1100" dirty="0" smtClean="0"/>
              <a:t>).</a:t>
            </a:r>
          </a:p>
          <a:p>
            <a:pPr algn="l">
              <a:tabLst>
                <a:tab pos="180975" algn="l"/>
              </a:tabLst>
              <a:defRPr/>
            </a:pPr>
            <a:endParaRPr lang="ru-RU" sz="1100" dirty="0"/>
          </a:p>
          <a:p>
            <a:pPr algn="l">
              <a:tabLst>
                <a:tab pos="180975" algn="l"/>
              </a:tabLst>
              <a:defRPr/>
            </a:pPr>
            <a:endParaRPr lang="en-US" sz="1100" b="1" dirty="0" smtClean="0">
              <a:solidFill>
                <a:srgbClr val="C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87433" y="1129264"/>
            <a:ext cx="4680520" cy="330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A2001F"/>
                </a:solidFill>
                <a:latin typeface="Arial" charset="0"/>
              </a:rPr>
              <a:t>В Российском секторе Каспийского моря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A2001F"/>
                </a:solidFill>
                <a:latin typeface="Arial" charset="0"/>
              </a:rPr>
              <a:t>геологоразведочные работы Компанией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A2001F"/>
                </a:solidFill>
                <a:latin typeface="Arial" charset="0"/>
              </a:rPr>
              <a:t>проводятся на </a:t>
            </a:r>
            <a:r>
              <a:rPr lang="ru-RU" altLang="ru-RU" sz="1200" b="1" dirty="0">
                <a:solidFill>
                  <a:srgbClr val="A2001F"/>
                </a:solidFill>
                <a:latin typeface="Arial" charset="0"/>
              </a:rPr>
              <a:t>5 лицензионных участках.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000" dirty="0">
              <a:solidFill>
                <a:srgbClr val="FF0000"/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200" b="0" dirty="0" smtClean="0">
                <a:solidFill>
                  <a:srgbClr val="000000"/>
                </a:solidFill>
              </a:rPr>
              <a:t>На </a:t>
            </a:r>
            <a:r>
              <a:rPr lang="ru-RU" altLang="ru-RU" sz="1200" b="0" dirty="0">
                <a:solidFill>
                  <a:srgbClr val="000000"/>
                </a:solidFill>
              </a:rPr>
              <a:t>двух участках работы проводятся </a:t>
            </a:r>
            <a:r>
              <a:rPr lang="ru-RU" altLang="ru-RU" sz="1200" b="0" dirty="0" smtClean="0">
                <a:solidFill>
                  <a:srgbClr val="000000"/>
                </a:solidFill>
              </a:rPr>
              <a:t>совместными предприятиями:</a:t>
            </a:r>
            <a:endParaRPr lang="ru-RU" altLang="ru-RU" sz="1200" b="0" dirty="0">
              <a:solidFill>
                <a:srgbClr val="000000"/>
              </a:solidFill>
            </a:endParaRPr>
          </a:p>
          <a:p>
            <a:pPr marL="171450" indent="-171450" algn="l" eaLnBrk="1" hangingPunct="1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ru-RU" altLang="ru-RU" sz="1100" b="1" dirty="0" smtClean="0"/>
              <a:t>Участок Центральный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None/>
              <a:tabLst>
                <a:tab pos="180975" algn="l"/>
              </a:tabLst>
              <a:defRPr/>
            </a:pPr>
            <a:r>
              <a:rPr lang="ru-RU" altLang="ru-RU" sz="1100" dirty="0" smtClean="0"/>
              <a:t>(нераспределенный фонд)</a:t>
            </a:r>
          </a:p>
          <a:p>
            <a:pPr algn="l">
              <a:lnSpc>
                <a:spcPct val="90000"/>
              </a:lnSpc>
              <a:spcBef>
                <a:spcPct val="0"/>
              </a:spcBef>
              <a:buNone/>
              <a:tabLst>
                <a:tab pos="180975" algn="l"/>
              </a:tabLst>
              <a:defRPr/>
            </a:pPr>
            <a:r>
              <a:rPr lang="ru-RU" altLang="ru-RU" sz="1100" dirty="0" smtClean="0"/>
              <a:t> </a:t>
            </a:r>
            <a:r>
              <a:rPr lang="ru-RU" altLang="ru-RU" sz="1100" b="1" dirty="0"/>
              <a:t>Месторождение «Центральное».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None/>
              <a:tabLst>
                <a:tab pos="180975" algn="l"/>
              </a:tabLst>
              <a:defRPr/>
            </a:pPr>
            <a:endParaRPr lang="ru-RU" altLang="ru-RU" sz="1100" dirty="0" smtClean="0"/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None/>
              <a:tabLst>
                <a:tab pos="180975" algn="l"/>
              </a:tabLst>
              <a:defRPr/>
            </a:pPr>
            <a:r>
              <a:rPr lang="ru-RU" altLang="ru-RU" sz="1100" b="1" dirty="0" smtClean="0">
                <a:solidFill>
                  <a:srgbClr val="A2001F"/>
                </a:solidFill>
              </a:rPr>
              <a:t>ООО </a:t>
            </a:r>
            <a:r>
              <a:rPr lang="ru-RU" altLang="ru-RU" sz="1100" b="1" dirty="0">
                <a:solidFill>
                  <a:srgbClr val="A2001F"/>
                </a:solidFill>
              </a:rPr>
              <a:t>«</a:t>
            </a:r>
            <a:r>
              <a:rPr lang="ru-RU" altLang="ru-RU" sz="1100" b="1" dirty="0" err="1">
                <a:solidFill>
                  <a:srgbClr val="A2001F"/>
                </a:solidFill>
              </a:rPr>
              <a:t>ЦентрКаспнефтегаз</a:t>
            </a:r>
            <a:r>
              <a:rPr lang="ru-RU" altLang="ru-RU" sz="1100" b="1" dirty="0" smtClean="0">
                <a:solidFill>
                  <a:srgbClr val="A2001F"/>
                </a:solidFill>
              </a:rPr>
              <a:t>» (</a:t>
            </a:r>
            <a:r>
              <a:rPr lang="ru-RU" altLang="ru-RU" sz="1100" b="1" dirty="0">
                <a:solidFill>
                  <a:srgbClr val="A2001F"/>
                </a:solidFill>
              </a:rPr>
              <a:t>учредители </a:t>
            </a:r>
            <a:r>
              <a:rPr lang="ru-RU" altLang="ru-RU" sz="1100" b="1" dirty="0" smtClean="0">
                <a:solidFill>
                  <a:srgbClr val="A2001F"/>
                </a:solidFill>
              </a:rPr>
              <a:t>ПАО«ЛУКОЙЛ</a:t>
            </a:r>
            <a:r>
              <a:rPr lang="ru-RU" altLang="ru-RU" sz="1100" b="1" dirty="0">
                <a:solidFill>
                  <a:srgbClr val="A2001F"/>
                </a:solidFill>
              </a:rPr>
              <a:t>», </a:t>
            </a:r>
            <a:r>
              <a:rPr lang="ru-RU" altLang="ru-RU" sz="1100" b="1" dirty="0" smtClean="0">
                <a:solidFill>
                  <a:srgbClr val="A2001F"/>
                </a:solidFill>
              </a:rPr>
              <a:t>ПАО«ГАЗПРОМ») и АО </a:t>
            </a:r>
            <a:r>
              <a:rPr lang="ru-RU" altLang="ru-RU" sz="1100" b="1" dirty="0" err="1">
                <a:solidFill>
                  <a:srgbClr val="A2001F"/>
                </a:solidFill>
              </a:rPr>
              <a:t>НК«КазМунайГаз</a:t>
            </a:r>
            <a:r>
              <a:rPr lang="ru-RU" altLang="ru-RU" sz="1100" b="1" dirty="0" smtClean="0">
                <a:solidFill>
                  <a:srgbClr val="A2001F"/>
                </a:solidFill>
              </a:rPr>
              <a:t>».</a:t>
            </a:r>
            <a:r>
              <a:rPr lang="ru-RU" altLang="ru-RU" sz="1200" dirty="0" smtClean="0">
                <a:solidFill>
                  <a:srgbClr val="000000"/>
                </a:solidFill>
              </a:rPr>
              <a:t> </a:t>
            </a:r>
          </a:p>
          <a:p>
            <a:pPr algn="l" eaLnBrk="1" hangingPunct="1">
              <a:lnSpc>
                <a:spcPct val="90000"/>
              </a:lnSpc>
              <a:spcBef>
                <a:spcPct val="0"/>
              </a:spcBef>
              <a:buNone/>
              <a:tabLst>
                <a:tab pos="180975" algn="l"/>
              </a:tabLst>
              <a:defRPr/>
            </a:pPr>
            <a:endParaRPr lang="ru-RU" altLang="ru-RU" sz="1100" b="1" dirty="0" smtClean="0"/>
          </a:p>
          <a:p>
            <a:pPr marL="171450" indent="-171450" algn="l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180975" algn="l"/>
              </a:tabLst>
              <a:defRPr/>
            </a:pPr>
            <a:r>
              <a:rPr lang="ru-RU" altLang="ru-RU" sz="1100" b="1" dirty="0"/>
              <a:t>Участок </a:t>
            </a:r>
            <a:r>
              <a:rPr lang="ru-RU" altLang="ru-RU" sz="1100" b="1" dirty="0" smtClean="0"/>
              <a:t>Северо-Каспийская площадь</a:t>
            </a:r>
            <a:endParaRPr lang="ru-RU" altLang="ru-RU" sz="1100" b="1" dirty="0"/>
          </a:p>
          <a:p>
            <a:pPr algn="l">
              <a:lnSpc>
                <a:spcPct val="90000"/>
              </a:lnSpc>
              <a:spcBef>
                <a:spcPct val="0"/>
              </a:spcBef>
              <a:buNone/>
              <a:tabLst>
                <a:tab pos="180975" algn="l"/>
              </a:tabLst>
              <a:defRPr/>
            </a:pPr>
            <a:r>
              <a:rPr lang="ru-RU" sz="1200" dirty="0" smtClean="0"/>
              <a:t>(лицензия </a:t>
            </a:r>
            <a:r>
              <a:rPr lang="ru-RU" altLang="ru-RU" sz="1200" dirty="0">
                <a:solidFill>
                  <a:srgbClr val="000000"/>
                </a:solidFill>
              </a:rPr>
              <a:t>ШКС 10967 </a:t>
            </a:r>
            <a:r>
              <a:rPr lang="ru-RU" altLang="ru-RU" sz="1200" dirty="0" smtClean="0">
                <a:solidFill>
                  <a:srgbClr val="000000"/>
                </a:solidFill>
              </a:rPr>
              <a:t>НП</a:t>
            </a:r>
            <a:r>
              <a:rPr lang="ru-RU" sz="1200" dirty="0" smtClean="0"/>
              <a:t>, </a:t>
            </a:r>
            <a:r>
              <a:rPr lang="ru-RU" sz="1200" dirty="0"/>
              <a:t>срок действия до </a:t>
            </a:r>
            <a:r>
              <a:rPr lang="ru-RU" sz="1200" dirty="0" smtClean="0"/>
              <a:t>30.12.2019)</a:t>
            </a:r>
            <a:r>
              <a:rPr lang="ru-RU" altLang="ru-RU" sz="1200" dirty="0" smtClean="0">
                <a:solidFill>
                  <a:srgbClr val="000000"/>
                </a:solidFill>
              </a:rPr>
              <a:t>.</a:t>
            </a:r>
            <a:endParaRPr lang="ru-RU" altLang="ru-RU" sz="1200" dirty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  <a:spcBef>
                <a:spcPct val="0"/>
              </a:spcBef>
              <a:buNone/>
              <a:tabLst>
                <a:tab pos="180975" algn="l"/>
              </a:tabLst>
              <a:defRPr/>
            </a:pPr>
            <a:r>
              <a:rPr lang="ru-RU" altLang="ru-RU" sz="1100" b="1" dirty="0" smtClean="0"/>
              <a:t>Месторождения: «Западно-Ракушечное», «Рыбачье» «</a:t>
            </a:r>
            <a:r>
              <a:rPr lang="ru-RU" altLang="ru-RU" sz="1100" b="1" dirty="0" err="1" smtClean="0"/>
              <a:t>Укатное</a:t>
            </a:r>
            <a:r>
              <a:rPr lang="ru-RU" altLang="ru-RU" sz="1100" b="1" dirty="0" smtClean="0"/>
              <a:t>».</a:t>
            </a:r>
            <a:endParaRPr lang="ru-RU" altLang="ru-RU" sz="1100" b="1" dirty="0"/>
          </a:p>
          <a:p>
            <a:pPr algn="l">
              <a:lnSpc>
                <a:spcPct val="90000"/>
              </a:lnSpc>
              <a:spcBef>
                <a:spcPct val="0"/>
              </a:spcBef>
              <a:buNone/>
              <a:tabLst>
                <a:tab pos="180975" algn="l"/>
              </a:tabLst>
              <a:defRPr/>
            </a:pPr>
            <a:endParaRPr lang="ru-RU" altLang="ru-RU" sz="1200" b="0" dirty="0" smtClean="0">
              <a:solidFill>
                <a:srgbClr val="000000"/>
              </a:solidFill>
            </a:endParaRPr>
          </a:p>
          <a:p>
            <a:pPr algn="l">
              <a:lnSpc>
                <a:spcPct val="90000"/>
              </a:lnSpc>
              <a:spcBef>
                <a:spcPct val="0"/>
              </a:spcBef>
              <a:buNone/>
              <a:tabLst>
                <a:tab pos="180975" algn="l"/>
              </a:tabLst>
              <a:defRPr/>
            </a:pPr>
            <a:r>
              <a:rPr lang="ru-RU" altLang="ru-RU" sz="1100" b="1" dirty="0">
                <a:solidFill>
                  <a:srgbClr val="A2001F"/>
                </a:solidFill>
              </a:rPr>
              <a:t>ООО «Каспийская нефтяная компания» (учредители ПАО «ЛУКОЙЛ», ПАО «НК «Роснефть», ПАО«ГАЗПРОМ</a:t>
            </a:r>
            <a:r>
              <a:rPr lang="ru-RU" altLang="ru-RU" sz="1100" b="1" dirty="0" smtClean="0">
                <a:solidFill>
                  <a:srgbClr val="A2001F"/>
                </a:solidFill>
              </a:rPr>
              <a:t>»).</a:t>
            </a:r>
            <a:endParaRPr lang="ru-RU" altLang="ru-RU" sz="1200" b="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603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59818"/>
            <a:ext cx="4445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59818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736" y="4750000"/>
            <a:ext cx="828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694" y="4756350"/>
            <a:ext cx="4445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99150"/>
            <a:ext cx="4445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00" y="2232834"/>
            <a:ext cx="4445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C:\Users\ShtunSY\Pictures\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110" y="5152973"/>
            <a:ext cx="677928" cy="3352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57287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000" b="1" dirty="0" smtClean="0">
                <a:cs typeface="Times New Roman" pitchFamily="18" charset="0"/>
              </a:rPr>
              <a:t>Схема интеллектуальной скважины №13 </a:t>
            </a:r>
            <a:br>
              <a:rPr lang="ru-RU" altLang="ru-RU" sz="2000" b="1" dirty="0" smtClean="0">
                <a:cs typeface="Times New Roman" pitchFamily="18" charset="0"/>
              </a:rPr>
            </a:br>
            <a:r>
              <a:rPr lang="ru-RU" altLang="ru-RU" sz="2000" b="1" dirty="0" smtClean="0">
                <a:cs typeface="Times New Roman" pitchFamily="18" charset="0"/>
              </a:rPr>
              <a:t>месторождения им. Ю. Корчагина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4D4545-AC5F-499D-B534-7A41FCA7BC3D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188"/>
            <a:ext cx="91440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34"/>
          <p:cNvSpPr/>
          <p:nvPr/>
        </p:nvSpPr>
        <p:spPr>
          <a:xfrm>
            <a:off x="598488" y="1624013"/>
            <a:ext cx="146050" cy="1412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9701" name="Group 74"/>
          <p:cNvGrpSpPr>
            <a:grpSpLocks/>
          </p:cNvGrpSpPr>
          <p:nvPr/>
        </p:nvGrpSpPr>
        <p:grpSpPr bwMode="auto">
          <a:xfrm>
            <a:off x="2689225" y="1336675"/>
            <a:ext cx="576263" cy="576263"/>
            <a:chOff x="8028384" y="5157192"/>
            <a:chExt cx="576064" cy="576064"/>
          </a:xfrm>
        </p:grpSpPr>
        <p:grpSp>
          <p:nvGrpSpPr>
            <p:cNvPr id="29868" name="Group 59"/>
            <p:cNvGrpSpPr>
              <a:grpSpLocks/>
            </p:cNvGrpSpPr>
            <p:nvPr/>
          </p:nvGrpSpPr>
          <p:grpSpPr bwMode="auto">
            <a:xfrm>
              <a:off x="8232973" y="5571331"/>
              <a:ext cx="371475" cy="161925"/>
              <a:chOff x="0" y="0"/>
              <a:chExt cx="866775" cy="371475"/>
            </a:xfrm>
          </p:grpSpPr>
          <p:sp>
            <p:nvSpPr>
              <p:cNvPr id="20" name="Rounded Rectangle 84"/>
              <p:cNvSpPr/>
              <p:nvPr/>
            </p:nvSpPr>
            <p:spPr>
              <a:xfrm>
                <a:off x="299" y="128"/>
                <a:ext cx="866476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Oval 85"/>
              <p:cNvSpPr/>
              <p:nvPr/>
            </p:nvSpPr>
            <p:spPr>
              <a:xfrm>
                <a:off x="78058" y="29254"/>
                <a:ext cx="340666" cy="32401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Oval 86"/>
              <p:cNvSpPr/>
              <p:nvPr/>
            </p:nvSpPr>
            <p:spPr>
              <a:xfrm>
                <a:off x="466863" y="29254"/>
                <a:ext cx="344368" cy="32401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Oval 87"/>
              <p:cNvSpPr/>
              <p:nvPr/>
            </p:nvSpPr>
            <p:spPr>
              <a:xfrm>
                <a:off x="581651" y="134831"/>
                <a:ext cx="96275" cy="11286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Oval 88"/>
              <p:cNvSpPr/>
              <p:nvPr/>
            </p:nvSpPr>
            <p:spPr>
              <a:xfrm>
                <a:off x="200255" y="142113"/>
                <a:ext cx="96275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869" name="Group 65"/>
            <p:cNvGrpSpPr>
              <a:grpSpLocks/>
            </p:cNvGrpSpPr>
            <p:nvPr/>
          </p:nvGrpSpPr>
          <p:grpSpPr bwMode="auto">
            <a:xfrm>
              <a:off x="8244408" y="5355307"/>
              <a:ext cx="171450" cy="161925"/>
              <a:chOff x="0" y="0"/>
              <a:chExt cx="400050" cy="371475"/>
            </a:xfrm>
          </p:grpSpPr>
          <p:sp>
            <p:nvSpPr>
              <p:cNvPr id="18" name="Rounded Rectangle 82"/>
              <p:cNvSpPr/>
              <p:nvPr/>
            </p:nvSpPr>
            <p:spPr>
              <a:xfrm>
                <a:off x="-464" y="585"/>
                <a:ext cx="399912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Oval 83"/>
              <p:cNvSpPr/>
              <p:nvPr/>
            </p:nvSpPr>
            <p:spPr>
              <a:xfrm>
                <a:off x="143950" y="113444"/>
                <a:ext cx="92571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870" name="Group 68"/>
            <p:cNvGrpSpPr>
              <a:grpSpLocks/>
            </p:cNvGrpSpPr>
            <p:nvPr/>
          </p:nvGrpSpPr>
          <p:grpSpPr bwMode="auto">
            <a:xfrm>
              <a:off x="8244408" y="5157192"/>
              <a:ext cx="171450" cy="161925"/>
              <a:chOff x="0" y="0"/>
              <a:chExt cx="400050" cy="371475"/>
            </a:xfrm>
          </p:grpSpPr>
          <p:sp>
            <p:nvSpPr>
              <p:cNvPr id="15" name="Rounded Rectangle 79"/>
              <p:cNvSpPr/>
              <p:nvPr/>
            </p:nvSpPr>
            <p:spPr>
              <a:xfrm>
                <a:off x="-464" y="0"/>
                <a:ext cx="399912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Oval 80"/>
              <p:cNvSpPr/>
              <p:nvPr/>
            </p:nvSpPr>
            <p:spPr>
              <a:xfrm>
                <a:off x="77298" y="76455"/>
                <a:ext cx="92571" cy="11285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Oval 81"/>
              <p:cNvSpPr/>
              <p:nvPr/>
            </p:nvSpPr>
            <p:spPr>
              <a:xfrm>
                <a:off x="229115" y="189314"/>
                <a:ext cx="92573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" name="Left Brace 78"/>
            <p:cNvSpPr/>
            <p:nvPr/>
          </p:nvSpPr>
          <p:spPr>
            <a:xfrm>
              <a:off x="8028384" y="5228605"/>
              <a:ext cx="117434" cy="50465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9702" name="Group 18"/>
          <p:cNvGrpSpPr>
            <a:grpSpLocks/>
          </p:cNvGrpSpPr>
          <p:nvPr/>
        </p:nvGrpSpPr>
        <p:grpSpPr bwMode="auto">
          <a:xfrm>
            <a:off x="8016875" y="3281363"/>
            <a:ext cx="371475" cy="161925"/>
            <a:chOff x="0" y="0"/>
            <a:chExt cx="866775" cy="371475"/>
          </a:xfrm>
        </p:grpSpPr>
        <p:sp>
          <p:nvSpPr>
            <p:cNvPr id="26" name="Rounded Rectangle 152"/>
            <p:cNvSpPr/>
            <p:nvPr/>
          </p:nvSpPr>
          <p:spPr>
            <a:xfrm>
              <a:off x="0" y="0"/>
              <a:ext cx="866775" cy="37147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Oval 156"/>
            <p:cNvSpPr/>
            <p:nvPr/>
          </p:nvSpPr>
          <p:spPr>
            <a:xfrm>
              <a:off x="66675" y="18208"/>
              <a:ext cx="344489" cy="32413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Oval 159"/>
            <p:cNvSpPr/>
            <p:nvPr/>
          </p:nvSpPr>
          <p:spPr>
            <a:xfrm>
              <a:off x="455614" y="18208"/>
              <a:ext cx="344486" cy="32413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03" name="Group 22"/>
          <p:cNvGrpSpPr>
            <a:grpSpLocks/>
          </p:cNvGrpSpPr>
          <p:nvPr/>
        </p:nvGrpSpPr>
        <p:grpSpPr bwMode="auto">
          <a:xfrm>
            <a:off x="7729538" y="3281363"/>
            <a:ext cx="171450" cy="161925"/>
            <a:chOff x="0" y="0"/>
            <a:chExt cx="400050" cy="371475"/>
          </a:xfrm>
        </p:grpSpPr>
        <p:sp>
          <p:nvSpPr>
            <p:cNvPr id="30" name="Rounded Rectangle 161"/>
            <p:cNvSpPr/>
            <p:nvPr/>
          </p:nvSpPr>
          <p:spPr>
            <a:xfrm>
              <a:off x="0" y="0"/>
              <a:ext cx="400050" cy="37147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162"/>
            <p:cNvSpPr/>
            <p:nvPr/>
          </p:nvSpPr>
          <p:spPr>
            <a:xfrm>
              <a:off x="29633" y="18208"/>
              <a:ext cx="340783" cy="3241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Oval 163"/>
            <p:cNvSpPr/>
            <p:nvPr/>
          </p:nvSpPr>
          <p:spPr>
            <a:xfrm>
              <a:off x="133350" y="123825"/>
              <a:ext cx="96308" cy="11289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04" name="Group 73"/>
          <p:cNvGrpSpPr>
            <a:grpSpLocks/>
          </p:cNvGrpSpPr>
          <p:nvPr/>
        </p:nvGrpSpPr>
        <p:grpSpPr bwMode="auto">
          <a:xfrm>
            <a:off x="8450263" y="2992438"/>
            <a:ext cx="574675" cy="576262"/>
            <a:chOff x="8028384" y="5157192"/>
            <a:chExt cx="576064" cy="576064"/>
          </a:xfrm>
        </p:grpSpPr>
        <p:grpSp>
          <p:nvGrpSpPr>
            <p:cNvPr id="29848" name="Group 59"/>
            <p:cNvGrpSpPr>
              <a:grpSpLocks/>
            </p:cNvGrpSpPr>
            <p:nvPr/>
          </p:nvGrpSpPr>
          <p:grpSpPr bwMode="auto">
            <a:xfrm>
              <a:off x="8232973" y="5571331"/>
              <a:ext cx="371475" cy="161925"/>
              <a:chOff x="0" y="0"/>
              <a:chExt cx="866775" cy="371475"/>
            </a:xfrm>
          </p:grpSpPr>
          <p:sp>
            <p:nvSpPr>
              <p:cNvPr id="43" name="Rounded Rectangle 190"/>
              <p:cNvSpPr/>
              <p:nvPr/>
            </p:nvSpPr>
            <p:spPr>
              <a:xfrm>
                <a:off x="1616" y="128"/>
                <a:ext cx="865159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191"/>
              <p:cNvSpPr/>
              <p:nvPr/>
            </p:nvSpPr>
            <p:spPr>
              <a:xfrm>
                <a:off x="75879" y="29254"/>
                <a:ext cx="345322" cy="3240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192"/>
              <p:cNvSpPr/>
              <p:nvPr/>
            </p:nvSpPr>
            <p:spPr>
              <a:xfrm>
                <a:off x="465758" y="29254"/>
                <a:ext cx="345319" cy="3240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193"/>
              <p:cNvSpPr/>
              <p:nvPr/>
            </p:nvSpPr>
            <p:spPr>
              <a:xfrm>
                <a:off x="580863" y="134834"/>
                <a:ext cx="96541" cy="11285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Oval 194"/>
              <p:cNvSpPr/>
              <p:nvPr/>
            </p:nvSpPr>
            <p:spPr>
              <a:xfrm>
                <a:off x="202125" y="142115"/>
                <a:ext cx="92829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849" name="Group 65"/>
            <p:cNvGrpSpPr>
              <a:grpSpLocks/>
            </p:cNvGrpSpPr>
            <p:nvPr/>
          </p:nvGrpSpPr>
          <p:grpSpPr bwMode="auto">
            <a:xfrm>
              <a:off x="8244408" y="5355307"/>
              <a:ext cx="171450" cy="161925"/>
              <a:chOff x="0" y="0"/>
              <a:chExt cx="400050" cy="371475"/>
            </a:xfrm>
          </p:grpSpPr>
          <p:sp>
            <p:nvSpPr>
              <p:cNvPr id="41" name="Rounded Rectangle 188"/>
              <p:cNvSpPr/>
              <p:nvPr/>
            </p:nvSpPr>
            <p:spPr>
              <a:xfrm>
                <a:off x="929" y="583"/>
                <a:ext cx="397302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189"/>
              <p:cNvSpPr/>
              <p:nvPr/>
            </p:nvSpPr>
            <p:spPr>
              <a:xfrm>
                <a:off x="142027" y="113444"/>
                <a:ext cx="96541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850" name="Group 68"/>
            <p:cNvGrpSpPr>
              <a:grpSpLocks/>
            </p:cNvGrpSpPr>
            <p:nvPr/>
          </p:nvGrpSpPr>
          <p:grpSpPr bwMode="auto">
            <a:xfrm>
              <a:off x="8244408" y="5157192"/>
              <a:ext cx="171450" cy="161925"/>
              <a:chOff x="0" y="0"/>
              <a:chExt cx="400050" cy="371475"/>
            </a:xfrm>
          </p:grpSpPr>
          <p:sp>
            <p:nvSpPr>
              <p:cNvPr id="38" name="Rounded Rectangle 175"/>
              <p:cNvSpPr/>
              <p:nvPr/>
            </p:nvSpPr>
            <p:spPr>
              <a:xfrm>
                <a:off x="929" y="0"/>
                <a:ext cx="397302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Oval 181"/>
              <p:cNvSpPr/>
              <p:nvPr/>
            </p:nvSpPr>
            <p:spPr>
              <a:xfrm>
                <a:off x="75191" y="76453"/>
                <a:ext cx="96541" cy="11286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184"/>
              <p:cNvSpPr/>
              <p:nvPr/>
            </p:nvSpPr>
            <p:spPr>
              <a:xfrm>
                <a:off x="227427" y="189314"/>
                <a:ext cx="96541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7" name="Left Brace 168"/>
            <p:cNvSpPr/>
            <p:nvPr/>
          </p:nvSpPr>
          <p:spPr>
            <a:xfrm>
              <a:off x="8028384" y="5228604"/>
              <a:ext cx="117759" cy="50465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9705" name="Group 18"/>
          <p:cNvGrpSpPr>
            <a:grpSpLocks/>
          </p:cNvGrpSpPr>
          <p:nvPr/>
        </p:nvGrpSpPr>
        <p:grpSpPr bwMode="auto">
          <a:xfrm>
            <a:off x="6434138" y="3281363"/>
            <a:ext cx="371475" cy="161925"/>
            <a:chOff x="0" y="0"/>
            <a:chExt cx="866775" cy="371475"/>
          </a:xfrm>
        </p:grpSpPr>
        <p:sp>
          <p:nvSpPr>
            <p:cNvPr id="49" name="Rounded Rectangle 196"/>
            <p:cNvSpPr/>
            <p:nvPr/>
          </p:nvSpPr>
          <p:spPr>
            <a:xfrm>
              <a:off x="0" y="0"/>
              <a:ext cx="866775" cy="37147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Oval 197"/>
            <p:cNvSpPr/>
            <p:nvPr/>
          </p:nvSpPr>
          <p:spPr>
            <a:xfrm>
              <a:off x="66675" y="18208"/>
              <a:ext cx="344486" cy="32413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Oval 198"/>
            <p:cNvSpPr/>
            <p:nvPr/>
          </p:nvSpPr>
          <p:spPr>
            <a:xfrm>
              <a:off x="455611" y="18208"/>
              <a:ext cx="344489" cy="32413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06" name="Group 22"/>
          <p:cNvGrpSpPr>
            <a:grpSpLocks/>
          </p:cNvGrpSpPr>
          <p:nvPr/>
        </p:nvGrpSpPr>
        <p:grpSpPr bwMode="auto">
          <a:xfrm>
            <a:off x="6145213" y="3281363"/>
            <a:ext cx="171450" cy="161925"/>
            <a:chOff x="0" y="0"/>
            <a:chExt cx="400050" cy="371475"/>
          </a:xfrm>
        </p:grpSpPr>
        <p:sp>
          <p:nvSpPr>
            <p:cNvPr id="53" name="Rounded Rectangle 200"/>
            <p:cNvSpPr/>
            <p:nvPr/>
          </p:nvSpPr>
          <p:spPr>
            <a:xfrm>
              <a:off x="0" y="0"/>
              <a:ext cx="400050" cy="37147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Oval 201"/>
            <p:cNvSpPr/>
            <p:nvPr/>
          </p:nvSpPr>
          <p:spPr>
            <a:xfrm>
              <a:off x="29633" y="18208"/>
              <a:ext cx="340783" cy="3241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Oval 202"/>
            <p:cNvSpPr/>
            <p:nvPr/>
          </p:nvSpPr>
          <p:spPr>
            <a:xfrm>
              <a:off x="133350" y="123825"/>
              <a:ext cx="96308" cy="11289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6" name="Group 156"/>
          <p:cNvGrpSpPr/>
          <p:nvPr/>
        </p:nvGrpSpPr>
        <p:grpSpPr>
          <a:xfrm>
            <a:off x="5901943" y="3280956"/>
            <a:ext cx="171450" cy="161925"/>
            <a:chOff x="0" y="0"/>
            <a:chExt cx="400050" cy="371475"/>
          </a:xfrm>
          <a:solidFill>
            <a:srgbClr val="92D050"/>
          </a:solidFill>
        </p:grpSpPr>
        <p:sp>
          <p:nvSpPr>
            <p:cNvPr id="57" name="Rounded Rectangle 204"/>
            <p:cNvSpPr/>
            <p:nvPr/>
          </p:nvSpPr>
          <p:spPr>
            <a:xfrm>
              <a:off x="0" y="0"/>
              <a:ext cx="400050" cy="371475"/>
            </a:xfrm>
            <a:prstGeom prst="round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Oval 205"/>
            <p:cNvSpPr/>
            <p:nvPr/>
          </p:nvSpPr>
          <p:spPr>
            <a:xfrm>
              <a:off x="28575" y="19050"/>
              <a:ext cx="342900" cy="32385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08" name="Group 18"/>
          <p:cNvGrpSpPr>
            <a:grpSpLocks/>
          </p:cNvGrpSpPr>
          <p:nvPr/>
        </p:nvGrpSpPr>
        <p:grpSpPr bwMode="auto">
          <a:xfrm>
            <a:off x="4732338" y="3281363"/>
            <a:ext cx="371475" cy="161925"/>
            <a:chOff x="0" y="0"/>
            <a:chExt cx="866775" cy="371475"/>
          </a:xfrm>
        </p:grpSpPr>
        <p:sp>
          <p:nvSpPr>
            <p:cNvPr id="60" name="Rounded Rectangle 207"/>
            <p:cNvSpPr/>
            <p:nvPr/>
          </p:nvSpPr>
          <p:spPr>
            <a:xfrm>
              <a:off x="0" y="0"/>
              <a:ext cx="866775" cy="37147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Oval 208"/>
            <p:cNvSpPr/>
            <p:nvPr/>
          </p:nvSpPr>
          <p:spPr>
            <a:xfrm>
              <a:off x="66675" y="18208"/>
              <a:ext cx="344486" cy="32413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Oval 209"/>
            <p:cNvSpPr/>
            <p:nvPr/>
          </p:nvSpPr>
          <p:spPr>
            <a:xfrm>
              <a:off x="455611" y="18208"/>
              <a:ext cx="344489" cy="32413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09" name="Group 22"/>
          <p:cNvGrpSpPr>
            <a:grpSpLocks/>
          </p:cNvGrpSpPr>
          <p:nvPr/>
        </p:nvGrpSpPr>
        <p:grpSpPr bwMode="auto">
          <a:xfrm>
            <a:off x="4445000" y="3281363"/>
            <a:ext cx="171450" cy="161925"/>
            <a:chOff x="0" y="0"/>
            <a:chExt cx="400050" cy="371475"/>
          </a:xfrm>
        </p:grpSpPr>
        <p:sp>
          <p:nvSpPr>
            <p:cNvPr id="64" name="Rounded Rectangle 211"/>
            <p:cNvSpPr/>
            <p:nvPr/>
          </p:nvSpPr>
          <p:spPr>
            <a:xfrm>
              <a:off x="0" y="0"/>
              <a:ext cx="400050" cy="37147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Oval 212"/>
            <p:cNvSpPr/>
            <p:nvPr/>
          </p:nvSpPr>
          <p:spPr>
            <a:xfrm>
              <a:off x="29633" y="18208"/>
              <a:ext cx="340783" cy="3241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Oval 213"/>
            <p:cNvSpPr/>
            <p:nvPr/>
          </p:nvSpPr>
          <p:spPr>
            <a:xfrm>
              <a:off x="133350" y="123825"/>
              <a:ext cx="96308" cy="11289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10" name="Group 18"/>
          <p:cNvGrpSpPr>
            <a:grpSpLocks/>
          </p:cNvGrpSpPr>
          <p:nvPr/>
        </p:nvGrpSpPr>
        <p:grpSpPr bwMode="auto">
          <a:xfrm>
            <a:off x="3984625" y="3281363"/>
            <a:ext cx="371475" cy="161925"/>
            <a:chOff x="0" y="0"/>
            <a:chExt cx="866775" cy="371475"/>
          </a:xfrm>
        </p:grpSpPr>
        <p:sp>
          <p:nvSpPr>
            <p:cNvPr id="68" name="Rounded Rectangle 215"/>
            <p:cNvSpPr/>
            <p:nvPr/>
          </p:nvSpPr>
          <p:spPr>
            <a:xfrm>
              <a:off x="0" y="0"/>
              <a:ext cx="866775" cy="37147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Oval 216"/>
            <p:cNvSpPr/>
            <p:nvPr/>
          </p:nvSpPr>
          <p:spPr>
            <a:xfrm>
              <a:off x="66675" y="18208"/>
              <a:ext cx="344489" cy="32413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Oval 217"/>
            <p:cNvSpPr/>
            <p:nvPr/>
          </p:nvSpPr>
          <p:spPr>
            <a:xfrm>
              <a:off x="455614" y="18208"/>
              <a:ext cx="344486" cy="32413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11" name="Group 73"/>
          <p:cNvGrpSpPr>
            <a:grpSpLocks/>
          </p:cNvGrpSpPr>
          <p:nvPr/>
        </p:nvGrpSpPr>
        <p:grpSpPr bwMode="auto">
          <a:xfrm>
            <a:off x="6937375" y="2992438"/>
            <a:ext cx="576263" cy="576262"/>
            <a:chOff x="8028384" y="5157192"/>
            <a:chExt cx="576064" cy="576064"/>
          </a:xfrm>
        </p:grpSpPr>
        <p:grpSp>
          <p:nvGrpSpPr>
            <p:cNvPr id="29819" name="Group 59"/>
            <p:cNvGrpSpPr>
              <a:grpSpLocks/>
            </p:cNvGrpSpPr>
            <p:nvPr/>
          </p:nvGrpSpPr>
          <p:grpSpPr bwMode="auto">
            <a:xfrm>
              <a:off x="8232973" y="5571331"/>
              <a:ext cx="371475" cy="161925"/>
              <a:chOff x="0" y="0"/>
              <a:chExt cx="866775" cy="371475"/>
            </a:xfrm>
          </p:grpSpPr>
          <p:sp>
            <p:nvSpPr>
              <p:cNvPr id="81" name="Rounded Rectangle 228"/>
              <p:cNvSpPr/>
              <p:nvPr/>
            </p:nvSpPr>
            <p:spPr>
              <a:xfrm>
                <a:off x="299" y="128"/>
                <a:ext cx="866476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Oval 229"/>
              <p:cNvSpPr/>
              <p:nvPr/>
            </p:nvSpPr>
            <p:spPr>
              <a:xfrm>
                <a:off x="78058" y="29254"/>
                <a:ext cx="340666" cy="3240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Oval 230"/>
              <p:cNvSpPr/>
              <p:nvPr/>
            </p:nvSpPr>
            <p:spPr>
              <a:xfrm>
                <a:off x="466863" y="29254"/>
                <a:ext cx="344368" cy="3240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Oval 231"/>
              <p:cNvSpPr/>
              <p:nvPr/>
            </p:nvSpPr>
            <p:spPr>
              <a:xfrm>
                <a:off x="581651" y="134834"/>
                <a:ext cx="96275" cy="11285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Oval 232"/>
              <p:cNvSpPr/>
              <p:nvPr/>
            </p:nvSpPr>
            <p:spPr>
              <a:xfrm>
                <a:off x="200255" y="142115"/>
                <a:ext cx="96275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820" name="Group 65"/>
            <p:cNvGrpSpPr>
              <a:grpSpLocks/>
            </p:cNvGrpSpPr>
            <p:nvPr/>
          </p:nvGrpSpPr>
          <p:grpSpPr bwMode="auto">
            <a:xfrm>
              <a:off x="8244408" y="5355307"/>
              <a:ext cx="171450" cy="161925"/>
              <a:chOff x="0" y="0"/>
              <a:chExt cx="400050" cy="371475"/>
            </a:xfrm>
          </p:grpSpPr>
          <p:sp>
            <p:nvSpPr>
              <p:cNvPr id="79" name="Rounded Rectangle 226"/>
              <p:cNvSpPr/>
              <p:nvPr/>
            </p:nvSpPr>
            <p:spPr>
              <a:xfrm>
                <a:off x="-464" y="583"/>
                <a:ext cx="399912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Oval 227"/>
              <p:cNvSpPr/>
              <p:nvPr/>
            </p:nvSpPr>
            <p:spPr>
              <a:xfrm>
                <a:off x="143950" y="113444"/>
                <a:ext cx="92571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821" name="Group 68"/>
            <p:cNvGrpSpPr>
              <a:grpSpLocks/>
            </p:cNvGrpSpPr>
            <p:nvPr/>
          </p:nvGrpSpPr>
          <p:grpSpPr bwMode="auto">
            <a:xfrm>
              <a:off x="8244408" y="5157192"/>
              <a:ext cx="171450" cy="161925"/>
              <a:chOff x="0" y="0"/>
              <a:chExt cx="400050" cy="371475"/>
            </a:xfrm>
          </p:grpSpPr>
          <p:sp>
            <p:nvSpPr>
              <p:cNvPr id="76" name="Rounded Rectangle 223"/>
              <p:cNvSpPr/>
              <p:nvPr/>
            </p:nvSpPr>
            <p:spPr>
              <a:xfrm>
                <a:off x="-464" y="0"/>
                <a:ext cx="399912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Oval 224"/>
              <p:cNvSpPr/>
              <p:nvPr/>
            </p:nvSpPr>
            <p:spPr>
              <a:xfrm>
                <a:off x="77298" y="76453"/>
                <a:ext cx="92571" cy="11286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Oval 225"/>
              <p:cNvSpPr/>
              <p:nvPr/>
            </p:nvSpPr>
            <p:spPr>
              <a:xfrm>
                <a:off x="229115" y="189314"/>
                <a:ext cx="92573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5" name="Left Brace 222"/>
            <p:cNvSpPr/>
            <p:nvPr/>
          </p:nvSpPr>
          <p:spPr>
            <a:xfrm>
              <a:off x="8028384" y="5228604"/>
              <a:ext cx="117434" cy="50465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9712" name="Group 73"/>
          <p:cNvGrpSpPr>
            <a:grpSpLocks/>
          </p:cNvGrpSpPr>
          <p:nvPr/>
        </p:nvGrpSpPr>
        <p:grpSpPr bwMode="auto">
          <a:xfrm>
            <a:off x="5137150" y="2992438"/>
            <a:ext cx="576263" cy="576262"/>
            <a:chOff x="8028384" y="5157192"/>
            <a:chExt cx="576064" cy="576064"/>
          </a:xfrm>
        </p:grpSpPr>
        <p:grpSp>
          <p:nvGrpSpPr>
            <p:cNvPr id="29805" name="Group 59"/>
            <p:cNvGrpSpPr>
              <a:grpSpLocks/>
            </p:cNvGrpSpPr>
            <p:nvPr/>
          </p:nvGrpSpPr>
          <p:grpSpPr bwMode="auto">
            <a:xfrm>
              <a:off x="8232973" y="5571331"/>
              <a:ext cx="371475" cy="161925"/>
              <a:chOff x="0" y="0"/>
              <a:chExt cx="866775" cy="371475"/>
            </a:xfrm>
          </p:grpSpPr>
          <p:sp>
            <p:nvSpPr>
              <p:cNvPr id="96" name="Rounded Rectangle 243"/>
              <p:cNvSpPr/>
              <p:nvPr/>
            </p:nvSpPr>
            <p:spPr>
              <a:xfrm>
                <a:off x="299" y="128"/>
                <a:ext cx="866476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Oval 244"/>
              <p:cNvSpPr/>
              <p:nvPr/>
            </p:nvSpPr>
            <p:spPr>
              <a:xfrm>
                <a:off x="78058" y="29254"/>
                <a:ext cx="340666" cy="3240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Oval 245"/>
              <p:cNvSpPr/>
              <p:nvPr/>
            </p:nvSpPr>
            <p:spPr>
              <a:xfrm>
                <a:off x="466863" y="29254"/>
                <a:ext cx="344368" cy="3240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Oval 246"/>
              <p:cNvSpPr/>
              <p:nvPr/>
            </p:nvSpPr>
            <p:spPr>
              <a:xfrm>
                <a:off x="581651" y="134834"/>
                <a:ext cx="96275" cy="11285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Oval 247"/>
              <p:cNvSpPr/>
              <p:nvPr/>
            </p:nvSpPr>
            <p:spPr>
              <a:xfrm>
                <a:off x="200255" y="142115"/>
                <a:ext cx="96275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806" name="Group 65"/>
            <p:cNvGrpSpPr>
              <a:grpSpLocks/>
            </p:cNvGrpSpPr>
            <p:nvPr/>
          </p:nvGrpSpPr>
          <p:grpSpPr bwMode="auto">
            <a:xfrm>
              <a:off x="8244408" y="5355307"/>
              <a:ext cx="171450" cy="161925"/>
              <a:chOff x="0" y="0"/>
              <a:chExt cx="400050" cy="371475"/>
            </a:xfrm>
          </p:grpSpPr>
          <p:sp>
            <p:nvSpPr>
              <p:cNvPr id="94" name="Rounded Rectangle 241"/>
              <p:cNvSpPr/>
              <p:nvPr/>
            </p:nvSpPr>
            <p:spPr>
              <a:xfrm>
                <a:off x="-464" y="583"/>
                <a:ext cx="399912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Oval 242"/>
              <p:cNvSpPr/>
              <p:nvPr/>
            </p:nvSpPr>
            <p:spPr>
              <a:xfrm>
                <a:off x="143950" y="113444"/>
                <a:ext cx="92571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807" name="Group 68"/>
            <p:cNvGrpSpPr>
              <a:grpSpLocks/>
            </p:cNvGrpSpPr>
            <p:nvPr/>
          </p:nvGrpSpPr>
          <p:grpSpPr bwMode="auto">
            <a:xfrm>
              <a:off x="8244408" y="5157192"/>
              <a:ext cx="171450" cy="161925"/>
              <a:chOff x="0" y="0"/>
              <a:chExt cx="400050" cy="371475"/>
            </a:xfrm>
          </p:grpSpPr>
          <p:sp>
            <p:nvSpPr>
              <p:cNvPr id="91" name="Rounded Rectangle 238"/>
              <p:cNvSpPr/>
              <p:nvPr/>
            </p:nvSpPr>
            <p:spPr>
              <a:xfrm>
                <a:off x="-464" y="0"/>
                <a:ext cx="399912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Oval 239"/>
              <p:cNvSpPr/>
              <p:nvPr/>
            </p:nvSpPr>
            <p:spPr>
              <a:xfrm>
                <a:off x="77298" y="76453"/>
                <a:ext cx="92571" cy="11286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Oval 240"/>
              <p:cNvSpPr/>
              <p:nvPr/>
            </p:nvSpPr>
            <p:spPr>
              <a:xfrm>
                <a:off x="229115" y="189314"/>
                <a:ext cx="92573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0" name="Left Brace 237"/>
            <p:cNvSpPr/>
            <p:nvPr/>
          </p:nvSpPr>
          <p:spPr>
            <a:xfrm>
              <a:off x="8028384" y="5228604"/>
              <a:ext cx="117434" cy="50465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9713" name="Group 18"/>
          <p:cNvGrpSpPr>
            <a:grpSpLocks/>
          </p:cNvGrpSpPr>
          <p:nvPr/>
        </p:nvGrpSpPr>
        <p:grpSpPr bwMode="auto">
          <a:xfrm>
            <a:off x="2571750" y="3281363"/>
            <a:ext cx="371475" cy="161925"/>
            <a:chOff x="0" y="0"/>
            <a:chExt cx="866775" cy="371475"/>
          </a:xfrm>
        </p:grpSpPr>
        <p:sp>
          <p:nvSpPr>
            <p:cNvPr id="102" name="Rounded Rectangle 249"/>
            <p:cNvSpPr/>
            <p:nvPr/>
          </p:nvSpPr>
          <p:spPr>
            <a:xfrm>
              <a:off x="0" y="0"/>
              <a:ext cx="866775" cy="37147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Oval 250"/>
            <p:cNvSpPr/>
            <p:nvPr/>
          </p:nvSpPr>
          <p:spPr>
            <a:xfrm>
              <a:off x="66675" y="18208"/>
              <a:ext cx="344489" cy="32413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Oval 251"/>
            <p:cNvSpPr/>
            <p:nvPr/>
          </p:nvSpPr>
          <p:spPr>
            <a:xfrm>
              <a:off x="455614" y="18208"/>
              <a:ext cx="344486" cy="32413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14" name="Group 22"/>
          <p:cNvGrpSpPr>
            <a:grpSpLocks/>
          </p:cNvGrpSpPr>
          <p:nvPr/>
        </p:nvGrpSpPr>
        <p:grpSpPr bwMode="auto">
          <a:xfrm>
            <a:off x="2284413" y="3281363"/>
            <a:ext cx="171450" cy="161925"/>
            <a:chOff x="0" y="0"/>
            <a:chExt cx="400050" cy="371475"/>
          </a:xfrm>
        </p:grpSpPr>
        <p:sp>
          <p:nvSpPr>
            <p:cNvPr id="106" name="Rounded Rectangle 253"/>
            <p:cNvSpPr/>
            <p:nvPr/>
          </p:nvSpPr>
          <p:spPr>
            <a:xfrm>
              <a:off x="0" y="0"/>
              <a:ext cx="400050" cy="37147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Oval 254"/>
            <p:cNvSpPr/>
            <p:nvPr/>
          </p:nvSpPr>
          <p:spPr>
            <a:xfrm>
              <a:off x="29633" y="18208"/>
              <a:ext cx="340783" cy="32413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Oval 255"/>
            <p:cNvSpPr/>
            <p:nvPr/>
          </p:nvSpPr>
          <p:spPr>
            <a:xfrm>
              <a:off x="133350" y="123825"/>
              <a:ext cx="96308" cy="112898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15" name="Group 18"/>
          <p:cNvGrpSpPr>
            <a:grpSpLocks/>
          </p:cNvGrpSpPr>
          <p:nvPr/>
        </p:nvGrpSpPr>
        <p:grpSpPr bwMode="auto">
          <a:xfrm>
            <a:off x="1825625" y="3281363"/>
            <a:ext cx="371475" cy="161925"/>
            <a:chOff x="0" y="0"/>
            <a:chExt cx="866775" cy="371475"/>
          </a:xfrm>
        </p:grpSpPr>
        <p:sp>
          <p:nvSpPr>
            <p:cNvPr id="110" name="Rounded Rectangle 257"/>
            <p:cNvSpPr/>
            <p:nvPr/>
          </p:nvSpPr>
          <p:spPr>
            <a:xfrm>
              <a:off x="0" y="0"/>
              <a:ext cx="866775" cy="37147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Oval 258"/>
            <p:cNvSpPr/>
            <p:nvPr/>
          </p:nvSpPr>
          <p:spPr>
            <a:xfrm>
              <a:off x="66675" y="18208"/>
              <a:ext cx="344489" cy="32413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Oval 259"/>
            <p:cNvSpPr/>
            <p:nvPr/>
          </p:nvSpPr>
          <p:spPr>
            <a:xfrm>
              <a:off x="455614" y="18208"/>
              <a:ext cx="344486" cy="324131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16" name="Group 73"/>
          <p:cNvGrpSpPr>
            <a:grpSpLocks/>
          </p:cNvGrpSpPr>
          <p:nvPr/>
        </p:nvGrpSpPr>
        <p:grpSpPr bwMode="auto">
          <a:xfrm>
            <a:off x="2976563" y="2992438"/>
            <a:ext cx="576262" cy="576262"/>
            <a:chOff x="8028384" y="5157192"/>
            <a:chExt cx="576064" cy="576064"/>
          </a:xfrm>
        </p:grpSpPr>
        <p:grpSp>
          <p:nvGrpSpPr>
            <p:cNvPr id="29782" name="Group 59"/>
            <p:cNvGrpSpPr>
              <a:grpSpLocks/>
            </p:cNvGrpSpPr>
            <p:nvPr/>
          </p:nvGrpSpPr>
          <p:grpSpPr bwMode="auto">
            <a:xfrm>
              <a:off x="8232973" y="5571331"/>
              <a:ext cx="371475" cy="161925"/>
              <a:chOff x="0" y="0"/>
              <a:chExt cx="866775" cy="371475"/>
            </a:xfrm>
          </p:grpSpPr>
          <p:sp>
            <p:nvSpPr>
              <p:cNvPr id="123" name="Rounded Rectangle 270"/>
              <p:cNvSpPr/>
              <p:nvPr/>
            </p:nvSpPr>
            <p:spPr>
              <a:xfrm>
                <a:off x="299" y="128"/>
                <a:ext cx="866476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Oval 271"/>
              <p:cNvSpPr/>
              <p:nvPr/>
            </p:nvSpPr>
            <p:spPr>
              <a:xfrm>
                <a:off x="78060" y="29254"/>
                <a:ext cx="340666" cy="3240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5" name="Oval 272"/>
              <p:cNvSpPr/>
              <p:nvPr/>
            </p:nvSpPr>
            <p:spPr>
              <a:xfrm>
                <a:off x="466863" y="29254"/>
                <a:ext cx="344370" cy="32401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Oval 273"/>
              <p:cNvSpPr/>
              <p:nvPr/>
            </p:nvSpPr>
            <p:spPr>
              <a:xfrm>
                <a:off x="581654" y="134834"/>
                <a:ext cx="96275" cy="11285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Oval 274"/>
              <p:cNvSpPr/>
              <p:nvPr/>
            </p:nvSpPr>
            <p:spPr>
              <a:xfrm>
                <a:off x="200255" y="142115"/>
                <a:ext cx="96275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783" name="Group 65"/>
            <p:cNvGrpSpPr>
              <a:grpSpLocks/>
            </p:cNvGrpSpPr>
            <p:nvPr/>
          </p:nvGrpSpPr>
          <p:grpSpPr bwMode="auto">
            <a:xfrm>
              <a:off x="8244408" y="5355307"/>
              <a:ext cx="171450" cy="161925"/>
              <a:chOff x="0" y="0"/>
              <a:chExt cx="400050" cy="371475"/>
            </a:xfrm>
          </p:grpSpPr>
          <p:sp>
            <p:nvSpPr>
              <p:cNvPr id="121" name="Rounded Rectangle 268"/>
              <p:cNvSpPr/>
              <p:nvPr/>
            </p:nvSpPr>
            <p:spPr>
              <a:xfrm>
                <a:off x="-462" y="583"/>
                <a:ext cx="399912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Oval 269"/>
              <p:cNvSpPr/>
              <p:nvPr/>
            </p:nvSpPr>
            <p:spPr>
              <a:xfrm>
                <a:off x="143950" y="113444"/>
                <a:ext cx="92573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784" name="Group 68"/>
            <p:cNvGrpSpPr>
              <a:grpSpLocks/>
            </p:cNvGrpSpPr>
            <p:nvPr/>
          </p:nvGrpSpPr>
          <p:grpSpPr bwMode="auto">
            <a:xfrm>
              <a:off x="8244408" y="5157192"/>
              <a:ext cx="171450" cy="161925"/>
              <a:chOff x="0" y="0"/>
              <a:chExt cx="400050" cy="371475"/>
            </a:xfrm>
          </p:grpSpPr>
          <p:sp>
            <p:nvSpPr>
              <p:cNvPr id="118" name="Rounded Rectangle 265"/>
              <p:cNvSpPr/>
              <p:nvPr/>
            </p:nvSpPr>
            <p:spPr>
              <a:xfrm>
                <a:off x="-462" y="0"/>
                <a:ext cx="399912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Oval 266"/>
              <p:cNvSpPr/>
              <p:nvPr/>
            </p:nvSpPr>
            <p:spPr>
              <a:xfrm>
                <a:off x="77298" y="76453"/>
                <a:ext cx="92573" cy="11286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Oval 267"/>
              <p:cNvSpPr/>
              <p:nvPr/>
            </p:nvSpPr>
            <p:spPr>
              <a:xfrm>
                <a:off x="229117" y="189314"/>
                <a:ext cx="92571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7" name="Left Brace 264"/>
            <p:cNvSpPr/>
            <p:nvPr/>
          </p:nvSpPr>
          <p:spPr>
            <a:xfrm>
              <a:off x="8028384" y="5228604"/>
              <a:ext cx="117435" cy="50465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28" name="Group 156"/>
          <p:cNvGrpSpPr/>
          <p:nvPr/>
        </p:nvGrpSpPr>
        <p:grpSpPr>
          <a:xfrm>
            <a:off x="1581463" y="3280956"/>
            <a:ext cx="171450" cy="161925"/>
            <a:chOff x="0" y="0"/>
            <a:chExt cx="400050" cy="371475"/>
          </a:xfrm>
          <a:solidFill>
            <a:srgbClr val="92D050"/>
          </a:solidFill>
        </p:grpSpPr>
        <p:sp>
          <p:nvSpPr>
            <p:cNvPr id="129" name="Rounded Rectangle 276"/>
            <p:cNvSpPr/>
            <p:nvPr/>
          </p:nvSpPr>
          <p:spPr>
            <a:xfrm>
              <a:off x="0" y="0"/>
              <a:ext cx="400050" cy="371475"/>
            </a:xfrm>
            <a:prstGeom prst="roundRect">
              <a:avLst/>
            </a:pr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0" name="Oval 277"/>
            <p:cNvSpPr/>
            <p:nvPr/>
          </p:nvSpPr>
          <p:spPr>
            <a:xfrm>
              <a:off x="28575" y="19050"/>
              <a:ext cx="342900" cy="32385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18" name="Group 18"/>
          <p:cNvGrpSpPr>
            <a:grpSpLocks/>
          </p:cNvGrpSpPr>
          <p:nvPr/>
        </p:nvGrpSpPr>
        <p:grpSpPr bwMode="auto">
          <a:xfrm>
            <a:off x="2284413" y="2489200"/>
            <a:ext cx="371475" cy="161925"/>
            <a:chOff x="0" y="0"/>
            <a:chExt cx="866775" cy="371475"/>
          </a:xfrm>
        </p:grpSpPr>
        <p:sp>
          <p:nvSpPr>
            <p:cNvPr id="132" name="Rounded Rectangle 279"/>
            <p:cNvSpPr/>
            <p:nvPr/>
          </p:nvSpPr>
          <p:spPr>
            <a:xfrm>
              <a:off x="0" y="0"/>
              <a:ext cx="866775" cy="37147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3" name="Oval 280"/>
            <p:cNvSpPr/>
            <p:nvPr/>
          </p:nvSpPr>
          <p:spPr>
            <a:xfrm>
              <a:off x="66675" y="18211"/>
              <a:ext cx="344486" cy="32412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4" name="Oval 281"/>
            <p:cNvSpPr/>
            <p:nvPr/>
          </p:nvSpPr>
          <p:spPr>
            <a:xfrm>
              <a:off x="455611" y="18211"/>
              <a:ext cx="344489" cy="32412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19" name="Group 22"/>
          <p:cNvGrpSpPr>
            <a:grpSpLocks/>
          </p:cNvGrpSpPr>
          <p:nvPr/>
        </p:nvGrpSpPr>
        <p:grpSpPr bwMode="auto">
          <a:xfrm>
            <a:off x="1997075" y="2489200"/>
            <a:ext cx="171450" cy="161925"/>
            <a:chOff x="0" y="0"/>
            <a:chExt cx="400050" cy="371475"/>
          </a:xfrm>
        </p:grpSpPr>
        <p:sp>
          <p:nvSpPr>
            <p:cNvPr id="136" name="Rounded Rectangle 283"/>
            <p:cNvSpPr/>
            <p:nvPr/>
          </p:nvSpPr>
          <p:spPr>
            <a:xfrm>
              <a:off x="0" y="0"/>
              <a:ext cx="400050" cy="37147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7" name="Oval 284"/>
            <p:cNvSpPr/>
            <p:nvPr/>
          </p:nvSpPr>
          <p:spPr>
            <a:xfrm>
              <a:off x="29633" y="18211"/>
              <a:ext cx="340783" cy="32412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8" name="Oval 285"/>
            <p:cNvSpPr/>
            <p:nvPr/>
          </p:nvSpPr>
          <p:spPr>
            <a:xfrm>
              <a:off x="133350" y="123825"/>
              <a:ext cx="96308" cy="1129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20" name="Group 18"/>
          <p:cNvGrpSpPr>
            <a:grpSpLocks/>
          </p:cNvGrpSpPr>
          <p:nvPr/>
        </p:nvGrpSpPr>
        <p:grpSpPr bwMode="auto">
          <a:xfrm>
            <a:off x="1536700" y="2489200"/>
            <a:ext cx="371475" cy="161925"/>
            <a:chOff x="0" y="0"/>
            <a:chExt cx="866775" cy="371475"/>
          </a:xfrm>
        </p:grpSpPr>
        <p:sp>
          <p:nvSpPr>
            <p:cNvPr id="140" name="Rounded Rectangle 287"/>
            <p:cNvSpPr/>
            <p:nvPr/>
          </p:nvSpPr>
          <p:spPr>
            <a:xfrm>
              <a:off x="0" y="0"/>
              <a:ext cx="866775" cy="37147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1" name="Oval 288"/>
            <p:cNvSpPr/>
            <p:nvPr/>
          </p:nvSpPr>
          <p:spPr>
            <a:xfrm>
              <a:off x="66675" y="18211"/>
              <a:ext cx="344489" cy="32412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2" name="Oval 289"/>
            <p:cNvSpPr/>
            <p:nvPr/>
          </p:nvSpPr>
          <p:spPr>
            <a:xfrm>
              <a:off x="455614" y="18211"/>
              <a:ext cx="344486" cy="32412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21" name="Group 73"/>
          <p:cNvGrpSpPr>
            <a:grpSpLocks/>
          </p:cNvGrpSpPr>
          <p:nvPr/>
        </p:nvGrpSpPr>
        <p:grpSpPr bwMode="auto">
          <a:xfrm>
            <a:off x="2689225" y="2200275"/>
            <a:ext cx="576263" cy="576263"/>
            <a:chOff x="8028384" y="5157192"/>
            <a:chExt cx="576064" cy="576064"/>
          </a:xfrm>
        </p:grpSpPr>
        <p:grpSp>
          <p:nvGrpSpPr>
            <p:cNvPr id="29759" name="Group 59"/>
            <p:cNvGrpSpPr>
              <a:grpSpLocks/>
            </p:cNvGrpSpPr>
            <p:nvPr/>
          </p:nvGrpSpPr>
          <p:grpSpPr bwMode="auto">
            <a:xfrm>
              <a:off x="8232973" y="5571331"/>
              <a:ext cx="371475" cy="161925"/>
              <a:chOff x="0" y="0"/>
              <a:chExt cx="866775" cy="371475"/>
            </a:xfrm>
          </p:grpSpPr>
          <p:sp>
            <p:nvSpPr>
              <p:cNvPr id="153" name="Rounded Rectangle 300"/>
              <p:cNvSpPr/>
              <p:nvPr/>
            </p:nvSpPr>
            <p:spPr>
              <a:xfrm>
                <a:off x="299" y="128"/>
                <a:ext cx="866476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Oval 301"/>
              <p:cNvSpPr/>
              <p:nvPr/>
            </p:nvSpPr>
            <p:spPr>
              <a:xfrm>
                <a:off x="78058" y="29254"/>
                <a:ext cx="340666" cy="32401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Oval 302"/>
              <p:cNvSpPr/>
              <p:nvPr/>
            </p:nvSpPr>
            <p:spPr>
              <a:xfrm>
                <a:off x="466863" y="29254"/>
                <a:ext cx="344368" cy="324017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Oval 303"/>
              <p:cNvSpPr/>
              <p:nvPr/>
            </p:nvSpPr>
            <p:spPr>
              <a:xfrm>
                <a:off x="581651" y="134831"/>
                <a:ext cx="96275" cy="11286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Oval 304"/>
              <p:cNvSpPr/>
              <p:nvPr/>
            </p:nvSpPr>
            <p:spPr>
              <a:xfrm>
                <a:off x="200255" y="142113"/>
                <a:ext cx="96275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760" name="Group 65"/>
            <p:cNvGrpSpPr>
              <a:grpSpLocks/>
            </p:cNvGrpSpPr>
            <p:nvPr/>
          </p:nvGrpSpPr>
          <p:grpSpPr bwMode="auto">
            <a:xfrm>
              <a:off x="8244408" y="5355307"/>
              <a:ext cx="171450" cy="161925"/>
              <a:chOff x="0" y="0"/>
              <a:chExt cx="400050" cy="371475"/>
            </a:xfrm>
          </p:grpSpPr>
          <p:sp>
            <p:nvSpPr>
              <p:cNvPr id="151" name="Rounded Rectangle 298"/>
              <p:cNvSpPr/>
              <p:nvPr/>
            </p:nvSpPr>
            <p:spPr>
              <a:xfrm>
                <a:off x="-464" y="585"/>
                <a:ext cx="399912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Oval 299"/>
              <p:cNvSpPr/>
              <p:nvPr/>
            </p:nvSpPr>
            <p:spPr>
              <a:xfrm>
                <a:off x="143950" y="113444"/>
                <a:ext cx="92571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9761" name="Group 68"/>
            <p:cNvGrpSpPr>
              <a:grpSpLocks/>
            </p:cNvGrpSpPr>
            <p:nvPr/>
          </p:nvGrpSpPr>
          <p:grpSpPr bwMode="auto">
            <a:xfrm>
              <a:off x="8244408" y="5157192"/>
              <a:ext cx="171450" cy="161925"/>
              <a:chOff x="0" y="0"/>
              <a:chExt cx="400050" cy="371475"/>
            </a:xfrm>
          </p:grpSpPr>
          <p:sp>
            <p:nvSpPr>
              <p:cNvPr id="148" name="Rounded Rectangle 295"/>
              <p:cNvSpPr/>
              <p:nvPr/>
            </p:nvSpPr>
            <p:spPr>
              <a:xfrm>
                <a:off x="-464" y="0"/>
                <a:ext cx="399912" cy="371347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Oval 296"/>
              <p:cNvSpPr/>
              <p:nvPr/>
            </p:nvSpPr>
            <p:spPr>
              <a:xfrm>
                <a:off x="77298" y="76455"/>
                <a:ext cx="92571" cy="112859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Oval 297"/>
              <p:cNvSpPr/>
              <p:nvPr/>
            </p:nvSpPr>
            <p:spPr>
              <a:xfrm>
                <a:off x="229115" y="189314"/>
                <a:ext cx="92573" cy="1165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7" name="Left Brace 294"/>
            <p:cNvSpPr/>
            <p:nvPr/>
          </p:nvSpPr>
          <p:spPr>
            <a:xfrm>
              <a:off x="8028384" y="5228605"/>
              <a:ext cx="117434" cy="50465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9722" name="Group 18"/>
          <p:cNvGrpSpPr>
            <a:grpSpLocks/>
          </p:cNvGrpSpPr>
          <p:nvPr/>
        </p:nvGrpSpPr>
        <p:grpSpPr bwMode="auto">
          <a:xfrm>
            <a:off x="1104900" y="2489200"/>
            <a:ext cx="371475" cy="161925"/>
            <a:chOff x="0" y="0"/>
            <a:chExt cx="866775" cy="371475"/>
          </a:xfrm>
        </p:grpSpPr>
        <p:sp>
          <p:nvSpPr>
            <p:cNvPr id="159" name="Rounded Rectangle 309"/>
            <p:cNvSpPr/>
            <p:nvPr/>
          </p:nvSpPr>
          <p:spPr>
            <a:xfrm>
              <a:off x="0" y="0"/>
              <a:ext cx="866775" cy="37147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0" name="Oval 310"/>
            <p:cNvSpPr/>
            <p:nvPr/>
          </p:nvSpPr>
          <p:spPr>
            <a:xfrm>
              <a:off x="66675" y="18211"/>
              <a:ext cx="344489" cy="32412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1" name="Oval 311"/>
            <p:cNvSpPr/>
            <p:nvPr/>
          </p:nvSpPr>
          <p:spPr>
            <a:xfrm>
              <a:off x="455614" y="18211"/>
              <a:ext cx="344486" cy="32412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23" name="Group 22"/>
          <p:cNvGrpSpPr>
            <a:grpSpLocks/>
          </p:cNvGrpSpPr>
          <p:nvPr/>
        </p:nvGrpSpPr>
        <p:grpSpPr bwMode="auto">
          <a:xfrm>
            <a:off x="862013" y="2489200"/>
            <a:ext cx="171450" cy="161925"/>
            <a:chOff x="0" y="0"/>
            <a:chExt cx="400050" cy="371475"/>
          </a:xfrm>
        </p:grpSpPr>
        <p:sp>
          <p:nvSpPr>
            <p:cNvPr id="163" name="Rounded Rectangle 313"/>
            <p:cNvSpPr/>
            <p:nvPr/>
          </p:nvSpPr>
          <p:spPr>
            <a:xfrm>
              <a:off x="0" y="0"/>
              <a:ext cx="400050" cy="37147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4" name="Oval 314"/>
            <p:cNvSpPr/>
            <p:nvPr/>
          </p:nvSpPr>
          <p:spPr>
            <a:xfrm>
              <a:off x="29633" y="18211"/>
              <a:ext cx="340783" cy="32412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5" name="Oval 315"/>
            <p:cNvSpPr/>
            <p:nvPr/>
          </p:nvSpPr>
          <p:spPr>
            <a:xfrm>
              <a:off x="133350" y="123825"/>
              <a:ext cx="96308" cy="1129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24" name="Group 18"/>
          <p:cNvGrpSpPr>
            <a:grpSpLocks/>
          </p:cNvGrpSpPr>
          <p:nvPr/>
        </p:nvGrpSpPr>
        <p:grpSpPr bwMode="auto">
          <a:xfrm>
            <a:off x="2239963" y="1606550"/>
            <a:ext cx="371475" cy="161925"/>
            <a:chOff x="0" y="0"/>
            <a:chExt cx="866775" cy="371475"/>
          </a:xfrm>
        </p:grpSpPr>
        <p:sp>
          <p:nvSpPr>
            <p:cNvPr id="167" name="Rounded Rectangle 317"/>
            <p:cNvSpPr/>
            <p:nvPr/>
          </p:nvSpPr>
          <p:spPr>
            <a:xfrm>
              <a:off x="0" y="0"/>
              <a:ext cx="866775" cy="37147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8" name="Oval 318"/>
            <p:cNvSpPr/>
            <p:nvPr/>
          </p:nvSpPr>
          <p:spPr>
            <a:xfrm>
              <a:off x="66675" y="18211"/>
              <a:ext cx="344486" cy="32412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9" name="Oval 319"/>
            <p:cNvSpPr/>
            <p:nvPr/>
          </p:nvSpPr>
          <p:spPr>
            <a:xfrm>
              <a:off x="455611" y="18211"/>
              <a:ext cx="344489" cy="32412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25" name="Group 22"/>
          <p:cNvGrpSpPr>
            <a:grpSpLocks/>
          </p:cNvGrpSpPr>
          <p:nvPr/>
        </p:nvGrpSpPr>
        <p:grpSpPr bwMode="auto">
          <a:xfrm>
            <a:off x="1951038" y="1606550"/>
            <a:ext cx="171450" cy="161925"/>
            <a:chOff x="0" y="0"/>
            <a:chExt cx="400050" cy="371475"/>
          </a:xfrm>
        </p:grpSpPr>
        <p:sp>
          <p:nvSpPr>
            <p:cNvPr id="171" name="Rounded Rectangle 321"/>
            <p:cNvSpPr/>
            <p:nvPr/>
          </p:nvSpPr>
          <p:spPr>
            <a:xfrm>
              <a:off x="0" y="0"/>
              <a:ext cx="400050" cy="37147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2" name="Oval 322"/>
            <p:cNvSpPr/>
            <p:nvPr/>
          </p:nvSpPr>
          <p:spPr>
            <a:xfrm>
              <a:off x="29633" y="18211"/>
              <a:ext cx="340783" cy="32412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3" name="Oval 323"/>
            <p:cNvSpPr/>
            <p:nvPr/>
          </p:nvSpPr>
          <p:spPr>
            <a:xfrm>
              <a:off x="133350" y="123825"/>
              <a:ext cx="96308" cy="1129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26" name="Group 18"/>
          <p:cNvGrpSpPr>
            <a:grpSpLocks/>
          </p:cNvGrpSpPr>
          <p:nvPr/>
        </p:nvGrpSpPr>
        <p:grpSpPr bwMode="auto">
          <a:xfrm>
            <a:off x="1492250" y="1606550"/>
            <a:ext cx="371475" cy="161925"/>
            <a:chOff x="0" y="0"/>
            <a:chExt cx="866775" cy="371475"/>
          </a:xfrm>
        </p:grpSpPr>
        <p:sp>
          <p:nvSpPr>
            <p:cNvPr id="175" name="Rounded Rectangle 325"/>
            <p:cNvSpPr/>
            <p:nvPr/>
          </p:nvSpPr>
          <p:spPr>
            <a:xfrm>
              <a:off x="0" y="0"/>
              <a:ext cx="866775" cy="37147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Oval 326"/>
            <p:cNvSpPr/>
            <p:nvPr/>
          </p:nvSpPr>
          <p:spPr>
            <a:xfrm>
              <a:off x="66675" y="18211"/>
              <a:ext cx="344489" cy="32412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7" name="Oval 327"/>
            <p:cNvSpPr/>
            <p:nvPr/>
          </p:nvSpPr>
          <p:spPr>
            <a:xfrm>
              <a:off x="455614" y="18211"/>
              <a:ext cx="344486" cy="32412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27" name="Group 18"/>
          <p:cNvGrpSpPr>
            <a:grpSpLocks/>
          </p:cNvGrpSpPr>
          <p:nvPr/>
        </p:nvGrpSpPr>
        <p:grpSpPr bwMode="auto">
          <a:xfrm>
            <a:off x="1060450" y="1606550"/>
            <a:ext cx="371475" cy="161925"/>
            <a:chOff x="0" y="0"/>
            <a:chExt cx="866775" cy="371475"/>
          </a:xfrm>
        </p:grpSpPr>
        <p:sp>
          <p:nvSpPr>
            <p:cNvPr id="179" name="Rounded Rectangle 329"/>
            <p:cNvSpPr/>
            <p:nvPr/>
          </p:nvSpPr>
          <p:spPr>
            <a:xfrm>
              <a:off x="0" y="0"/>
              <a:ext cx="866775" cy="37147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0" name="Oval 330"/>
            <p:cNvSpPr/>
            <p:nvPr/>
          </p:nvSpPr>
          <p:spPr>
            <a:xfrm>
              <a:off x="66675" y="18211"/>
              <a:ext cx="344489" cy="32412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" name="Oval 331"/>
            <p:cNvSpPr/>
            <p:nvPr/>
          </p:nvSpPr>
          <p:spPr>
            <a:xfrm>
              <a:off x="455614" y="18211"/>
              <a:ext cx="344486" cy="324129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728" name="Group 22"/>
          <p:cNvGrpSpPr>
            <a:grpSpLocks/>
          </p:cNvGrpSpPr>
          <p:nvPr/>
        </p:nvGrpSpPr>
        <p:grpSpPr bwMode="auto">
          <a:xfrm>
            <a:off x="817563" y="1606550"/>
            <a:ext cx="171450" cy="161925"/>
            <a:chOff x="0" y="0"/>
            <a:chExt cx="400050" cy="371475"/>
          </a:xfrm>
        </p:grpSpPr>
        <p:sp>
          <p:nvSpPr>
            <p:cNvPr id="183" name="Rounded Rectangle 333"/>
            <p:cNvSpPr/>
            <p:nvPr/>
          </p:nvSpPr>
          <p:spPr>
            <a:xfrm>
              <a:off x="0" y="0"/>
              <a:ext cx="400050" cy="37147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" name="Oval 334"/>
            <p:cNvSpPr/>
            <p:nvPr/>
          </p:nvSpPr>
          <p:spPr>
            <a:xfrm>
              <a:off x="29633" y="18211"/>
              <a:ext cx="340783" cy="32412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5" name="Oval 335"/>
            <p:cNvSpPr/>
            <p:nvPr/>
          </p:nvSpPr>
          <p:spPr>
            <a:xfrm>
              <a:off x="133350" y="123825"/>
              <a:ext cx="96308" cy="1129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2530" name="Picture 2" descr="C:\Users\kurenovmv\Desktop\Для Елисеева\Многопозиционный клапан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2" y="4408988"/>
            <a:ext cx="8621713" cy="167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730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3240088" y="3860800"/>
            <a:ext cx="1087437" cy="720725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31" name="Прямая соединительная линия 22527"/>
          <p:cNvCxnSpPr>
            <a:cxnSpLocks noChangeShapeType="1"/>
          </p:cNvCxnSpPr>
          <p:nvPr/>
        </p:nvCxnSpPr>
        <p:spPr bwMode="auto">
          <a:xfrm>
            <a:off x="4254500" y="3860800"/>
            <a:ext cx="73025" cy="720725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32" name="Прямая соединительная линия 22530"/>
          <p:cNvCxnSpPr>
            <a:cxnSpLocks noChangeShapeType="1"/>
          </p:cNvCxnSpPr>
          <p:nvPr/>
        </p:nvCxnSpPr>
        <p:spPr bwMode="auto">
          <a:xfrm flipH="1">
            <a:off x="4327525" y="3860800"/>
            <a:ext cx="1874838" cy="720725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33" name="Прямая соединительная линия 22532"/>
          <p:cNvCxnSpPr>
            <a:cxnSpLocks noChangeShapeType="1"/>
          </p:cNvCxnSpPr>
          <p:nvPr/>
        </p:nvCxnSpPr>
        <p:spPr bwMode="auto">
          <a:xfrm flipH="1">
            <a:off x="4356100" y="3860800"/>
            <a:ext cx="3763963" cy="720725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34" name="TextBox 22533"/>
          <p:cNvSpPr txBox="1">
            <a:spLocks noChangeArrowheads="1"/>
          </p:cNvSpPr>
          <p:nvPr/>
        </p:nvSpPr>
        <p:spPr bwMode="auto">
          <a:xfrm>
            <a:off x="1739900" y="6084888"/>
            <a:ext cx="4722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Управляемый с поверхности многопозиционный клапан</a:t>
            </a:r>
            <a:r>
              <a:rPr lang="en-US" altLang="ru-RU" sz="1800">
                <a:solidFill>
                  <a:srgbClr val="000000"/>
                </a:solidFill>
              </a:rPr>
              <a:t> </a:t>
            </a:r>
            <a:r>
              <a:rPr lang="ru-RU" altLang="ru-RU" sz="1800">
                <a:solidFill>
                  <a:srgbClr val="000000"/>
                </a:solidFill>
              </a:rPr>
              <a:t>«</a:t>
            </a:r>
            <a:r>
              <a:rPr lang="en-US" altLang="ru-RU" sz="1800">
                <a:solidFill>
                  <a:srgbClr val="000000"/>
                </a:solidFill>
              </a:rPr>
              <a:t>Odin</a:t>
            </a:r>
            <a:r>
              <a:rPr lang="ru-RU" altLang="ru-RU" sz="1800">
                <a:solidFill>
                  <a:srgbClr val="000000"/>
                </a:solidFill>
              </a:rPr>
              <a:t>» </a:t>
            </a:r>
          </a:p>
        </p:txBody>
      </p:sp>
      <p:sp>
        <p:nvSpPr>
          <p:cNvPr id="29735" name="TextBox 22534"/>
          <p:cNvSpPr txBox="1">
            <a:spLocks noChangeArrowheads="1"/>
          </p:cNvSpPr>
          <p:nvPr/>
        </p:nvSpPr>
        <p:spPr bwMode="auto">
          <a:xfrm>
            <a:off x="3906838" y="1511300"/>
            <a:ext cx="4914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</a:rPr>
              <a:t>Схема интеллектуальной скважины с возможностью регулирования притока флюида из 4 зон продуктивной части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60524" y="3892986"/>
            <a:ext cx="53945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      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      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1766293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46595-0EC5-4290-A481-7459AC99CA11}" type="slidenum">
              <a:rPr lang="ru-RU"/>
              <a:pPr>
                <a:defRPr/>
              </a:pPr>
              <a:t>30</a:t>
            </a:fld>
            <a:endParaRPr lang="ru-RU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247650"/>
            <a:ext cx="7200900" cy="804863"/>
          </a:xfrm>
        </p:spPr>
        <p:txBody>
          <a:bodyPr/>
          <a:lstStyle/>
          <a:p>
            <a:pPr algn="ctr"/>
            <a:r>
              <a:rPr lang="ru-RU" altLang="ru-RU" sz="2000" b="1" dirty="0" smtClean="0">
                <a:cs typeface="Times New Roman" pitchFamily="18" charset="0"/>
              </a:rPr>
              <a:t>Пример изменения забойного давления при регулировании клапанов по зонам в скважине №13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65213"/>
            <a:ext cx="63373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673475"/>
            <a:ext cx="6264275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cxnSp>
        <p:nvCxnSpPr>
          <p:cNvPr id="26630" name="Прямая соединительная линия 5"/>
          <p:cNvCxnSpPr>
            <a:cxnSpLocks noChangeShapeType="1"/>
          </p:cNvCxnSpPr>
          <p:nvPr/>
        </p:nvCxnSpPr>
        <p:spPr bwMode="auto">
          <a:xfrm flipV="1">
            <a:off x="2771775" y="4365625"/>
            <a:ext cx="792163" cy="142875"/>
          </a:xfrm>
          <a:prstGeom prst="line">
            <a:avLst/>
          </a:prstGeom>
          <a:noFill/>
          <a:ln w="63500" algn="ctr">
            <a:solidFill>
              <a:schemeClr val="accent2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1" name="Прямая соединительная линия 15"/>
          <p:cNvCxnSpPr>
            <a:cxnSpLocks noChangeShapeType="1"/>
          </p:cNvCxnSpPr>
          <p:nvPr/>
        </p:nvCxnSpPr>
        <p:spPr bwMode="auto">
          <a:xfrm>
            <a:off x="3563938" y="4365625"/>
            <a:ext cx="863600" cy="71438"/>
          </a:xfrm>
          <a:prstGeom prst="line">
            <a:avLst/>
          </a:prstGeom>
          <a:noFill/>
          <a:ln w="63500" algn="ctr">
            <a:solidFill>
              <a:schemeClr val="accent2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2" name="Прямая соединительная линия 19"/>
          <p:cNvCxnSpPr>
            <a:cxnSpLocks noChangeShapeType="1"/>
          </p:cNvCxnSpPr>
          <p:nvPr/>
        </p:nvCxnSpPr>
        <p:spPr bwMode="auto">
          <a:xfrm>
            <a:off x="4427538" y="4437063"/>
            <a:ext cx="792162" cy="36512"/>
          </a:xfrm>
          <a:prstGeom prst="line">
            <a:avLst/>
          </a:prstGeom>
          <a:noFill/>
          <a:ln w="63500" algn="ctr">
            <a:solidFill>
              <a:schemeClr val="accent2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3" name="Прямая соединительная линия 21"/>
          <p:cNvCxnSpPr>
            <a:cxnSpLocks noChangeShapeType="1"/>
          </p:cNvCxnSpPr>
          <p:nvPr/>
        </p:nvCxnSpPr>
        <p:spPr bwMode="auto">
          <a:xfrm>
            <a:off x="5219700" y="4473575"/>
            <a:ext cx="792163" cy="34925"/>
          </a:xfrm>
          <a:prstGeom prst="line">
            <a:avLst/>
          </a:prstGeom>
          <a:noFill/>
          <a:ln w="63500" algn="ctr">
            <a:solidFill>
              <a:schemeClr val="accent2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4" name="Прямая соединительная линия 23"/>
          <p:cNvCxnSpPr>
            <a:cxnSpLocks noChangeShapeType="1"/>
          </p:cNvCxnSpPr>
          <p:nvPr/>
        </p:nvCxnSpPr>
        <p:spPr bwMode="auto">
          <a:xfrm>
            <a:off x="6011863" y="4508500"/>
            <a:ext cx="792162" cy="0"/>
          </a:xfrm>
          <a:prstGeom prst="line">
            <a:avLst/>
          </a:prstGeom>
          <a:noFill/>
          <a:ln w="63500" algn="ctr">
            <a:solidFill>
              <a:schemeClr val="accent2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5" name="Прямая соединительная линия 25"/>
          <p:cNvCxnSpPr>
            <a:cxnSpLocks noChangeShapeType="1"/>
          </p:cNvCxnSpPr>
          <p:nvPr/>
        </p:nvCxnSpPr>
        <p:spPr bwMode="auto">
          <a:xfrm>
            <a:off x="6804025" y="4508500"/>
            <a:ext cx="792163" cy="144463"/>
          </a:xfrm>
          <a:prstGeom prst="line">
            <a:avLst/>
          </a:prstGeom>
          <a:noFill/>
          <a:ln w="63500" algn="ctr">
            <a:solidFill>
              <a:schemeClr val="accent2">
                <a:alpha val="50195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5899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1800" b="1" dirty="0">
                <a:cs typeface="Times New Roman" pitchFamily="18" charset="0"/>
              </a:rPr>
              <a:t>Направления работ в части </a:t>
            </a:r>
            <a:r>
              <a:rPr lang="ru-RU" sz="1800" b="1" dirty="0" smtClean="0">
                <a:cs typeface="Times New Roman" pitchFamily="18" charset="0"/>
              </a:rPr>
              <a:t>ограничения </a:t>
            </a:r>
            <a:r>
              <a:rPr lang="ru-RU" sz="1800" b="1" dirty="0">
                <a:cs typeface="Times New Roman" pitchFamily="18" charset="0"/>
              </a:rPr>
              <a:t>добычи газа</a:t>
            </a:r>
          </a:p>
        </p:txBody>
      </p:sp>
      <p:sp>
        <p:nvSpPr>
          <p:cNvPr id="2765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000" dirty="0" smtClean="0"/>
              <a:t>Регулирование отборов по длине горизонтального ствола физико-химическим способом:</a:t>
            </a:r>
          </a:p>
          <a:p>
            <a:pPr>
              <a:buFontTx/>
              <a:buChar char="-"/>
            </a:pPr>
            <a:r>
              <a:rPr lang="ru-RU" altLang="ru-RU" sz="2000" dirty="0" smtClean="0"/>
              <a:t>Пачечная закачка воды и дегазированной нефти,</a:t>
            </a:r>
          </a:p>
          <a:p>
            <a:pPr>
              <a:buFontTx/>
              <a:buChar char="-"/>
            </a:pPr>
            <a:r>
              <a:rPr lang="ru-RU" altLang="ru-RU" sz="2000" dirty="0" smtClean="0"/>
              <a:t>Закачка растворов пенообразующих систем,</a:t>
            </a:r>
          </a:p>
          <a:p>
            <a:pPr>
              <a:buFontTx/>
              <a:buChar char="-"/>
            </a:pPr>
            <a:r>
              <a:rPr lang="ru-RU" altLang="ru-RU" sz="2000" dirty="0" smtClean="0"/>
              <a:t>Обработка </a:t>
            </a:r>
            <a:r>
              <a:rPr lang="ru-RU" altLang="ru-RU" sz="2000" dirty="0" err="1" smtClean="0"/>
              <a:t>призабойной</a:t>
            </a:r>
            <a:r>
              <a:rPr lang="ru-RU" altLang="ru-RU" sz="2000" dirty="0" smtClean="0"/>
              <a:t> зоны эмульсиями,</a:t>
            </a:r>
          </a:p>
          <a:p>
            <a:pPr>
              <a:buFontTx/>
              <a:buChar char="-"/>
            </a:pPr>
            <a:r>
              <a:rPr lang="ru-RU" altLang="ru-RU" sz="2000" dirty="0" smtClean="0"/>
              <a:t>Закачка вязких гидрофобных составов</a:t>
            </a:r>
          </a:p>
          <a:p>
            <a:endParaRPr lang="ru-RU" altLang="ru-RU" sz="2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3B763-14A5-4B15-B4D2-D762E82AACCC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36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b="1" dirty="0" smtClean="0"/>
              <a:t>Анализ эффективности выполненных ОПЗ с закачкой пресной воды и дегазированной нефти в </a:t>
            </a:r>
            <a:r>
              <a:rPr lang="en-US" altLang="ru-RU" sz="1800" b="1" dirty="0" smtClean="0"/>
              <a:t>2013-</a:t>
            </a:r>
            <a:r>
              <a:rPr lang="ru-RU" altLang="ru-RU" sz="1800" b="1" dirty="0" smtClean="0"/>
              <a:t>201</a:t>
            </a:r>
            <a:r>
              <a:rPr lang="en-US" altLang="ru-RU" sz="1800" b="1" dirty="0" smtClean="0"/>
              <a:t>5</a:t>
            </a:r>
            <a:r>
              <a:rPr lang="ru-RU" altLang="ru-RU" sz="1800" b="1" dirty="0" smtClean="0"/>
              <a:t>г.</a:t>
            </a:r>
            <a:endParaRPr lang="ru-RU" altLang="ru-RU" sz="18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AE402-D331-45BB-B89D-0BA9AC4B0E65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838887"/>
              </p:ext>
            </p:extLst>
          </p:nvPr>
        </p:nvGraphicFramePr>
        <p:xfrm>
          <a:off x="971600" y="1124744"/>
          <a:ext cx="8064896" cy="189064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24993"/>
                <a:gridCol w="1642132"/>
                <a:gridCol w="1226567"/>
                <a:gridCol w="1170804"/>
                <a:gridCol w="2016224"/>
                <a:gridCol w="1584176"/>
              </a:tblGrid>
              <a:tr h="704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№ </a:t>
                      </a:r>
                      <a:r>
                        <a:rPr lang="ru-RU" sz="1200" u="none" strike="noStrike" dirty="0" err="1">
                          <a:effectLst/>
                        </a:rPr>
                        <a:t>п.п</a:t>
                      </a:r>
                      <a:r>
                        <a:rPr lang="ru-RU" sz="1200" u="none" strike="noStrike" dirty="0">
                          <a:effectLst/>
                        </a:rPr>
                        <a:t>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Год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Прямой </a:t>
                      </a:r>
                      <a:r>
                        <a:rPr lang="ru-RU" sz="1200" u="none" strike="noStrike" dirty="0" smtClean="0">
                          <a:effectLst/>
                        </a:rPr>
                        <a:t>эффект</a:t>
                      </a:r>
                      <a:r>
                        <a:rPr lang="en-US" sz="1200" u="none" strike="noStrike" dirty="0" smtClean="0">
                          <a:effectLst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</a:rPr>
                        <a:t>по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 нефти</a:t>
                      </a:r>
                      <a:r>
                        <a:rPr lang="ru-RU" sz="1200" u="none" strike="noStrike" dirty="0" smtClean="0">
                          <a:effectLst/>
                        </a:rPr>
                        <a:t>, </a:t>
                      </a:r>
                      <a:r>
                        <a:rPr lang="ru-RU" sz="1200" u="none" strike="noStrike" dirty="0">
                          <a:effectLst/>
                        </a:rPr>
                        <a:t>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Эффект по газу, тыс.м3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Расчетный </a:t>
                      </a:r>
                      <a:r>
                        <a:rPr lang="ru-RU" sz="1200" u="none" strike="noStrike" dirty="0" smtClean="0">
                          <a:effectLst/>
                        </a:rPr>
                        <a:t>эффект по нефти за счет ограничения добычи газа, </a:t>
                      </a:r>
                      <a:r>
                        <a:rPr lang="ru-RU" sz="1200" u="none" strike="noStrike" dirty="0">
                          <a:effectLst/>
                        </a:rPr>
                        <a:t>т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Суммарный эффект прямого и расчетного, т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1739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sng" strike="noStrike">
                          <a:effectLst/>
                        </a:rPr>
                        <a:t>1</a:t>
                      </a:r>
                      <a:endParaRPr lang="ru-RU" sz="1200" b="1" i="1" u="sng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sng" strike="noStrike">
                          <a:effectLst/>
                        </a:rPr>
                        <a:t>2</a:t>
                      </a:r>
                      <a:endParaRPr lang="ru-RU" sz="1200" b="1" i="1" u="sng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sng" strike="noStrike">
                          <a:effectLst/>
                        </a:rPr>
                        <a:t>3</a:t>
                      </a:r>
                      <a:endParaRPr lang="ru-RU" sz="1200" b="1" i="1" u="sng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sng" strike="noStrike" dirty="0">
                          <a:effectLst/>
                        </a:rPr>
                        <a:t>6</a:t>
                      </a:r>
                      <a:endParaRPr lang="ru-RU" sz="1200" b="1" i="1" u="sng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sng" strike="noStrike" dirty="0">
                          <a:effectLst/>
                        </a:rPr>
                        <a:t>4</a:t>
                      </a:r>
                      <a:endParaRPr lang="ru-RU" sz="1200" b="1" i="1" u="sng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sng" strike="noStrike">
                          <a:effectLst/>
                        </a:rPr>
                        <a:t>5</a:t>
                      </a:r>
                      <a:endParaRPr lang="ru-RU" sz="1200" b="1" i="1" u="sng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2485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2 013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739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-15 841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7 525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8 264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2485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2 014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4 697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-30 267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13 965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18 662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24852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2 015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1 464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-12 913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4 670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6 134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24852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</a:rPr>
                        <a:t>Сумма за 2013-2015 г.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</a:rPr>
                        <a:t>6 900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</a:rPr>
                        <a:t>-59 021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</a:rPr>
                        <a:t>26 160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effectLst/>
                        </a:rPr>
                        <a:t>33 060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76893"/>
            <a:ext cx="8064016" cy="358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421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58381C-403A-4F1B-9963-192A117A9CC1}" type="slidenum">
              <a:rPr lang="ru-RU" altLang="ru-RU" sz="1400" smtClean="0">
                <a:solidFill>
                  <a:srgbClr val="969696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ru-RU" altLang="ru-RU" sz="1400" smtClean="0">
              <a:solidFill>
                <a:srgbClr val="969696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60350"/>
            <a:ext cx="7416823" cy="719138"/>
          </a:xfrm>
        </p:spPr>
        <p:txBody>
          <a:bodyPr/>
          <a:lstStyle/>
          <a:p>
            <a:pPr>
              <a:defRPr/>
            </a:pPr>
            <a:r>
              <a:rPr lang="ru-RU" altLang="ru-RU" sz="1800" b="1" dirty="0"/>
              <a:t>Применение оптоволоконной системы на скважине №</a:t>
            </a:r>
            <a:r>
              <a:rPr lang="en-US" altLang="ru-RU" sz="1800" b="1" dirty="0"/>
              <a:t> 113</a:t>
            </a:r>
            <a:endParaRPr lang="ru-RU" altLang="ru-RU" sz="1800" b="1" dirty="0"/>
          </a:p>
        </p:txBody>
      </p:sp>
      <p:pic>
        <p:nvPicPr>
          <p:cNvPr id="4101" name="Рисунок 4" descr="image012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3300" y="1196975"/>
            <a:ext cx="2952750" cy="3001963"/>
          </a:xfrm>
          <a:prstGeom prst="rect">
            <a:avLst/>
          </a:prstGeom>
          <a:ln w="9525">
            <a:solidFill>
              <a:srgbClr val="A2001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Рисунок 3" descr="image0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5838" y="4365625"/>
            <a:ext cx="2970212" cy="2255838"/>
          </a:xfrm>
          <a:prstGeom prst="rect">
            <a:avLst/>
          </a:prstGeom>
          <a:ln w="9525">
            <a:solidFill>
              <a:srgbClr val="A2001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/>
          <a:srcRect t="15269"/>
          <a:stretch/>
        </p:blipFill>
        <p:spPr bwMode="auto">
          <a:xfrm>
            <a:off x="179388" y="4365625"/>
            <a:ext cx="5683250" cy="2255838"/>
          </a:xfrm>
          <a:prstGeom prst="rect">
            <a:avLst/>
          </a:prstGeom>
          <a:ln w="9525">
            <a:solidFill>
              <a:srgbClr val="A2001F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5683250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35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 smtClean="0"/>
              <a:t>Показатели ОВС до и после обработки пенами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45DED9-7B3C-401C-B504-9494E12B2495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74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91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4828E9-8C8C-4513-88A3-8AA102D27909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307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2000" b="1" dirty="0" smtClean="0">
                <a:cs typeface="Times New Roman" pitchFamily="18" charset="0"/>
              </a:rPr>
              <a:t>ОПЗ скважины № 113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093287"/>
              </p:ext>
            </p:extLst>
          </p:nvPr>
        </p:nvGraphicFramePr>
        <p:xfrm>
          <a:off x="179388" y="6040438"/>
          <a:ext cx="8856663" cy="7731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39539"/>
                <a:gridCol w="1973029"/>
                <a:gridCol w="824063"/>
                <a:gridCol w="1535130"/>
                <a:gridCol w="1164522"/>
                <a:gridCol w="1210190"/>
                <a:gridCol w="1210190"/>
              </a:tblGrid>
              <a:tr h="4628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ОПЗ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5" marR="5305" marT="53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Раствор пенообразующей системы с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АОС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0.5%, м3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5" marR="5305" marT="53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расход АОС, т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5" marR="5305" marT="53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Продолжительность эффекта по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нефти,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суток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5" marR="5305" marT="53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 по нефти (доп. добыча), т.н.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5" marR="5305" marT="53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Продолжительность эффекта по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газу,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суток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5" marR="5305" marT="53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 по газу, минус </a:t>
                      </a:r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тыс.м3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5" marR="5305" marT="5311" marB="0" anchor="ctr"/>
                </a:tc>
              </a:tr>
              <a:tr h="3103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</a:t>
                      </a: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2014г.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5" marR="5305" marT="53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5" marR="5305" marT="53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5" marR="5305" marT="53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5" marR="5305" marT="53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2 976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5" marR="5305" marT="53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5" marR="5305" marT="531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-24 211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05" marR="5305" marT="5311" marB="0" anchor="ctr"/>
                </a:tc>
              </a:tr>
            </a:tbl>
          </a:graphicData>
        </a:graphic>
      </p:graphicFrame>
      <p:pic>
        <p:nvPicPr>
          <p:cNvPr id="3075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8856662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885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Объект 2"/>
          <p:cNvSpPr>
            <a:spLocks noGrp="1"/>
          </p:cNvSpPr>
          <p:nvPr>
            <p:ph idx="1"/>
          </p:nvPr>
        </p:nvSpPr>
        <p:spPr>
          <a:xfrm>
            <a:off x="971550" y="1206500"/>
            <a:ext cx="8083550" cy="954107"/>
          </a:xfrm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b="1" kern="1200" dirty="0" smtClean="0"/>
              <a:t>Обустройство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b="1" kern="1200" dirty="0"/>
              <a:t>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C1385E-7501-4C28-A795-8C54A7A04799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1123950" y="2060848"/>
            <a:ext cx="808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b="1" kern="1200" smtClean="0"/>
              <a:t>Добыча</a:t>
            </a:r>
            <a:endParaRPr lang="ru-RU" altLang="ru-RU" sz="2800" b="1" kern="1200" dirty="0"/>
          </a:p>
        </p:txBody>
      </p:sp>
    </p:spTree>
    <p:extLst>
      <p:ext uri="{BB962C8B-B14F-4D97-AF65-F5344CB8AC3E}">
        <p14:creationId xmlns:p14="http://schemas.microsoft.com/office/powerpoint/2010/main" val="3256539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54" y="1361228"/>
            <a:ext cx="4753223" cy="316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60647"/>
            <a:ext cx="7581850" cy="79208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altLang="ru-RU" sz="1800" b="1" dirty="0">
                <a:latin typeface="Arial Cyr" pitchFamily="34" charset="0"/>
              </a:rPr>
              <a:t>Схема сбора и транспорта нефти и газа с месторождений и структур Северного Каспия</a:t>
            </a:r>
          </a:p>
        </p:txBody>
      </p:sp>
      <p:sp>
        <p:nvSpPr>
          <p:cNvPr id="18435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900863" y="6599238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D9F02CD-E594-4ED0-A879-D2D8A6020D15}" type="slidenum">
              <a:rPr lang="ru-RU" altLang="ru-RU" sz="1400" smtClean="0"/>
              <a:pPr eaLnBrk="1" hangingPunct="1"/>
              <a:t>37</a:t>
            </a:fld>
            <a:endParaRPr lang="ru-RU" altLang="ru-RU" sz="1400" smtClean="0"/>
          </a:p>
        </p:txBody>
      </p:sp>
      <p:pic>
        <p:nvPicPr>
          <p:cNvPr id="18436" name="Picture 5" descr="\\Compaq\OIRMP\Gipoffshore\КОРРЕКТИРОВКА КОНЦЕПЦИИ НА 01.01.2014г\Рабочие материалы\Обзорка\Обзорка Всех месторождений и .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4058"/>
            <a:ext cx="3900487" cy="55165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3142247" y="3922338"/>
            <a:ext cx="27146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500" dirty="0"/>
              <a:t>25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278036" y="4869160"/>
            <a:ext cx="4340225" cy="79216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ru-RU" altLang="ru-RU" sz="1600" dirty="0">
                <a:solidFill>
                  <a:srgbClr val="C00000"/>
                </a:solidFill>
              </a:rPr>
              <a:t>Планируется построить </a:t>
            </a:r>
            <a:r>
              <a:rPr lang="ru-RU" altLang="ru-RU" sz="1600" dirty="0" smtClean="0">
                <a:solidFill>
                  <a:srgbClr val="C00000"/>
                </a:solidFill>
              </a:rPr>
              <a:t>27 </a:t>
            </a:r>
            <a:r>
              <a:rPr lang="ru-RU" altLang="ru-RU" sz="1600" dirty="0">
                <a:solidFill>
                  <a:srgbClr val="C00000"/>
                </a:solidFill>
              </a:rPr>
              <a:t>платформ 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ru-RU" altLang="ru-RU" sz="1600" dirty="0">
                <a:solidFill>
                  <a:srgbClr val="C00000"/>
                </a:solidFill>
              </a:rPr>
              <a:t>общей массой около 100 тыс. тонн и </a:t>
            </a:r>
          </a:p>
          <a:p>
            <a:pPr algn="l" eaLnBrk="1" hangingPunct="1">
              <a:lnSpc>
                <a:spcPct val="90000"/>
              </a:lnSpc>
              <a:buFontTx/>
              <a:buNone/>
            </a:pPr>
            <a:r>
              <a:rPr lang="ru-RU" altLang="ru-RU" sz="1600" dirty="0">
                <a:solidFill>
                  <a:srgbClr val="C00000"/>
                </a:solidFill>
              </a:rPr>
              <a:t>проложить около 1000 км. трубопроводов.</a:t>
            </a:r>
          </a:p>
        </p:txBody>
      </p:sp>
      <p:sp>
        <p:nvSpPr>
          <p:cNvPr id="2" name="Скругленная прямоугольная выноска 1"/>
          <p:cNvSpPr/>
          <p:nvPr/>
        </p:nvSpPr>
        <p:spPr bwMode="auto">
          <a:xfrm>
            <a:off x="4029344" y="1164058"/>
            <a:ext cx="5007845" cy="3561086"/>
          </a:xfrm>
          <a:prstGeom prst="wedgeRoundRectCallout">
            <a:avLst>
              <a:gd name="adj1" fmla="val -60710"/>
              <a:gd name="adj2" fmla="val 30040"/>
              <a:gd name="adj3" fmla="val 16667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3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87338"/>
            <a:ext cx="7272808" cy="71913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altLang="ru-RU" sz="2000" b="1" dirty="0">
                <a:latin typeface="Arial Cyr" pitchFamily="34" charset="0"/>
              </a:rPr>
              <a:t>Критерии очерёдности ввода месторождений и структур в эксплуатацию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1346200"/>
            <a:ext cx="8624888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990600" lvl="1" indent="-533400">
              <a:lnSpc>
                <a:spcPct val="80000"/>
              </a:lnSpc>
              <a:buFontTx/>
              <a:buNone/>
              <a:defRPr/>
            </a:pPr>
            <a:r>
              <a:rPr lang="ru-RU" sz="1400" dirty="0" smtClean="0"/>
              <a:t> </a:t>
            </a:r>
          </a:p>
          <a:p>
            <a:pPr marL="990600" lvl="1" indent="-533400" algn="ctr">
              <a:lnSpc>
                <a:spcPct val="80000"/>
              </a:lnSpc>
              <a:buFontTx/>
              <a:buNone/>
              <a:defRPr/>
            </a:pPr>
            <a:r>
              <a:rPr lang="ru-RU" sz="1800" dirty="0" smtClean="0"/>
              <a:t>Критерии очерёдности ввода:</a:t>
            </a:r>
          </a:p>
          <a:p>
            <a:pPr marL="990600" lvl="1" indent="-533400" algn="ctr">
              <a:lnSpc>
                <a:spcPct val="80000"/>
              </a:lnSpc>
              <a:buFontTx/>
              <a:buNone/>
              <a:defRPr/>
            </a:pPr>
            <a:endParaRPr lang="ru-RU" sz="1800" dirty="0" smtClean="0"/>
          </a:p>
          <a:p>
            <a:pPr marL="0" lvl="1" indent="542925" algn="just">
              <a:buFontTx/>
              <a:buNone/>
              <a:defRPr/>
            </a:pPr>
            <a:r>
              <a:rPr lang="ru-RU" sz="1800" dirty="0" smtClean="0"/>
              <a:t>- обеспечение эффективности капитальных вложений – опережающий ввод в разработку месторождений и структур с наибольшими добычными возможностями;</a:t>
            </a:r>
          </a:p>
          <a:p>
            <a:pPr marL="0" indent="542925" algn="just">
              <a:buFontTx/>
              <a:buNone/>
              <a:defRPr/>
            </a:pPr>
            <a:r>
              <a:rPr lang="ru-RU" sz="1800" dirty="0" smtClean="0"/>
              <a:t>- опережающий ввод в разработку месторождений и структур с наибольшей степенью изученности ГРР;</a:t>
            </a:r>
          </a:p>
          <a:p>
            <a:pPr marL="0" indent="542925" algn="just">
              <a:buFontTx/>
              <a:buNone/>
              <a:defRPr/>
            </a:pPr>
            <a:r>
              <a:rPr lang="ru-RU" sz="1800" dirty="0" smtClean="0"/>
              <a:t>- ввод в разработку месторождений и структур с учетом пропускной 	 способности системы внешнего транспорта продукции и обеспечение её рациональной загрузки;</a:t>
            </a:r>
          </a:p>
          <a:p>
            <a:pPr marL="0" indent="542925" algn="just">
              <a:buFontTx/>
              <a:buNone/>
              <a:defRPr/>
            </a:pPr>
            <a:r>
              <a:rPr lang="ru-RU" sz="1800" dirty="0" smtClean="0"/>
              <a:t>- возможности обеспечения кооперации объектов обустройства месторождений и структур (системы внешнего транспорта, 	технологические и энергетические мощности и т.д.);</a:t>
            </a:r>
          </a:p>
          <a:p>
            <a:pPr marL="0" indent="542925" algn="just">
              <a:buFontTx/>
              <a:buNone/>
              <a:defRPr/>
            </a:pPr>
            <a:r>
              <a:rPr lang="ru-RU" sz="1800" dirty="0" smtClean="0"/>
              <a:t>- возможность обеспечения строительства объектов обустройства.</a:t>
            </a:r>
          </a:p>
        </p:txBody>
      </p:sp>
      <p:sp>
        <p:nvSpPr>
          <p:cNvPr id="10244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899275" y="6592888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207908D-6AFA-41CF-A73A-F81C05D17744}" type="slidenum">
              <a:rPr lang="ru-RU" altLang="ru-RU" sz="1400" smtClean="0"/>
              <a:pPr eaLnBrk="1" hangingPunct="1"/>
              <a:t>38</a:t>
            </a:fld>
            <a:endParaRPr lang="ru-RU" altLang="ru-RU" sz="1400" smtClean="0"/>
          </a:p>
        </p:txBody>
      </p:sp>
    </p:spTree>
    <p:extLst>
      <p:ext uri="{BB962C8B-B14F-4D97-AF65-F5344CB8AC3E}">
        <p14:creationId xmlns:p14="http://schemas.microsoft.com/office/powerpoint/2010/main" val="428937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400" b="1" kern="1200" dirty="0">
                <a:latin typeface="Arial" charset="0"/>
                <a:ea typeface="+mn-ea"/>
                <a:cs typeface="Arial" charset="0"/>
              </a:rPr>
              <a:t>Опыт работы </a:t>
            </a:r>
            <a:r>
              <a:rPr lang="ru-RU" sz="1400" b="1" kern="1200" dirty="0" smtClean="0">
                <a:latin typeface="Arial" charset="0"/>
                <a:ea typeface="+mn-ea"/>
                <a:cs typeface="Arial" charset="0"/>
              </a:rPr>
              <a:t>ПАО </a:t>
            </a:r>
            <a:r>
              <a:rPr lang="ru-RU" sz="1400" b="1" kern="1200" dirty="0">
                <a:latin typeface="Arial" charset="0"/>
                <a:ea typeface="+mn-ea"/>
                <a:cs typeface="Arial" charset="0"/>
              </a:rPr>
              <a:t>«ЛУКОЙЛ» </a:t>
            </a:r>
            <a:r>
              <a:rPr lang="ru-RU" sz="1400" b="1" kern="1200" dirty="0" smtClean="0">
                <a:latin typeface="Arial" charset="0"/>
                <a:ea typeface="+mn-ea"/>
                <a:cs typeface="Arial" charset="0"/>
              </a:rPr>
              <a:t>на акватории Каспийского </a:t>
            </a:r>
            <a:r>
              <a:rPr lang="ru-RU" sz="1400" b="1" kern="1200" dirty="0">
                <a:latin typeface="Arial" charset="0"/>
                <a:ea typeface="+mn-ea"/>
                <a:cs typeface="Arial" charset="0"/>
              </a:rPr>
              <a:t>моря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243888" y="6572250"/>
            <a:ext cx="900112" cy="285750"/>
          </a:xfrm>
          <a:prstGeom prst="rect">
            <a:avLst/>
          </a:prstGeom>
        </p:spPr>
        <p:txBody>
          <a:bodyPr/>
          <a:lstStyle/>
          <a:p>
            <a:fld id="{2080AE40-2F65-4B7D-B71D-2CDCC0141361}" type="slidenum">
              <a:rPr lang="ru-RU" smtClean="0"/>
              <a:t>3</a:t>
            </a:fld>
            <a:endParaRPr lang="ru-RU" dirty="0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93329"/>
              </p:ext>
            </p:extLst>
          </p:nvPr>
        </p:nvGraphicFramePr>
        <p:xfrm>
          <a:off x="1475656" y="4077072"/>
          <a:ext cx="5904656" cy="2301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5036"/>
                <a:gridCol w="2119620"/>
              </a:tblGrid>
              <a:tr h="316103"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Выполнено на 01.10.2015</a:t>
                      </a:r>
                    </a:p>
                  </a:txBody>
                  <a:tcPr marL="91465" marR="91465" marT="45724" marB="45724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976"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Сейсморазведка 2Д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4" marB="45724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тыс.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пог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. км</a:t>
                      </a:r>
                    </a:p>
                  </a:txBody>
                  <a:tcPr marL="91465" marR="91465" marT="45724" marB="45724" anchor="ctr"/>
                </a:tc>
              </a:tr>
              <a:tr h="303976"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Сейсморазведка 3Д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4" marB="45724" anchor="ctr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тыс. км</a:t>
                      </a:r>
                      <a:r>
                        <a:rPr lang="ru-RU" sz="14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4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4" marB="45724" anchor="ctr"/>
                </a:tc>
              </a:tr>
              <a:tr h="517255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Поисково-разведочное бурение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4" marB="4572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скв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91465" marR="91465" marT="45724" marB="45724" anchor="ctr"/>
                </a:tc>
              </a:tr>
              <a:tr h="488519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Открыто месторождений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4" marB="45724"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9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</a:rPr>
                        <a:t>месторождений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4" marB="45724" anchor="ctr"/>
                </a:tc>
              </a:tr>
              <a:tr h="303976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chemeClr val="tx1"/>
                          </a:solidFill>
                        </a:rPr>
                        <a:t>Добыча нефти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65" marR="91465" marT="45724" marB="4572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5,2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 млн. т</a:t>
                      </a:r>
                    </a:p>
                  </a:txBody>
                  <a:tcPr marL="91465" marR="91465" marT="45724" marB="45724" anchor="ctr"/>
                </a:tc>
              </a:tr>
            </a:tbl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528909"/>
              </p:ext>
            </p:extLst>
          </p:nvPr>
        </p:nvGraphicFramePr>
        <p:xfrm>
          <a:off x="261591" y="1355834"/>
          <a:ext cx="7920645" cy="2414214"/>
        </p:xfrm>
        <a:graphic>
          <a:graphicData uri="http://schemas.openxmlformats.org/drawingml/2006/table">
            <a:tbl>
              <a:tblPr/>
              <a:tblGrid>
                <a:gridCol w="600931"/>
                <a:gridCol w="7319714"/>
              </a:tblGrid>
              <a:tr h="23229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0" marR="2610" marT="261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Начало масштабных геологоразведочных работ на шельфе Каспийского моря.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0" marR="2610" marT="261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229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0" marR="2610" marT="261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Начало поисково-разведочного бурения в Каспийском море.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0" marR="2610" marT="261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587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0" marR="2610" marT="261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Открытие новой нефтегазовой провинции на Каспии (промышленный приток газа при испытании скважины №1 </a:t>
                      </a:r>
                      <a:r>
                        <a:rPr lang="ru-RU" sz="1400" b="1" u="none" strike="noStrike" dirty="0" err="1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Хвалынская</a:t>
                      </a:r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 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0" marR="2610" marT="261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587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2000-2008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0" marR="2610" marT="261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Открытие месторождений: </a:t>
                      </a:r>
                      <a:r>
                        <a:rPr lang="ru-RU" sz="1400" b="1" i="0" u="none" strike="noStrike" dirty="0" err="1" smtClean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Хвалынское</a:t>
                      </a:r>
                      <a:r>
                        <a:rPr lang="ru-RU" sz="1400" b="1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170 км., Ракушечного, Им. Ю. Корчагина, им. Ю. Кувыкина, им. В. </a:t>
                      </a:r>
                      <a:r>
                        <a:rPr lang="ru-RU" sz="1400" b="1" i="0" u="none" strike="noStrike" dirty="0" err="1" smtClean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Филановского</a:t>
                      </a:r>
                      <a:r>
                        <a:rPr lang="ru-RU" sz="1400" b="1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Западно-Ракушечного, Центрального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0" marR="2610" marT="261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587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0" marR="2610" marT="261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Начало промышленного освоения месторождении им. </a:t>
                      </a:r>
                      <a:r>
                        <a:rPr lang="ru-RU" sz="1400" b="1" u="none" strike="noStrike" dirty="0" err="1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Ю.Корчагина</a:t>
                      </a:r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Каспийском море.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0" marR="2610" marT="261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229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0" marR="2610" marT="261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Начало обустройства месторождения им. </a:t>
                      </a:r>
                      <a:r>
                        <a:rPr lang="ru-RU" sz="1400" b="1" u="none" strike="noStrike" dirty="0" err="1" smtClean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В.Филановского</a:t>
                      </a:r>
                      <a:r>
                        <a:rPr lang="ru-RU" sz="1400" b="1" u="none" strike="noStrike" dirty="0" smtClean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Каспийском море.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0" marR="2610" marT="261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229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 smtClean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ru-RU" sz="1400" b="1" i="0" u="none" strike="noStrike" dirty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0" marR="2610" marT="261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 smtClean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Открыты месторождение Рыбачье и нефтяная залежь на</a:t>
                      </a:r>
                      <a:r>
                        <a:rPr lang="ru-RU" sz="1400" b="1" u="none" strike="noStrike" baseline="0" dirty="0" smtClean="0"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месторождении Ракушечное.</a:t>
                      </a:r>
                      <a:endParaRPr lang="ru-RU" sz="1400" b="1" i="0" u="none" strike="noStrike" dirty="0" smtClean="0"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610" marR="2610" marT="261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118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600" y="274638"/>
            <a:ext cx="7535813" cy="7635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altLang="ru-RU" sz="2000" b="1" dirty="0">
                <a:latin typeface="Arial Cyr" pitchFamily="34" charset="0"/>
              </a:rPr>
              <a:t>График ввода МНГС месторождений и структур.</a:t>
            </a:r>
          </a:p>
        </p:txBody>
      </p:sp>
      <p:sp>
        <p:nvSpPr>
          <p:cNvPr id="11268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891338" y="6599238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E23AB9B-733D-463A-8C69-37C1F066F9AE}" type="slidenum">
              <a:rPr lang="ru-RU" altLang="ru-RU" sz="1400" smtClean="0"/>
              <a:pPr eaLnBrk="1" hangingPunct="1"/>
              <a:t>39</a:t>
            </a:fld>
            <a:endParaRPr lang="ru-RU" altLang="ru-RU" sz="1400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039938"/>
            <a:ext cx="88677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92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Номер слайда 7"/>
          <p:cNvSpPr>
            <a:spLocks noGrp="1"/>
          </p:cNvSpPr>
          <p:nvPr>
            <p:ph type="sldNum" sz="quarter" idx="4294967295"/>
          </p:nvPr>
        </p:nvSpPr>
        <p:spPr>
          <a:xfrm>
            <a:off x="6911975" y="660717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DBAD44F-BC0B-4E6D-B9E0-9FDAB89A5BDB}" type="slidenum">
              <a:rPr lang="ru-RU" altLang="ru-RU" sz="1400" smtClean="0"/>
              <a:pPr eaLnBrk="1" hangingPunct="1"/>
              <a:t>40</a:t>
            </a:fld>
            <a:endParaRPr lang="ru-RU" altLang="ru-RU" sz="1400" smtClean="0"/>
          </a:p>
        </p:txBody>
      </p:sp>
      <p:pic>
        <p:nvPicPr>
          <p:cNvPr id="25604" name="Picture 5" descr="\\Compaq\oirmp\Gipoffshore\КОРРЕКТИРОВКА КОНЦЕПЦИИ НА 01.01.2014г\Рабочие материалы\Схемы технология\PDF\JPG\Обустройство Корчагина 2014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t="951" r="-1015" b="9398"/>
          <a:stretch>
            <a:fillRect/>
          </a:stretch>
        </p:blipFill>
        <p:spPr bwMode="auto">
          <a:xfrm>
            <a:off x="915483" y="1134244"/>
            <a:ext cx="8131175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7" y="1412776"/>
            <a:ext cx="3186300" cy="24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1" y="4654902"/>
            <a:ext cx="3131839" cy="211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16013" y="260350"/>
            <a:ext cx="71278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b="0" dirty="0">
                <a:solidFill>
                  <a:srgbClr val="FFFFFF"/>
                </a:solidFill>
              </a:rPr>
              <a:t>Месторождение им. </a:t>
            </a:r>
            <a:r>
              <a:rPr lang="ru-RU" altLang="ru-RU" sz="2000" b="0" dirty="0" err="1">
                <a:solidFill>
                  <a:srgbClr val="FFFFFF"/>
                </a:solidFill>
              </a:rPr>
              <a:t>Ю.Корчагина</a:t>
            </a:r>
            <a:endParaRPr lang="ru-RU" altLang="ru-RU" sz="2000" b="0" dirty="0">
              <a:solidFill>
                <a:srgbClr val="FFFFFF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altLang="ru-RU" sz="2000" b="0" dirty="0">
                <a:solidFill>
                  <a:srgbClr val="FFFFFF"/>
                </a:solidFill>
              </a:rPr>
              <a:t>Введено в эксплуатацию в 2010 году</a:t>
            </a:r>
          </a:p>
        </p:txBody>
      </p:sp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>
          <a:xfrm>
            <a:off x="3923928" y="3140968"/>
            <a:ext cx="4608512" cy="43204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ru-RU" altLang="ru-RU" sz="1200" b="1" dirty="0" smtClean="0">
                <a:solidFill>
                  <a:schemeClr val="tx1"/>
                </a:solidFill>
                <a:latin typeface="Arial Cyr" pitchFamily="34" charset="0"/>
              </a:rPr>
              <a:t>Схема </a:t>
            </a:r>
            <a:r>
              <a:rPr lang="ru-RU" altLang="ru-RU" sz="1200" b="1" dirty="0">
                <a:solidFill>
                  <a:schemeClr val="tx1"/>
                </a:solidFill>
                <a:latin typeface="Arial Cyr" pitchFamily="34" charset="0"/>
              </a:rPr>
              <a:t>обустройства месторождения им. Ю. Корчагина</a:t>
            </a:r>
          </a:p>
        </p:txBody>
      </p:sp>
    </p:spTree>
    <p:extLst>
      <p:ext uri="{BB962C8B-B14F-4D97-AF65-F5344CB8AC3E}">
        <p14:creationId xmlns:p14="http://schemas.microsoft.com/office/powerpoint/2010/main" val="10357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2400" dirty="0" smtClean="0"/>
              <a:t>Планируемые показатели </a:t>
            </a:r>
            <a:r>
              <a:rPr lang="ru-RU" altLang="ru-RU" sz="2400" dirty="0"/>
              <a:t>разработки месторождения </a:t>
            </a:r>
            <a:r>
              <a:rPr lang="ru-RU" altLang="ru-RU" sz="2400" dirty="0" err="1" smtClean="0"/>
              <a:t>им.Ю.Корчагина</a:t>
            </a:r>
            <a:endParaRPr lang="ru-RU" altLang="ru-RU" sz="2400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101013" y="6381750"/>
            <a:ext cx="908050" cy="360363"/>
          </a:xfrm>
        </p:spPr>
        <p:txBody>
          <a:bodyPr/>
          <a:lstStyle/>
          <a:p>
            <a:pPr>
              <a:defRPr/>
            </a:pPr>
            <a:fld id="{9DCC34D9-80B1-4255-92AE-550A55042101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8069064" cy="541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4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971601" y="300038"/>
            <a:ext cx="7670750" cy="71913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altLang="ru-RU" sz="1800" b="1" dirty="0">
                <a:latin typeface="Arial Cyr" pitchFamily="34" charset="0"/>
              </a:rPr>
              <a:t>Схема обустройства месторождения им. В. </a:t>
            </a:r>
            <a:r>
              <a:rPr lang="ru-RU" altLang="ru-RU" sz="1800" b="1" dirty="0" err="1">
                <a:latin typeface="Arial Cyr" pitchFamily="34" charset="0"/>
              </a:rPr>
              <a:t>Филановского</a:t>
            </a:r>
            <a:r>
              <a:rPr lang="ru-RU" altLang="ru-RU" sz="1800" b="1" dirty="0">
                <a:latin typeface="Arial Cyr" pitchFamily="34" charset="0"/>
              </a:rPr>
              <a:t> </a:t>
            </a:r>
            <a:br>
              <a:rPr lang="ru-RU" altLang="ru-RU" sz="1800" b="1" dirty="0">
                <a:latin typeface="Arial Cyr" pitchFamily="34" charset="0"/>
              </a:rPr>
            </a:br>
            <a:r>
              <a:rPr lang="ru-RU" altLang="ru-RU" sz="1800" b="1" dirty="0">
                <a:latin typeface="Arial Cyr" pitchFamily="34" charset="0"/>
              </a:rPr>
              <a:t>на полное развитие</a:t>
            </a:r>
          </a:p>
        </p:txBody>
      </p:sp>
      <p:sp>
        <p:nvSpPr>
          <p:cNvPr id="28675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6916738" y="660717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4D361D3-2DBC-47EC-9080-5C7E3D1D39E6}" type="slidenum">
              <a:rPr lang="ru-RU" altLang="ru-RU" sz="1400" smtClean="0"/>
              <a:pPr eaLnBrk="1" hangingPunct="1"/>
              <a:t>42</a:t>
            </a:fld>
            <a:endParaRPr lang="ru-RU" altLang="ru-RU" sz="1400" smtClean="0"/>
          </a:p>
        </p:txBody>
      </p:sp>
      <p:pic>
        <p:nvPicPr>
          <p:cNvPr id="28676" name="Picture 5" descr="C:\Users\ANSobolev\Desktop\Филановского-откорррр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t="9978" r="1588" b="6218"/>
          <a:stretch>
            <a:fillRect/>
          </a:stretch>
        </p:blipFill>
        <p:spPr bwMode="auto">
          <a:xfrm>
            <a:off x="611560" y="1357070"/>
            <a:ext cx="84201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KovalyovaEV\AppData\Local\Microsoft\Windows\Temporary Internet Files\Content.Outlook\KOKKM15S\IMG_19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" y="4240177"/>
            <a:ext cx="2483768" cy="154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3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Таблица 7"/>
          <p:cNvSpPr>
            <a:spLocks noGrp="1" noTextEdit="1"/>
          </p:cNvSpPr>
          <p:nvPr>
            <p:ph type="tbl" idx="4294967295"/>
          </p:nvPr>
        </p:nvSpPr>
        <p:spPr/>
      </p:sp>
      <p:sp>
        <p:nvSpPr>
          <p:cNvPr id="2" name="Номер слайда 1"/>
          <p:cNvSpPr txBox="1">
            <a:spLocks noGrp="1"/>
          </p:cNvSpPr>
          <p:nvPr/>
        </p:nvSpPr>
        <p:spPr bwMode="auto">
          <a:xfrm>
            <a:off x="7046913" y="65722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6AA4389E-030C-46ED-B3FE-004D3560184E}" type="slidenum">
              <a:rPr lang="ru-RU" sz="1400" b="1">
                <a:solidFill>
                  <a:srgbClr val="969696"/>
                </a:solidFill>
                <a:latin typeface="+mn-lt"/>
              </a:rPr>
              <a:pPr algn="r">
                <a:defRPr/>
              </a:pPr>
              <a:t>43</a:t>
            </a:fld>
            <a:endParaRPr lang="ru-RU" sz="1400" b="1">
              <a:solidFill>
                <a:srgbClr val="969696"/>
              </a:solidFill>
              <a:latin typeface="+mn-lt"/>
            </a:endParaRPr>
          </a:p>
        </p:txBody>
      </p:sp>
      <p:graphicFrame>
        <p:nvGraphicFramePr>
          <p:cNvPr id="13316" name="Диаграмма 2"/>
          <p:cNvGraphicFramePr>
            <a:graphicFrameLocks/>
          </p:cNvGraphicFramePr>
          <p:nvPr/>
        </p:nvGraphicFramePr>
        <p:xfrm>
          <a:off x="107950" y="1098550"/>
          <a:ext cx="8856663" cy="578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r:id="rId4" imgW="8858256" imgH="5785605" progId="Excel.Chart.8">
                  <p:embed/>
                </p:oleObj>
              </mc:Choice>
              <mc:Fallback>
                <p:oleObj r:id="rId4" imgW="8858256" imgH="578560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098550"/>
                        <a:ext cx="8856663" cy="578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2988" y="287338"/>
            <a:ext cx="7056437" cy="719137"/>
          </a:xfrm>
        </p:spPr>
        <p:txBody>
          <a:bodyPr/>
          <a:lstStyle/>
          <a:p>
            <a:pPr algn="ctr"/>
            <a:r>
              <a:rPr lang="ru-RU" altLang="ru-RU" dirty="0" smtClean="0"/>
              <a:t>Планируемая динамика добычи углеводородов</a:t>
            </a:r>
            <a:br>
              <a:rPr lang="ru-RU" altLang="ru-RU" dirty="0" smtClean="0"/>
            </a:br>
            <a:r>
              <a:rPr lang="ru-RU" altLang="ru-RU" dirty="0" smtClean="0"/>
              <a:t>Месторождение </a:t>
            </a:r>
            <a:r>
              <a:rPr lang="ru-RU" altLang="ru-RU" dirty="0"/>
              <a:t>им. В. </a:t>
            </a:r>
            <a:r>
              <a:rPr lang="ru-RU" altLang="ru-RU" dirty="0" err="1"/>
              <a:t>Филановского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026461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905625" y="6599238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EC75449-34A7-4239-909F-55D404462BC1}" type="slidenum">
              <a:rPr lang="ru-RU" altLang="ru-RU" sz="1400" smtClean="0"/>
              <a:pPr eaLnBrk="1" hangingPunct="1"/>
              <a:t>44</a:t>
            </a:fld>
            <a:endParaRPr lang="ru-RU" altLang="ru-RU" sz="1400" smtClean="0"/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>
          <a:xfrm>
            <a:off x="955675" y="287338"/>
            <a:ext cx="7624763" cy="71913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altLang="ru-RU" sz="1800" b="1" dirty="0" smtClean="0">
                <a:latin typeface="Arial Cyr" pitchFamily="34" charset="0"/>
              </a:rPr>
              <a:t>Схема </a:t>
            </a:r>
            <a:r>
              <a:rPr lang="ru-RU" altLang="ru-RU" sz="1800" b="1" dirty="0">
                <a:latin typeface="Arial Cyr" pitchFamily="34" charset="0"/>
              </a:rPr>
              <a:t>обустройства месторождения Ракушечное</a:t>
            </a:r>
          </a:p>
        </p:txBody>
      </p:sp>
      <p:sp useBgFill="1">
        <p:nvSpPr>
          <p:cNvPr id="2" name="Прямоугольник 1"/>
          <p:cNvSpPr/>
          <p:nvPr/>
        </p:nvSpPr>
        <p:spPr>
          <a:xfrm>
            <a:off x="4286250" y="5972175"/>
            <a:ext cx="3162300" cy="428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Picture 9" descr="C:\Users\ELoskutov\Pictures\9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17200" r="11940" b="7649"/>
          <a:stretch>
            <a:fillRect/>
          </a:stretch>
        </p:blipFill>
        <p:spPr bwMode="auto">
          <a:xfrm>
            <a:off x="287338" y="1943100"/>
            <a:ext cx="8631237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196404" y="1340768"/>
            <a:ext cx="47529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ru-RU" altLang="ru-RU" sz="2000" dirty="0"/>
              <a:t>Добыча нефти – до 1100 </a:t>
            </a:r>
            <a:r>
              <a:rPr lang="ru-RU" altLang="ru-RU" sz="2000" dirty="0" err="1"/>
              <a:t>тыс.тонн</a:t>
            </a:r>
            <a:r>
              <a:rPr lang="ru-RU" altLang="ru-RU" sz="2000" dirty="0"/>
              <a:t>/год</a:t>
            </a:r>
          </a:p>
          <a:p>
            <a:pPr algn="l" eaLnBrk="1" hangingPunct="1"/>
            <a:r>
              <a:rPr lang="ru-RU" altLang="ru-RU" sz="2000" dirty="0"/>
              <a:t>Добыча газа – до 91 млн.м³/год</a:t>
            </a:r>
          </a:p>
        </p:txBody>
      </p:sp>
    </p:spTree>
    <p:extLst>
      <p:ext uri="{BB962C8B-B14F-4D97-AF65-F5344CB8AC3E}">
        <p14:creationId xmlns:p14="http://schemas.microsoft.com/office/powerpoint/2010/main" val="2555468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Таблица 7"/>
          <p:cNvSpPr>
            <a:spLocks noGrp="1" noTextEdit="1"/>
          </p:cNvSpPr>
          <p:nvPr>
            <p:ph type="tbl" idx="4294967295"/>
          </p:nvPr>
        </p:nvSpPr>
        <p:spPr/>
      </p:sp>
      <p:sp>
        <p:nvSpPr>
          <p:cNvPr id="2" name="Номер слайда 1"/>
          <p:cNvSpPr txBox="1">
            <a:spLocks noGrp="1"/>
          </p:cNvSpPr>
          <p:nvPr/>
        </p:nvSpPr>
        <p:spPr bwMode="auto">
          <a:xfrm>
            <a:off x="7046913" y="65722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CDF6CB36-AD50-465A-A8FF-398A0428DC4E}" type="slidenum">
              <a:rPr lang="ru-RU" sz="1400" b="1">
                <a:solidFill>
                  <a:srgbClr val="969696"/>
                </a:solidFill>
                <a:latin typeface="+mn-lt"/>
              </a:rPr>
              <a:pPr algn="r">
                <a:defRPr/>
              </a:pPr>
              <a:t>45</a:t>
            </a:fld>
            <a:endParaRPr lang="ru-RU" sz="1400" b="1">
              <a:solidFill>
                <a:srgbClr val="969696"/>
              </a:solidFill>
              <a:latin typeface="+mn-lt"/>
            </a:endParaRPr>
          </a:p>
        </p:txBody>
      </p:sp>
      <p:graphicFrame>
        <p:nvGraphicFramePr>
          <p:cNvPr id="35844" name="Диаграмма 2"/>
          <p:cNvGraphicFramePr>
            <a:graphicFrameLocks/>
          </p:cNvGraphicFramePr>
          <p:nvPr/>
        </p:nvGraphicFramePr>
        <p:xfrm>
          <a:off x="57150" y="1217613"/>
          <a:ext cx="8856663" cy="543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r:id="rId4" imgW="8858256" imgH="5432007" progId="Excel.Chart.8">
                  <p:embed/>
                </p:oleObj>
              </mc:Choice>
              <mc:Fallback>
                <p:oleObj r:id="rId4" imgW="8858256" imgH="5432007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1217613"/>
                        <a:ext cx="8856663" cy="543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053362" y="332656"/>
            <a:ext cx="7056437" cy="719931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ru-RU" sz="2000" kern="0" dirty="0" smtClean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Планируемая динамика </a:t>
            </a:r>
            <a:r>
              <a:rPr lang="ru-RU" sz="2000" kern="0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добычи </a:t>
            </a:r>
            <a:r>
              <a:rPr lang="ru-RU" sz="2000" kern="0" dirty="0" smtClean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углеводородов</a:t>
            </a:r>
          </a:p>
          <a:p>
            <a:pPr eaLnBrk="0" hangingPunct="0">
              <a:defRPr/>
            </a:pPr>
            <a:r>
              <a:rPr lang="ru-RU" sz="2000" kern="0" dirty="0" smtClean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Ракушечное </a:t>
            </a:r>
            <a:r>
              <a:rPr lang="ru-RU" sz="2000" kern="0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месторождение</a:t>
            </a:r>
          </a:p>
        </p:txBody>
      </p:sp>
    </p:spTree>
    <p:extLst>
      <p:ext uri="{BB962C8B-B14F-4D97-AF65-F5344CB8AC3E}">
        <p14:creationId xmlns:p14="http://schemas.microsoft.com/office/powerpoint/2010/main" val="41061716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954088" y="277813"/>
            <a:ext cx="7437437" cy="71913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altLang="ru-RU" sz="1800" b="1" dirty="0">
                <a:latin typeface="Arial Cyr" pitchFamily="34" charset="0"/>
              </a:rPr>
              <a:t>Схема обустройства месторождения им. Ю. С. Кувыкина</a:t>
            </a:r>
          </a:p>
        </p:txBody>
      </p:sp>
      <p:sp>
        <p:nvSpPr>
          <p:cNvPr id="29699" name="Номер слайда 8"/>
          <p:cNvSpPr>
            <a:spLocks noGrp="1"/>
          </p:cNvSpPr>
          <p:nvPr>
            <p:ph type="sldNum" sz="quarter" idx="4294967295"/>
          </p:nvPr>
        </p:nvSpPr>
        <p:spPr>
          <a:xfrm>
            <a:off x="6908800" y="660717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69EB9B5-79FE-457F-835D-88594E1FF4E1}" type="slidenum">
              <a:rPr lang="ru-RU" altLang="ru-RU" sz="1400" smtClean="0"/>
              <a:pPr eaLnBrk="1" hangingPunct="1"/>
              <a:t>46</a:t>
            </a:fld>
            <a:endParaRPr lang="ru-RU" altLang="ru-RU" sz="1400" smtClean="0"/>
          </a:p>
        </p:txBody>
      </p:sp>
      <p:pic>
        <p:nvPicPr>
          <p:cNvPr id="29700" name="Picture 5" descr="\\Compaq\oirmp\Gipoffshore\КОРРЕКТИРОВКА КОНЦЕПЦИИ НА 01.01.2014г\Рабочие материалы\Схемы технология\PDF\Обустройство Кувыкина откор 2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7808" r="4362" b="11449"/>
          <a:stretch>
            <a:fillRect/>
          </a:stretch>
        </p:blipFill>
        <p:spPr bwMode="auto">
          <a:xfrm>
            <a:off x="954088" y="1700808"/>
            <a:ext cx="7847012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4044794" y="1052736"/>
            <a:ext cx="47529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ru-RU" altLang="ru-RU" sz="2000" dirty="0"/>
              <a:t>Добыча газа – до 6 600 млн.м³/год</a:t>
            </a:r>
          </a:p>
          <a:p>
            <a:pPr algn="l" eaLnBrk="1" hangingPunct="1">
              <a:spcAft>
                <a:spcPts val="600"/>
              </a:spcAft>
            </a:pPr>
            <a:r>
              <a:rPr lang="ru-RU" altLang="ru-RU" sz="2000" dirty="0"/>
              <a:t>Добыча УВК – до 800 </a:t>
            </a:r>
            <a:r>
              <a:rPr lang="ru-RU" altLang="ru-RU" sz="2000" dirty="0" err="1"/>
              <a:t>тыс.тонн</a:t>
            </a:r>
            <a:r>
              <a:rPr lang="ru-RU" altLang="ru-RU" sz="2000" dirty="0"/>
              <a:t>/год</a:t>
            </a:r>
          </a:p>
        </p:txBody>
      </p:sp>
    </p:spTree>
    <p:extLst>
      <p:ext uri="{BB962C8B-B14F-4D97-AF65-F5344CB8AC3E}">
        <p14:creationId xmlns:p14="http://schemas.microsoft.com/office/powerpoint/2010/main" val="104252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ru-RU" altLang="ru-RU" dirty="0" smtClean="0"/>
              <a:t>Планируемая динамика добычи углеводородов</a:t>
            </a:r>
            <a:br>
              <a:rPr lang="ru-RU" altLang="ru-RU" dirty="0" smtClean="0"/>
            </a:br>
            <a:r>
              <a:rPr lang="ru-RU" altLang="ru-RU" dirty="0" smtClean="0"/>
              <a:t>месторождения </a:t>
            </a:r>
            <a:r>
              <a:rPr lang="ru-RU" altLang="ru-RU" dirty="0"/>
              <a:t>им. Ю. С. Кувыкина</a:t>
            </a:r>
            <a:endParaRPr lang="ru-RU" altLang="ru-RU" dirty="0" smtClean="0"/>
          </a:p>
        </p:txBody>
      </p:sp>
      <p:sp>
        <p:nvSpPr>
          <p:cNvPr id="20483" name="Таблица 7"/>
          <p:cNvSpPr>
            <a:spLocks noGrp="1" noTextEdit="1"/>
          </p:cNvSpPr>
          <p:nvPr>
            <p:ph type="tbl" idx="4294967295"/>
          </p:nvPr>
        </p:nvSpPr>
        <p:spPr/>
      </p:sp>
      <p:sp>
        <p:nvSpPr>
          <p:cNvPr id="2" name="Номер слайда 1"/>
          <p:cNvSpPr txBox="1">
            <a:spLocks noGrp="1"/>
          </p:cNvSpPr>
          <p:nvPr/>
        </p:nvSpPr>
        <p:spPr bwMode="auto">
          <a:xfrm>
            <a:off x="7046913" y="65722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CF21B76-897C-4811-BFAC-D459F08E9227}" type="slidenum">
              <a:rPr lang="ru-RU" sz="1400" b="1">
                <a:solidFill>
                  <a:srgbClr val="969696"/>
                </a:solidFill>
                <a:latin typeface="+mn-lt"/>
              </a:rPr>
              <a:pPr algn="r">
                <a:defRPr/>
              </a:pPr>
              <a:t>47</a:t>
            </a:fld>
            <a:endParaRPr lang="ru-RU" sz="1400" b="1">
              <a:solidFill>
                <a:srgbClr val="969696"/>
              </a:solidFill>
              <a:latin typeface="+mn-lt"/>
            </a:endParaRPr>
          </a:p>
        </p:txBody>
      </p:sp>
      <p:graphicFrame>
        <p:nvGraphicFramePr>
          <p:cNvPr id="20485" name="Диаграмма 2"/>
          <p:cNvGraphicFramePr>
            <a:graphicFrameLocks/>
          </p:cNvGraphicFramePr>
          <p:nvPr/>
        </p:nvGraphicFramePr>
        <p:xfrm>
          <a:off x="200025" y="1146175"/>
          <a:ext cx="8705850" cy="551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r:id="rId4" imgW="8705843" imgH="5517358" progId="Excel.Chart.8">
                  <p:embed/>
                </p:oleObj>
              </mc:Choice>
              <mc:Fallback>
                <p:oleObj r:id="rId4" imgW="8705843" imgH="551735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1146175"/>
                        <a:ext cx="8705850" cy="551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1116013" y="404813"/>
            <a:ext cx="7056437" cy="40481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endParaRPr lang="ru-RU" sz="2000" kern="0" dirty="0">
              <a:solidFill>
                <a:schemeClr val="bg1"/>
              </a:solidFill>
              <a:latin typeface="Arial" charset="0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50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905625" y="6592888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7354718-4D4B-4FFF-95CF-FB590AEFB618}" type="slidenum">
              <a:rPr lang="ru-RU" altLang="ru-RU" sz="1400" smtClean="0"/>
              <a:pPr eaLnBrk="1" hangingPunct="1"/>
              <a:t>48</a:t>
            </a:fld>
            <a:endParaRPr lang="ru-RU" altLang="ru-RU" sz="1400" smtClean="0"/>
          </a:p>
        </p:txBody>
      </p:sp>
      <p:sp>
        <p:nvSpPr>
          <p:cNvPr id="26627" name="Rectangle 5"/>
          <p:cNvSpPr>
            <a:spLocks noGrp="1" noChangeArrowheads="1"/>
          </p:cNvSpPr>
          <p:nvPr>
            <p:ph type="title"/>
          </p:nvPr>
        </p:nvSpPr>
        <p:spPr>
          <a:xfrm>
            <a:off x="971600" y="287338"/>
            <a:ext cx="7608838" cy="71913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altLang="ru-RU" sz="1800" b="1" dirty="0" smtClean="0">
                <a:latin typeface="Arial Cyr" pitchFamily="34" charset="0"/>
              </a:rPr>
              <a:t>Схема </a:t>
            </a:r>
            <a:r>
              <a:rPr lang="ru-RU" altLang="ru-RU" sz="1800" b="1" dirty="0">
                <a:latin typeface="Arial Cyr" pitchFamily="34" charset="0"/>
              </a:rPr>
              <a:t>обустройства месторождения «170 км»</a:t>
            </a:r>
          </a:p>
        </p:txBody>
      </p:sp>
      <p:pic>
        <p:nvPicPr>
          <p:cNvPr id="26628" name="Picture 5" descr="\\Compaq\oirmp\Gipoffshore\КОРРЕКТИРОВКА КОНЦЕПЦИИ НА 01.01.2014г\Рабочие материалы\Схемы технология\PDF\JPG\170 к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21204" r="6992" b="19263"/>
          <a:stretch>
            <a:fillRect/>
          </a:stretch>
        </p:blipFill>
        <p:spPr bwMode="auto">
          <a:xfrm>
            <a:off x="179512" y="1700808"/>
            <a:ext cx="8764587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907704" y="1046162"/>
            <a:ext cx="47529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ru-RU" altLang="ru-RU" sz="2000" dirty="0"/>
              <a:t>Добыча нефти – до 500 </a:t>
            </a:r>
            <a:r>
              <a:rPr lang="ru-RU" altLang="ru-RU" sz="2000" dirty="0" err="1"/>
              <a:t>тыс.тонн</a:t>
            </a:r>
            <a:r>
              <a:rPr lang="ru-RU" altLang="ru-RU" sz="2000" dirty="0"/>
              <a:t>/год</a:t>
            </a:r>
          </a:p>
          <a:p>
            <a:pPr algn="l" eaLnBrk="1" hangingPunct="1">
              <a:spcAft>
                <a:spcPts val="600"/>
              </a:spcAft>
            </a:pPr>
            <a:r>
              <a:rPr lang="ru-RU" altLang="ru-RU" sz="2000" dirty="0"/>
              <a:t>Добыча газа – до 1 000 млн.м³/год</a:t>
            </a:r>
          </a:p>
        </p:txBody>
      </p:sp>
    </p:spTree>
    <p:extLst>
      <p:ext uri="{BB962C8B-B14F-4D97-AF65-F5344CB8AC3E}">
        <p14:creationId xmlns:p14="http://schemas.microsoft.com/office/powerpoint/2010/main" val="2614718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1187450" y="333375"/>
            <a:ext cx="72612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Arial" charset="0"/>
                <a:cs typeface="Arial" charset="0"/>
              </a:rPr>
              <a:t>Месторождение им. </a:t>
            </a:r>
            <a:r>
              <a:rPr lang="ru-RU" altLang="ru-RU" sz="18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Ю.Корчагина</a:t>
            </a:r>
            <a:endParaRPr lang="ru-RU" altLang="ru-RU" sz="18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3691280" y="1419968"/>
            <a:ext cx="5308600" cy="55245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В 1997 году были проведены сейсморазведочные работ 2</a:t>
            </a:r>
            <a:r>
              <a:rPr lang="en-US" altLang="ru-RU" sz="1000" dirty="0"/>
              <a:t>D </a:t>
            </a:r>
            <a:r>
              <a:rPr lang="ru-RU" altLang="ru-RU" sz="1000" dirty="0"/>
              <a:t>МОГТ СК «ПетроАльянс»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по результатам проведения была выявлена положительная структура «Широтная»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/>
              <a:t>в 2000 году </a:t>
            </a:r>
            <a:r>
              <a:rPr lang="ru-RU" altLang="ru-RU" sz="1000" dirty="0"/>
              <a:t>была пробурена скважина 1 Широтная и открыто м-е им. Ю. Корчагина.</a:t>
            </a:r>
          </a:p>
        </p:txBody>
      </p:sp>
      <p:pic>
        <p:nvPicPr>
          <p:cNvPr id="5126" name="Picture 10" descr="D:\20   ПРЕЗЕНТАЦИИ\Слайд для Презентации ПЗ история Корчагина\2013\K1n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0" y="2083058"/>
            <a:ext cx="8907632" cy="325516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7" name="TextBox 14"/>
          <p:cNvSpPr txBox="1">
            <a:spLocks noChangeArrowheads="1"/>
          </p:cNvSpPr>
          <p:nvPr/>
        </p:nvSpPr>
        <p:spPr bwMode="auto">
          <a:xfrm>
            <a:off x="166712" y="4191676"/>
            <a:ext cx="3121025" cy="8620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/>
              <a:t>В 2000 году </a:t>
            </a:r>
            <a:r>
              <a:rPr lang="ru-RU" altLang="ru-RU" sz="1000" dirty="0"/>
              <a:t>на основании сейсморазведки 2</a:t>
            </a:r>
            <a:r>
              <a:rPr lang="en-US" altLang="ru-RU" sz="1000" dirty="0"/>
              <a:t>D </a:t>
            </a:r>
            <a:r>
              <a:rPr lang="ru-RU" altLang="ru-RU" sz="1000" dirty="0"/>
              <a:t>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результатов бурения скважины 1 Широтная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 была пробурена скважина 2 Широтная, которая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подтвердила выявленные залежи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в отложениях мезо-кайнозойского комплекса</a:t>
            </a:r>
          </a:p>
        </p:txBody>
      </p:sp>
      <p:sp>
        <p:nvSpPr>
          <p:cNvPr id="5128" name="TextBox 16"/>
          <p:cNvSpPr txBox="1">
            <a:spLocks noChangeArrowheads="1"/>
          </p:cNvSpPr>
          <p:nvPr/>
        </p:nvSpPr>
        <p:spPr bwMode="auto">
          <a:xfrm>
            <a:off x="2526203" y="5368226"/>
            <a:ext cx="3181350" cy="8620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/>
              <a:t>В 2003 году </a:t>
            </a:r>
            <a:r>
              <a:rPr lang="ru-RU" altLang="ru-RU" sz="1000" dirty="0"/>
              <a:t>на основании сейсморазведки 3</a:t>
            </a:r>
            <a:r>
              <a:rPr lang="en-US" altLang="ru-RU" sz="1000" dirty="0"/>
              <a:t>D</a:t>
            </a:r>
            <a:r>
              <a:rPr lang="ru-RU" altLang="ru-RU" sz="1000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и результатов бурения двух скважин</a:t>
            </a:r>
            <a:r>
              <a:rPr lang="en-US" altLang="ru-RU" sz="1000" dirty="0"/>
              <a:t> </a:t>
            </a:r>
            <a:endParaRPr lang="ru-RU" altLang="ru-RU" sz="1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была пробурена скважина 3 Широтная,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которая подтвердила размеры залежи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и уточнила геологическую модель месторождения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6372023" y="5383250"/>
            <a:ext cx="2625725" cy="8620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/>
              <a:t>В 2012 году </a:t>
            </a:r>
            <a:r>
              <a:rPr lang="ru-RU" altLang="ru-RU" sz="1000" dirty="0"/>
              <a:t>с целью до разведки восточной части поднятия на основании сейсморазведки 3</a:t>
            </a:r>
            <a:r>
              <a:rPr lang="en-US" altLang="ru-RU" sz="1000" dirty="0"/>
              <a:t>D</a:t>
            </a:r>
            <a:r>
              <a:rPr lang="ru-RU" altLang="ru-RU" sz="1000" dirty="0"/>
              <a:t> и результатов бурения трёх скважин</a:t>
            </a:r>
            <a:r>
              <a:rPr lang="en-US" altLang="ru-RU" sz="1000" dirty="0"/>
              <a:t> </a:t>
            </a:r>
            <a:r>
              <a:rPr lang="ru-RU" altLang="ru-RU" sz="1000" dirty="0"/>
              <a:t>была пробурена скважина 5 Широтная</a:t>
            </a:r>
          </a:p>
        </p:txBody>
      </p:sp>
      <p:cxnSp>
        <p:nvCxnSpPr>
          <p:cNvPr id="5130" name="Прямая со стрелкой 6"/>
          <p:cNvCxnSpPr>
            <a:cxnSpLocks noChangeShapeType="1"/>
          </p:cNvCxnSpPr>
          <p:nvPr/>
        </p:nvCxnSpPr>
        <p:spPr bwMode="auto">
          <a:xfrm flipV="1">
            <a:off x="1337122" y="2961312"/>
            <a:ext cx="864840" cy="1230364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1" name="Прямая со стрелкой 25"/>
          <p:cNvCxnSpPr>
            <a:cxnSpLocks noChangeShapeType="1"/>
          </p:cNvCxnSpPr>
          <p:nvPr/>
        </p:nvCxnSpPr>
        <p:spPr bwMode="auto">
          <a:xfrm flipH="1">
            <a:off x="4283968" y="1972418"/>
            <a:ext cx="534094" cy="102438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2" name="Прямая со стрелкой 30"/>
          <p:cNvCxnSpPr>
            <a:cxnSpLocks noChangeShapeType="1"/>
          </p:cNvCxnSpPr>
          <p:nvPr/>
        </p:nvCxnSpPr>
        <p:spPr bwMode="auto">
          <a:xfrm flipV="1">
            <a:off x="4127718" y="4797152"/>
            <a:ext cx="564932" cy="583361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3" name="Прямая со стрелкой 34"/>
          <p:cNvCxnSpPr>
            <a:cxnSpLocks noChangeShapeType="1"/>
          </p:cNvCxnSpPr>
          <p:nvPr/>
        </p:nvCxnSpPr>
        <p:spPr bwMode="auto">
          <a:xfrm flipV="1">
            <a:off x="7667626" y="3943350"/>
            <a:ext cx="168274" cy="1424876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4" name="Прямоугольник 29"/>
          <p:cNvSpPr>
            <a:spLocks noChangeArrowheads="1"/>
          </p:cNvSpPr>
          <p:nvPr/>
        </p:nvSpPr>
        <p:spPr bwMode="auto">
          <a:xfrm>
            <a:off x="4454558" y="2879936"/>
            <a:ext cx="306387" cy="142875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5135" name="Прямоугольник 41"/>
          <p:cNvSpPr>
            <a:spLocks noChangeArrowheads="1"/>
          </p:cNvSpPr>
          <p:nvPr/>
        </p:nvSpPr>
        <p:spPr bwMode="auto">
          <a:xfrm>
            <a:off x="2336506" y="2951373"/>
            <a:ext cx="306388" cy="144462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5136" name="Прямоугольник 42"/>
          <p:cNvSpPr>
            <a:spLocks noChangeArrowheads="1"/>
          </p:cNvSpPr>
          <p:nvPr/>
        </p:nvSpPr>
        <p:spPr bwMode="auto">
          <a:xfrm>
            <a:off x="4818062" y="4731177"/>
            <a:ext cx="306388" cy="144462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5137" name="Прямоугольник 43"/>
          <p:cNvSpPr>
            <a:spLocks noChangeArrowheads="1"/>
          </p:cNvSpPr>
          <p:nvPr/>
        </p:nvSpPr>
        <p:spPr bwMode="auto">
          <a:xfrm>
            <a:off x="8029559" y="3639204"/>
            <a:ext cx="306388" cy="142875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5138" name="TextBox 31"/>
          <p:cNvSpPr txBox="1">
            <a:spLocks noChangeArrowheads="1"/>
          </p:cNvSpPr>
          <p:nvPr/>
        </p:nvSpPr>
        <p:spPr bwMode="auto">
          <a:xfrm>
            <a:off x="4368006" y="2822238"/>
            <a:ext cx="4460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i="1" dirty="0"/>
              <a:t>1Шр</a:t>
            </a:r>
          </a:p>
        </p:txBody>
      </p:sp>
      <p:sp>
        <p:nvSpPr>
          <p:cNvPr id="5139" name="TextBox 45"/>
          <p:cNvSpPr txBox="1">
            <a:spLocks noChangeArrowheads="1"/>
          </p:cNvSpPr>
          <p:nvPr/>
        </p:nvSpPr>
        <p:spPr bwMode="auto">
          <a:xfrm>
            <a:off x="2266656" y="2879936"/>
            <a:ext cx="4460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i="1" dirty="0"/>
              <a:t>2Шр</a:t>
            </a:r>
          </a:p>
        </p:txBody>
      </p:sp>
      <p:sp>
        <p:nvSpPr>
          <p:cNvPr id="5140" name="TextBox 46"/>
          <p:cNvSpPr txBox="1">
            <a:spLocks noChangeArrowheads="1"/>
          </p:cNvSpPr>
          <p:nvPr/>
        </p:nvSpPr>
        <p:spPr bwMode="auto">
          <a:xfrm>
            <a:off x="4760945" y="4680377"/>
            <a:ext cx="4460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i="1" dirty="0"/>
              <a:t>3Шр</a:t>
            </a:r>
          </a:p>
        </p:txBody>
      </p:sp>
      <p:sp>
        <p:nvSpPr>
          <p:cNvPr id="5141" name="TextBox 47"/>
          <p:cNvSpPr txBox="1">
            <a:spLocks noChangeArrowheads="1"/>
          </p:cNvSpPr>
          <p:nvPr/>
        </p:nvSpPr>
        <p:spPr bwMode="auto">
          <a:xfrm>
            <a:off x="7959709" y="3587611"/>
            <a:ext cx="4460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i="1" dirty="0"/>
              <a:t>5Шр</a:t>
            </a:r>
          </a:p>
        </p:txBody>
      </p:sp>
      <p:sp>
        <p:nvSpPr>
          <p:cNvPr id="5142" name="TextBox 32"/>
          <p:cNvSpPr txBox="1">
            <a:spLocks noChangeArrowheads="1"/>
          </p:cNvSpPr>
          <p:nvPr/>
        </p:nvSpPr>
        <p:spPr bwMode="auto">
          <a:xfrm>
            <a:off x="2201962" y="1127085"/>
            <a:ext cx="49813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/>
              <a:t>Структурная </a:t>
            </a:r>
            <a:r>
              <a:rPr lang="ru-RU" altLang="ru-RU" sz="1200" b="1" dirty="0" smtClean="0"/>
              <a:t>карта  по кровле </a:t>
            </a:r>
            <a:r>
              <a:rPr lang="ru-RU" altLang="ru-RU" sz="1200" b="1" dirty="0" err="1" smtClean="0"/>
              <a:t>неокомских</a:t>
            </a:r>
            <a:r>
              <a:rPr lang="ru-RU" altLang="ru-RU" sz="1200" b="1" dirty="0" smtClean="0"/>
              <a:t> </a:t>
            </a:r>
            <a:r>
              <a:rPr lang="ru-RU" altLang="ru-RU" sz="1200" b="1" dirty="0"/>
              <a:t>отложений</a:t>
            </a:r>
          </a:p>
        </p:txBody>
      </p:sp>
    </p:spTree>
    <p:extLst>
      <p:ext uri="{BB962C8B-B14F-4D97-AF65-F5344CB8AC3E}">
        <p14:creationId xmlns:p14="http://schemas.microsoft.com/office/powerpoint/2010/main" val="11049020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Таблица 7"/>
          <p:cNvSpPr>
            <a:spLocks noGrp="1" noTextEdit="1"/>
          </p:cNvSpPr>
          <p:nvPr>
            <p:ph type="tbl" idx="4294967295"/>
          </p:nvPr>
        </p:nvSpPr>
        <p:spPr/>
      </p:sp>
      <p:sp>
        <p:nvSpPr>
          <p:cNvPr id="2" name="Номер слайда 1"/>
          <p:cNvSpPr txBox="1">
            <a:spLocks noGrp="1"/>
          </p:cNvSpPr>
          <p:nvPr/>
        </p:nvSpPr>
        <p:spPr bwMode="auto">
          <a:xfrm>
            <a:off x="7046913" y="65722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5A61A954-5D11-4B1E-9FD5-2A6E4BD90D10}" type="slidenum">
              <a:rPr lang="ru-RU" sz="1400" b="1">
                <a:solidFill>
                  <a:srgbClr val="969696"/>
                </a:solidFill>
                <a:latin typeface="+mn-lt"/>
              </a:rPr>
              <a:pPr algn="r">
                <a:defRPr/>
              </a:pPr>
              <a:t>49</a:t>
            </a:fld>
            <a:endParaRPr lang="ru-RU" sz="1400" b="1">
              <a:solidFill>
                <a:srgbClr val="969696"/>
              </a:solidFill>
              <a:latin typeface="+mn-lt"/>
            </a:endParaRPr>
          </a:p>
        </p:txBody>
      </p:sp>
      <p:graphicFrame>
        <p:nvGraphicFramePr>
          <p:cNvPr id="27652" name="Диаграмма 2"/>
          <p:cNvGraphicFramePr>
            <a:graphicFrameLocks/>
          </p:cNvGraphicFramePr>
          <p:nvPr/>
        </p:nvGraphicFramePr>
        <p:xfrm>
          <a:off x="179388" y="1052513"/>
          <a:ext cx="8732837" cy="576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9" r:id="rId4" imgW="8736325" imgH="5761219" progId="Excel.Chart.8">
                  <p:embed/>
                </p:oleObj>
              </mc:Choice>
              <mc:Fallback>
                <p:oleObj r:id="rId4" imgW="8736325" imgH="576121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052513"/>
                        <a:ext cx="8732837" cy="5761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971600" y="332656"/>
            <a:ext cx="7272808" cy="64792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ru-RU" sz="2000" kern="0" dirty="0" smtClean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Планируемая динамика </a:t>
            </a:r>
            <a:r>
              <a:rPr lang="ru-RU" sz="2000" kern="0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добычи </a:t>
            </a:r>
            <a:r>
              <a:rPr lang="ru-RU" sz="2000" kern="0" dirty="0" smtClean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углеводородов</a:t>
            </a:r>
          </a:p>
          <a:p>
            <a:pPr eaLnBrk="0" hangingPunct="0">
              <a:defRPr/>
            </a:pPr>
            <a:r>
              <a:rPr lang="ru-RU" sz="2000" kern="0" dirty="0" smtClean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месторождения </a:t>
            </a:r>
            <a:r>
              <a:rPr lang="ru-RU" sz="2000" kern="0" dirty="0">
                <a:solidFill>
                  <a:schemeClr val="bg1"/>
                </a:solidFill>
                <a:latin typeface="Arial" charset="0"/>
                <a:ea typeface="+mj-ea"/>
                <a:cs typeface="Arial" charset="0"/>
              </a:rPr>
              <a:t>170 км</a:t>
            </a:r>
          </a:p>
        </p:txBody>
      </p:sp>
    </p:spTree>
    <p:extLst>
      <p:ext uri="{BB962C8B-B14F-4D97-AF65-F5344CB8AC3E}">
        <p14:creationId xmlns:p14="http://schemas.microsoft.com/office/powerpoint/2010/main" val="2523968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18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79388" y="1196975"/>
          <a:ext cx="8839200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3" r:id="rId4" imgW="8839966" imgH="5517358" progId="Excel.Chart.8">
                  <p:embed/>
                </p:oleObj>
              </mc:Choice>
              <mc:Fallback>
                <p:oleObj r:id="rId4" imgW="8839966" imgH="551735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96975"/>
                        <a:ext cx="8839200" cy="551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B64B47-8AE7-4271-A13A-1FF222759C82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sp>
        <p:nvSpPr>
          <p:cNvPr id="93188" name="Заголовок 1"/>
          <p:cNvSpPr>
            <a:spLocks noGrp="1"/>
          </p:cNvSpPr>
          <p:nvPr>
            <p:ph type="title"/>
          </p:nvPr>
        </p:nvSpPr>
        <p:spPr>
          <a:xfrm>
            <a:off x="971601" y="287338"/>
            <a:ext cx="7200850" cy="719137"/>
          </a:xfrm>
        </p:spPr>
        <p:txBody>
          <a:bodyPr/>
          <a:lstStyle/>
          <a:p>
            <a:pPr algn="ctr"/>
            <a:r>
              <a:rPr lang="ru-RU" altLang="ru-RU" dirty="0" smtClean="0"/>
              <a:t>Планируемая динамика добычи нефти </a:t>
            </a:r>
            <a:r>
              <a:rPr lang="en-US" altLang="ru-RU" dirty="0" smtClean="0"/>
              <a:t>(</a:t>
            </a:r>
            <a:r>
              <a:rPr lang="ru-RU" altLang="ru-RU" dirty="0" smtClean="0"/>
              <a:t>тыс. т.</a:t>
            </a:r>
            <a:r>
              <a:rPr lang="en-US" altLang="ru-RU" dirty="0" smtClean="0"/>
              <a:t>) </a:t>
            </a:r>
            <a:r>
              <a:rPr lang="ru-RU" altLang="ru-RU" dirty="0" smtClean="0"/>
              <a:t>и </a:t>
            </a:r>
            <a:br>
              <a:rPr lang="ru-RU" altLang="ru-RU" dirty="0" smtClean="0"/>
            </a:br>
            <a:r>
              <a:rPr lang="ru-RU" altLang="ru-RU" dirty="0" smtClean="0"/>
              <a:t>фонда добывающих скважин (Северный ЛУ)</a:t>
            </a:r>
          </a:p>
        </p:txBody>
      </p:sp>
    </p:spTree>
    <p:extLst>
      <p:ext uri="{BB962C8B-B14F-4D97-AF65-F5344CB8AC3E}">
        <p14:creationId xmlns:p14="http://schemas.microsoft.com/office/powerpoint/2010/main" val="22492104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3130550"/>
            <a:ext cx="9144000" cy="585788"/>
          </a:xfrm>
          <a:prstGeom prst="rect">
            <a:avLst/>
          </a:prstGeom>
          <a:gradFill rotWithShape="1">
            <a:gsLst>
              <a:gs pos="0">
                <a:srgbClr val="FFFFFF">
                  <a:alpha val="30000"/>
                </a:srgbClr>
              </a:gs>
              <a:gs pos="50000">
                <a:srgbClr val="FFFFFF">
                  <a:gamma/>
                  <a:shade val="85882"/>
                  <a:invGamma/>
                </a:srgbClr>
              </a:gs>
              <a:gs pos="100000">
                <a:srgbClr val="FFFFFF">
                  <a:alpha val="3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</a:t>
            </a:r>
          </a:p>
        </p:txBody>
      </p:sp>
      <p:pic>
        <p:nvPicPr>
          <p:cNvPr id="24581" name="Picture 14" descr="luk_logo_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4678363"/>
            <a:ext cx="862012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18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Заголовок 1"/>
          <p:cNvSpPr>
            <a:spLocks noGrp="1"/>
          </p:cNvSpPr>
          <p:nvPr>
            <p:ph type="title"/>
          </p:nvPr>
        </p:nvSpPr>
        <p:spPr>
          <a:xfrm>
            <a:off x="980183" y="287338"/>
            <a:ext cx="7192267" cy="719137"/>
          </a:xfrm>
        </p:spPr>
        <p:txBody>
          <a:bodyPr/>
          <a:lstStyle/>
          <a:p>
            <a:pPr algn="ctr"/>
            <a:r>
              <a:rPr lang="ru-RU" altLang="ru-RU" sz="2400" dirty="0" smtClean="0"/>
              <a:t>Геолого-технологическая модель</a:t>
            </a:r>
            <a:br>
              <a:rPr lang="ru-RU" altLang="ru-RU" sz="2400" dirty="0" smtClean="0"/>
            </a:br>
            <a:r>
              <a:rPr lang="ru-RU" altLang="ru-RU" sz="2400" dirty="0" smtClean="0"/>
              <a:t>месторождения им. Ю. Корчагина</a:t>
            </a:r>
            <a:endParaRPr lang="ru-RU" alt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776FDE-531B-4224-A7C2-693989F16E9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166916" name="Рисунок 3" descr="Вырезка экрана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BF0"/>
              </a:clrFrom>
              <a:clrTo>
                <a:srgbClr val="FFFB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5" b="2255"/>
          <a:stretch>
            <a:fillRect/>
          </a:stretch>
        </p:blipFill>
        <p:spPr bwMode="auto">
          <a:xfrm>
            <a:off x="175122" y="1252241"/>
            <a:ext cx="3239591" cy="293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5851" y="1251363"/>
            <a:ext cx="503237" cy="6572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000" dirty="0" smtClean="0"/>
              <a:t>P</a:t>
            </a:r>
            <a:r>
              <a:rPr lang="en-US" altLang="ru-RU" sz="2000" baseline="-25000" dirty="0" smtClean="0"/>
              <a:t>2</a:t>
            </a:r>
            <a:endParaRPr lang="ru-RU" altLang="ru-RU" sz="2000" baseline="-25000" dirty="0" smtClean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07704" y="1794415"/>
            <a:ext cx="727075" cy="6572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000" dirty="0" smtClean="0"/>
              <a:t>K</a:t>
            </a:r>
            <a:r>
              <a:rPr lang="en-US" altLang="ru-RU" sz="2000" baseline="-25000" dirty="0" smtClean="0"/>
              <a:t>1</a:t>
            </a:r>
            <a:r>
              <a:rPr lang="en-US" altLang="ru-RU" sz="2000" dirty="0" smtClean="0"/>
              <a:t>al</a:t>
            </a:r>
            <a:endParaRPr lang="ru-RU" altLang="ru-RU" sz="2000" baseline="-25000" dirty="0" smtClean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2120899"/>
            <a:ext cx="728663" cy="6572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000" dirty="0" smtClean="0"/>
              <a:t>K</a:t>
            </a:r>
            <a:r>
              <a:rPr lang="en-US" altLang="ru-RU" sz="2000" baseline="-25000" dirty="0" smtClean="0"/>
              <a:t>1</a:t>
            </a:r>
            <a:r>
              <a:rPr lang="en-US" altLang="ru-RU" sz="2000" dirty="0" smtClean="0"/>
              <a:t>a</a:t>
            </a:r>
            <a:endParaRPr lang="ru-RU" altLang="ru-RU" sz="2000" baseline="-25000" dirty="0" smtClean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092280" y="3362197"/>
            <a:ext cx="1585913" cy="6572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000" dirty="0" smtClean="0"/>
              <a:t>K</a:t>
            </a:r>
            <a:r>
              <a:rPr lang="en-US" altLang="ru-RU" sz="2000" baseline="-25000" dirty="0" smtClean="0"/>
              <a:t>1</a:t>
            </a:r>
            <a:r>
              <a:rPr lang="en-US" altLang="ru-RU" sz="2000" dirty="0" smtClean="0"/>
              <a:t>nc+J</a:t>
            </a:r>
            <a:r>
              <a:rPr lang="en-US" altLang="ru-RU" sz="2000" baseline="-25000" dirty="0" smtClean="0"/>
              <a:t>3</a:t>
            </a:r>
            <a:r>
              <a:rPr lang="en-US" altLang="ru-RU" sz="2000" dirty="0" smtClean="0"/>
              <a:t>v</a:t>
            </a:r>
            <a:endParaRPr lang="ru-RU" altLang="ru-RU" sz="2000" baseline="-25000" dirty="0" smtClean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03137" y="3140968"/>
            <a:ext cx="728663" cy="6572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000" dirty="0" smtClean="0"/>
              <a:t>J</a:t>
            </a:r>
            <a:r>
              <a:rPr lang="en-US" altLang="ru-RU" sz="2000" baseline="-25000" dirty="0" smtClean="0"/>
              <a:t>2</a:t>
            </a:r>
            <a:r>
              <a:rPr lang="en-US" altLang="ru-RU" sz="2000" dirty="0" smtClean="0"/>
              <a:t>cl</a:t>
            </a:r>
            <a:endParaRPr lang="ru-RU" altLang="ru-RU" sz="2000" baseline="-25000" dirty="0" smtClean="0"/>
          </a:p>
        </p:txBody>
      </p:sp>
      <p:pic>
        <p:nvPicPr>
          <p:cNvPr id="11" name="Рисунок 1" descr="Вырезка экрана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BF0"/>
              </a:clrFrom>
              <a:clrTo>
                <a:srgbClr val="FFFB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21" y="3212976"/>
            <a:ext cx="5627085" cy="329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 bwMode="auto">
          <a:xfrm>
            <a:off x="3338638" y="3212976"/>
            <a:ext cx="5752650" cy="3610530"/>
          </a:xfrm>
          <a:prstGeom prst="wedgeRoundRectCallout">
            <a:avLst>
              <a:gd name="adj1" fmla="val -57020"/>
              <a:gd name="adj2" fmla="val -40122"/>
              <a:gd name="adj3" fmla="val 16667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596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187450" y="333375"/>
            <a:ext cx="72612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Arial" charset="0"/>
                <a:cs typeface="Arial" charset="0"/>
              </a:rPr>
              <a:t>Месторождение им. </a:t>
            </a:r>
            <a:r>
              <a:rPr lang="ru-RU" altLang="ru-RU" sz="18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В.Филановского</a:t>
            </a:r>
            <a:endParaRPr lang="ru-RU" altLang="ru-RU" sz="18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pSp>
        <p:nvGrpSpPr>
          <p:cNvPr id="6148" name="Группа 1"/>
          <p:cNvGrpSpPr>
            <a:grpSpLocks/>
          </p:cNvGrpSpPr>
          <p:nvPr/>
        </p:nvGrpSpPr>
        <p:grpSpPr bwMode="auto">
          <a:xfrm>
            <a:off x="81340" y="1440839"/>
            <a:ext cx="8970963" cy="5057731"/>
            <a:chOff x="107950" y="1285544"/>
            <a:chExt cx="8934450" cy="5837162"/>
          </a:xfrm>
        </p:grpSpPr>
        <p:pic>
          <p:nvPicPr>
            <p:cNvPr id="615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16"/>
            <a:stretch>
              <a:fillRect/>
            </a:stretch>
          </p:blipFill>
          <p:spPr bwMode="auto">
            <a:xfrm>
              <a:off x="107950" y="1911031"/>
              <a:ext cx="8934450" cy="348297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151" name="TextBox 4"/>
            <p:cNvSpPr txBox="1">
              <a:spLocks noChangeArrowheads="1"/>
            </p:cNvSpPr>
            <p:nvPr/>
          </p:nvSpPr>
          <p:spPr bwMode="auto">
            <a:xfrm>
              <a:off x="2201306" y="1285544"/>
              <a:ext cx="4750863" cy="31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 dirty="0"/>
                <a:t>Структурная </a:t>
              </a:r>
              <a:r>
                <a:rPr lang="ru-RU" altLang="ru-RU" sz="1200" b="1" dirty="0" smtClean="0"/>
                <a:t>карта по кровле </a:t>
              </a:r>
              <a:r>
                <a:rPr lang="ru-RU" altLang="ru-RU" sz="1200" b="1" dirty="0" err="1" smtClean="0"/>
                <a:t>неокомских</a:t>
              </a:r>
              <a:r>
                <a:rPr lang="ru-RU" altLang="ru-RU" sz="1200" b="1" dirty="0" smtClean="0"/>
                <a:t> </a:t>
              </a:r>
              <a:r>
                <a:rPr lang="ru-RU" altLang="ru-RU" sz="1200" b="1" dirty="0"/>
                <a:t>отложений</a:t>
              </a:r>
            </a:p>
          </p:txBody>
        </p:sp>
        <p:sp>
          <p:nvSpPr>
            <p:cNvPr id="6152" name="Прямоугольник 7"/>
            <p:cNvSpPr>
              <a:spLocks noChangeArrowheads="1"/>
            </p:cNvSpPr>
            <p:nvPr/>
          </p:nvSpPr>
          <p:spPr bwMode="auto">
            <a:xfrm>
              <a:off x="854484" y="3019463"/>
              <a:ext cx="215900" cy="207963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000">
                <a:latin typeface="Arial" charset="0"/>
              </a:endParaRPr>
            </a:p>
          </p:txBody>
        </p:sp>
        <p:sp>
          <p:nvSpPr>
            <p:cNvPr id="6153" name="TextBox 6"/>
            <p:cNvSpPr txBox="1">
              <a:spLocks noChangeArrowheads="1"/>
            </p:cNvSpPr>
            <p:nvPr/>
          </p:nvSpPr>
          <p:spPr bwMode="auto">
            <a:xfrm>
              <a:off x="827088" y="2951980"/>
              <a:ext cx="324419" cy="284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i="1"/>
                <a:t>5Р</a:t>
              </a:r>
            </a:p>
          </p:txBody>
        </p:sp>
        <p:sp>
          <p:nvSpPr>
            <p:cNvPr id="6154" name="Прямоугольник 9"/>
            <p:cNvSpPr>
              <a:spLocks noChangeArrowheads="1"/>
            </p:cNvSpPr>
            <p:nvPr/>
          </p:nvSpPr>
          <p:spPr bwMode="auto">
            <a:xfrm>
              <a:off x="1817973" y="2781678"/>
              <a:ext cx="215900" cy="207963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000">
                <a:latin typeface="Arial" charset="0"/>
              </a:endParaRPr>
            </a:p>
          </p:txBody>
        </p:sp>
        <p:sp>
          <p:nvSpPr>
            <p:cNvPr id="6155" name="TextBox 8"/>
            <p:cNvSpPr txBox="1">
              <a:spLocks noChangeArrowheads="1"/>
            </p:cNvSpPr>
            <p:nvPr/>
          </p:nvSpPr>
          <p:spPr bwMode="auto">
            <a:xfrm>
              <a:off x="1763713" y="2735345"/>
              <a:ext cx="324419" cy="284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i="1" dirty="0"/>
                <a:t>4Р</a:t>
              </a:r>
            </a:p>
          </p:txBody>
        </p:sp>
        <p:sp>
          <p:nvSpPr>
            <p:cNvPr id="6156" name="Прямоугольник 11"/>
            <p:cNvSpPr>
              <a:spLocks noChangeArrowheads="1"/>
            </p:cNvSpPr>
            <p:nvPr/>
          </p:nvSpPr>
          <p:spPr bwMode="auto">
            <a:xfrm>
              <a:off x="2987675" y="3617535"/>
              <a:ext cx="215900" cy="207962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000">
                <a:latin typeface="Arial" charset="0"/>
              </a:endParaRPr>
            </a:p>
          </p:txBody>
        </p:sp>
        <p:sp>
          <p:nvSpPr>
            <p:cNvPr id="6157" name="Прямоугольник 12"/>
            <p:cNvSpPr>
              <a:spLocks noChangeArrowheads="1"/>
            </p:cNvSpPr>
            <p:nvPr/>
          </p:nvSpPr>
          <p:spPr bwMode="auto">
            <a:xfrm>
              <a:off x="6156325" y="4192514"/>
              <a:ext cx="215900" cy="207962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000">
                <a:latin typeface="Arial" charset="0"/>
              </a:endParaRPr>
            </a:p>
          </p:txBody>
        </p:sp>
        <p:sp>
          <p:nvSpPr>
            <p:cNvPr id="6158" name="TextBox 10"/>
            <p:cNvSpPr txBox="1">
              <a:spLocks noChangeArrowheads="1"/>
            </p:cNvSpPr>
            <p:nvPr/>
          </p:nvSpPr>
          <p:spPr bwMode="auto">
            <a:xfrm>
              <a:off x="2933415" y="3591245"/>
              <a:ext cx="324419" cy="284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i="1" dirty="0"/>
                <a:t>8Р</a:t>
              </a:r>
            </a:p>
          </p:txBody>
        </p:sp>
        <p:sp>
          <p:nvSpPr>
            <p:cNvPr id="6159" name="TextBox 14"/>
            <p:cNvSpPr txBox="1">
              <a:spLocks noChangeArrowheads="1"/>
            </p:cNvSpPr>
            <p:nvPr/>
          </p:nvSpPr>
          <p:spPr bwMode="auto">
            <a:xfrm>
              <a:off x="6069840" y="4130675"/>
              <a:ext cx="324419" cy="284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i="1" dirty="0"/>
                <a:t>6Р</a:t>
              </a:r>
            </a:p>
          </p:txBody>
        </p:sp>
        <p:sp>
          <p:nvSpPr>
            <p:cNvPr id="6160" name="Прямоугольник 16"/>
            <p:cNvSpPr>
              <a:spLocks noChangeArrowheads="1"/>
            </p:cNvSpPr>
            <p:nvPr/>
          </p:nvSpPr>
          <p:spPr bwMode="auto">
            <a:xfrm>
              <a:off x="8225329" y="4808019"/>
              <a:ext cx="336700" cy="207963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000">
                <a:latin typeface="Arial" charset="0"/>
              </a:endParaRPr>
            </a:p>
          </p:txBody>
        </p:sp>
        <p:sp>
          <p:nvSpPr>
            <p:cNvPr id="6161" name="TextBox 15"/>
            <p:cNvSpPr txBox="1">
              <a:spLocks noChangeArrowheads="1"/>
            </p:cNvSpPr>
            <p:nvPr/>
          </p:nvSpPr>
          <p:spPr bwMode="auto">
            <a:xfrm>
              <a:off x="8167362" y="4769941"/>
              <a:ext cx="394667" cy="284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i="1"/>
                <a:t>11Р</a:t>
              </a:r>
            </a:p>
          </p:txBody>
        </p:sp>
        <p:sp>
          <p:nvSpPr>
            <p:cNvPr id="6162" name="TextBox 17"/>
            <p:cNvSpPr txBox="1">
              <a:spLocks noChangeArrowheads="1"/>
            </p:cNvSpPr>
            <p:nvPr/>
          </p:nvSpPr>
          <p:spPr bwMode="auto">
            <a:xfrm>
              <a:off x="155190" y="4356588"/>
              <a:ext cx="1830388" cy="99441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b="1" dirty="0"/>
                <a:t>В 2009 году </a:t>
              </a:r>
              <a:r>
                <a:rPr lang="ru-RU" altLang="ru-RU" sz="1000" dirty="0"/>
                <a:t>на основании сейсморазведки 3</a:t>
              </a:r>
              <a:r>
                <a:rPr lang="en-US" altLang="ru-RU" sz="1000" dirty="0"/>
                <a:t>D</a:t>
              </a:r>
              <a:r>
                <a:rPr lang="ru-RU" altLang="ru-RU" sz="1000" dirty="0"/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/>
                <a:t>и результатов бурения трёх скважин</a:t>
              </a:r>
              <a:r>
                <a:rPr lang="en-US" altLang="ru-RU" sz="1000" dirty="0"/>
                <a:t> </a:t>
              </a:r>
              <a:r>
                <a:rPr lang="ru-RU" altLang="ru-RU" sz="1000" dirty="0"/>
                <a:t>была пробурена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/>
                <a:t>5 Ракушечная</a:t>
              </a:r>
            </a:p>
          </p:txBody>
        </p:sp>
        <p:sp>
          <p:nvSpPr>
            <p:cNvPr id="6163" name="TextBox 18"/>
            <p:cNvSpPr txBox="1">
              <a:spLocks noChangeArrowheads="1"/>
            </p:cNvSpPr>
            <p:nvPr/>
          </p:nvSpPr>
          <p:spPr bwMode="auto">
            <a:xfrm>
              <a:off x="2715745" y="1911031"/>
              <a:ext cx="2184400" cy="81684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b="1" dirty="0"/>
                <a:t>В 2006 году </a:t>
              </a:r>
              <a:r>
                <a:rPr lang="ru-RU" altLang="ru-RU" sz="1000" dirty="0"/>
                <a:t>на основании сейсморазведки 2</a:t>
              </a:r>
              <a:r>
                <a:rPr lang="en-US" altLang="ru-RU" sz="1000" dirty="0"/>
                <a:t>D</a:t>
              </a:r>
              <a:r>
                <a:rPr lang="ru-RU" altLang="ru-RU" sz="1000" dirty="0"/>
                <a:t> и результатов бурения скважины была пробурена 4 Ракушечная</a:t>
              </a:r>
            </a:p>
          </p:txBody>
        </p:sp>
        <p:sp>
          <p:nvSpPr>
            <p:cNvPr id="6164" name="TextBox 19"/>
            <p:cNvSpPr txBox="1">
              <a:spLocks noChangeArrowheads="1"/>
            </p:cNvSpPr>
            <p:nvPr/>
          </p:nvSpPr>
          <p:spPr bwMode="auto">
            <a:xfrm>
              <a:off x="2332323" y="4310812"/>
              <a:ext cx="1830387" cy="99441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b="1" dirty="0"/>
                <a:t>В 2011 году </a:t>
              </a:r>
              <a:r>
                <a:rPr lang="ru-RU" altLang="ru-RU" sz="1000" dirty="0"/>
                <a:t>на основании сейсморазведки 3</a:t>
              </a:r>
              <a:r>
                <a:rPr lang="en-US" altLang="ru-RU" sz="1000" dirty="0"/>
                <a:t>D</a:t>
              </a:r>
              <a:r>
                <a:rPr lang="ru-RU" altLang="ru-RU" sz="1000" dirty="0"/>
                <a:t>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/>
                <a:t>и результатов бурения 4-х скважин</a:t>
              </a:r>
              <a:r>
                <a:rPr lang="en-US" altLang="ru-RU" sz="1000" dirty="0"/>
                <a:t> </a:t>
              </a:r>
              <a:r>
                <a:rPr lang="ru-RU" altLang="ru-RU" sz="1000" dirty="0"/>
                <a:t>была пробурена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/>
                <a:t>8 Ракушечная</a:t>
              </a:r>
            </a:p>
          </p:txBody>
        </p:sp>
        <p:sp>
          <p:nvSpPr>
            <p:cNvPr id="6165" name="TextBox 20"/>
            <p:cNvSpPr txBox="1">
              <a:spLocks noChangeArrowheads="1"/>
            </p:cNvSpPr>
            <p:nvPr/>
          </p:nvSpPr>
          <p:spPr bwMode="auto">
            <a:xfrm>
              <a:off x="7102475" y="2877404"/>
              <a:ext cx="1939925" cy="99441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b="1" dirty="0"/>
                <a:t>В 2005 году </a:t>
              </a:r>
              <a:r>
                <a:rPr lang="ru-RU" altLang="ru-RU" sz="1000" dirty="0"/>
                <a:t>на основании сейсморазведки 2</a:t>
              </a:r>
              <a:r>
                <a:rPr lang="en-US" altLang="ru-RU" sz="1000" dirty="0"/>
                <a:t>D</a:t>
              </a:r>
              <a:endParaRPr lang="ru-RU" altLang="ru-RU" sz="1000" dirty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/>
                <a:t> (СК «ПетроАльянс»)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/>
                <a:t>была пробурена скважина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/>
                <a:t>2 Ракушечная (открытие м-я)</a:t>
              </a:r>
            </a:p>
          </p:txBody>
        </p:sp>
        <p:sp>
          <p:nvSpPr>
            <p:cNvPr id="6166" name="TextBox 21"/>
            <p:cNvSpPr txBox="1">
              <a:spLocks noChangeArrowheads="1"/>
            </p:cNvSpPr>
            <p:nvPr/>
          </p:nvSpPr>
          <p:spPr bwMode="auto">
            <a:xfrm>
              <a:off x="4139122" y="5616498"/>
              <a:ext cx="1830388" cy="99441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b="1" dirty="0"/>
                <a:t>В 2007 году </a:t>
              </a:r>
              <a:r>
                <a:rPr lang="ru-RU" altLang="ru-RU" sz="1000" dirty="0"/>
                <a:t>на основании сейсморазведки 2</a:t>
              </a:r>
              <a:r>
                <a:rPr lang="en-US" altLang="ru-RU" sz="1000" dirty="0"/>
                <a:t>D</a:t>
              </a:r>
              <a:r>
                <a:rPr lang="ru-RU" altLang="ru-RU" sz="1000" dirty="0"/>
                <a:t> и результатов бурения двух скважин</a:t>
              </a:r>
              <a:r>
                <a:rPr lang="en-US" altLang="ru-RU" sz="1000" dirty="0"/>
                <a:t> </a:t>
              </a:r>
              <a:r>
                <a:rPr lang="ru-RU" altLang="ru-RU" sz="1000" dirty="0"/>
                <a:t>была пробурена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/>
                <a:t>6 Ракушечная</a:t>
              </a:r>
            </a:p>
          </p:txBody>
        </p:sp>
        <p:sp>
          <p:nvSpPr>
            <p:cNvPr id="6167" name="TextBox 22"/>
            <p:cNvSpPr txBox="1">
              <a:spLocks noChangeArrowheads="1"/>
            </p:cNvSpPr>
            <p:nvPr/>
          </p:nvSpPr>
          <p:spPr bwMode="auto">
            <a:xfrm>
              <a:off x="6586630" y="5417994"/>
              <a:ext cx="1338262" cy="170471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b="1" dirty="0"/>
                <a:t>В 2014 году </a:t>
              </a:r>
              <a:r>
                <a:rPr lang="ru-RU" altLang="ru-RU" sz="1000" dirty="0"/>
                <a:t>на основании накопленного материала и для уточнения геологической модели м-я была пробурена 11 Ракушечная</a:t>
              </a:r>
            </a:p>
          </p:txBody>
        </p:sp>
        <p:cxnSp>
          <p:nvCxnSpPr>
            <p:cNvPr id="6170" name="Прямая со стрелкой 24"/>
            <p:cNvCxnSpPr>
              <a:cxnSpLocks noChangeShapeType="1"/>
            </p:cNvCxnSpPr>
            <p:nvPr/>
          </p:nvCxnSpPr>
          <p:spPr bwMode="auto">
            <a:xfrm flipH="1">
              <a:off x="4007630" y="3342168"/>
              <a:ext cx="3094845" cy="145095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68" name="Прямоугольник 23"/>
            <p:cNvSpPr>
              <a:spLocks noChangeArrowheads="1"/>
            </p:cNvSpPr>
            <p:nvPr/>
          </p:nvSpPr>
          <p:spPr bwMode="auto">
            <a:xfrm>
              <a:off x="4165995" y="3383282"/>
              <a:ext cx="215900" cy="207963"/>
            </a:xfrm>
            <a:prstGeom prst="rect">
              <a:avLst/>
            </a:prstGeom>
            <a:solidFill>
              <a:schemeClr val="bg1"/>
            </a:solidFill>
            <a:ln w="63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000">
                <a:latin typeface="Arial" charset="0"/>
              </a:endParaRPr>
            </a:p>
          </p:txBody>
        </p:sp>
        <p:sp>
          <p:nvSpPr>
            <p:cNvPr id="6169" name="TextBox 13"/>
            <p:cNvSpPr txBox="1">
              <a:spLocks noChangeArrowheads="1"/>
            </p:cNvSpPr>
            <p:nvPr/>
          </p:nvSpPr>
          <p:spPr bwMode="auto">
            <a:xfrm>
              <a:off x="4111735" y="3342168"/>
              <a:ext cx="324419" cy="284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i="1" dirty="0"/>
                <a:t>2Р</a:t>
              </a:r>
            </a:p>
          </p:txBody>
        </p:sp>
        <p:cxnSp>
          <p:nvCxnSpPr>
            <p:cNvPr id="6171" name="Прямая со стрелкой 34"/>
            <p:cNvCxnSpPr>
              <a:cxnSpLocks noChangeShapeType="1"/>
            </p:cNvCxnSpPr>
            <p:nvPr/>
          </p:nvCxnSpPr>
          <p:spPr bwMode="auto">
            <a:xfrm flipH="1">
              <a:off x="1686868" y="2033489"/>
              <a:ext cx="1028876" cy="909819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72" name="Прямая со стрелкой 38"/>
            <p:cNvCxnSpPr>
              <a:cxnSpLocks noChangeShapeType="1"/>
            </p:cNvCxnSpPr>
            <p:nvPr/>
          </p:nvCxnSpPr>
          <p:spPr bwMode="auto">
            <a:xfrm flipV="1">
              <a:off x="5353567" y="4357689"/>
              <a:ext cx="716273" cy="1258811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73" name="Прямая со стрелкой 41"/>
            <p:cNvCxnSpPr>
              <a:cxnSpLocks noChangeShapeType="1"/>
            </p:cNvCxnSpPr>
            <p:nvPr/>
          </p:nvCxnSpPr>
          <p:spPr bwMode="auto">
            <a:xfrm flipV="1">
              <a:off x="2923097" y="3816745"/>
              <a:ext cx="0" cy="497207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74" name="Прямая со стрелкой 44"/>
            <p:cNvCxnSpPr>
              <a:cxnSpLocks noChangeShapeType="1"/>
            </p:cNvCxnSpPr>
            <p:nvPr/>
          </p:nvCxnSpPr>
          <p:spPr bwMode="auto">
            <a:xfrm flipV="1">
              <a:off x="421377" y="3159126"/>
              <a:ext cx="286350" cy="115482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75" name="Прямая со стрелкой 45"/>
            <p:cNvCxnSpPr>
              <a:cxnSpLocks noChangeShapeType="1"/>
              <a:endCxn id="6161" idx="1"/>
            </p:cNvCxnSpPr>
            <p:nvPr/>
          </p:nvCxnSpPr>
          <p:spPr bwMode="auto">
            <a:xfrm flipV="1">
              <a:off x="7914023" y="4912000"/>
              <a:ext cx="253339" cy="505994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478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6013" y="287338"/>
            <a:ext cx="6264275" cy="719137"/>
          </a:xfrm>
        </p:spPr>
        <p:txBody>
          <a:bodyPr/>
          <a:lstStyle/>
          <a:p>
            <a:pPr algn="ctr"/>
            <a:r>
              <a:rPr lang="ru-RU" altLang="ru-RU" sz="2000" dirty="0" smtClean="0"/>
              <a:t>Геолого-технологическая модель</a:t>
            </a:r>
            <a:br>
              <a:rPr lang="ru-RU" altLang="ru-RU" sz="2000" dirty="0" smtClean="0"/>
            </a:br>
            <a:r>
              <a:rPr lang="ru-RU" altLang="ru-RU" sz="2000" dirty="0" smtClean="0"/>
              <a:t>месторождения им. В. </a:t>
            </a:r>
            <a:r>
              <a:rPr lang="ru-RU" altLang="ru-RU" sz="2000" dirty="0" err="1" smtClean="0"/>
              <a:t>Филановского</a:t>
            </a:r>
            <a:endParaRPr lang="ru-RU" altLang="ru-RU" sz="2000" dirty="0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 bwMode="auto">
          <a:xfrm>
            <a:off x="7046913" y="65722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6725776-9A42-4E61-ABC2-3129CD6A27AF}" type="slidenum">
              <a:rPr lang="ru-RU" sz="1400" b="1">
                <a:solidFill>
                  <a:srgbClr val="969696"/>
                </a:solidFill>
                <a:latin typeface="+mn-lt"/>
              </a:rPr>
              <a:pPr algn="r">
                <a:defRPr/>
              </a:pPr>
              <a:t>7</a:t>
            </a:fld>
            <a:endParaRPr lang="ru-RU" sz="1400" b="1">
              <a:solidFill>
                <a:srgbClr val="969696"/>
              </a:solidFill>
              <a:latin typeface="+mn-lt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/>
          <a:srcRect l="16347" t="19618" r="52721" b="11282"/>
          <a:stretch/>
        </p:blipFill>
        <p:spPr bwMode="auto">
          <a:xfrm>
            <a:off x="179388" y="1125538"/>
            <a:ext cx="8785225" cy="56165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06027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268413"/>
            <a:ext cx="8734425" cy="3843337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820DAD-32AE-4DDE-9142-3CDEC65B987B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1187450" y="333375"/>
            <a:ext cx="72612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  <a:latin typeface="Arial" charset="0"/>
                <a:cs typeface="Arial" charset="0"/>
              </a:rPr>
              <a:t>Месторождение Ракушечное</a:t>
            </a:r>
          </a:p>
        </p:txBody>
      </p:sp>
      <p:sp>
        <p:nvSpPr>
          <p:cNvPr id="8201" name="Прямоугольник 12"/>
          <p:cNvSpPr>
            <a:spLocks noChangeArrowheads="1"/>
          </p:cNvSpPr>
          <p:nvPr/>
        </p:nvSpPr>
        <p:spPr bwMode="auto">
          <a:xfrm>
            <a:off x="3163888" y="3586163"/>
            <a:ext cx="354012" cy="254000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202" name="Прямоугольник 13"/>
          <p:cNvSpPr>
            <a:spLocks noChangeArrowheads="1"/>
          </p:cNvSpPr>
          <p:nvPr/>
        </p:nvSpPr>
        <p:spPr bwMode="auto">
          <a:xfrm>
            <a:off x="4772025" y="4346575"/>
            <a:ext cx="463550" cy="257175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203" name="Прямоугольник 14"/>
          <p:cNvSpPr>
            <a:spLocks noChangeArrowheads="1"/>
          </p:cNvSpPr>
          <p:nvPr/>
        </p:nvSpPr>
        <p:spPr bwMode="auto">
          <a:xfrm>
            <a:off x="8248650" y="3711575"/>
            <a:ext cx="344488" cy="227013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204" name="Прямоугольник 15"/>
          <p:cNvSpPr>
            <a:spLocks noChangeArrowheads="1"/>
          </p:cNvSpPr>
          <p:nvPr/>
        </p:nvSpPr>
        <p:spPr bwMode="auto">
          <a:xfrm>
            <a:off x="2276475" y="3702050"/>
            <a:ext cx="473075" cy="257175"/>
          </a:xfrm>
          <a:prstGeom prst="rect">
            <a:avLst/>
          </a:prstGeom>
          <a:solidFill>
            <a:schemeClr val="bg1"/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205" name="TextBox 16"/>
          <p:cNvSpPr txBox="1">
            <a:spLocks noChangeArrowheads="1"/>
          </p:cNvSpPr>
          <p:nvPr/>
        </p:nvSpPr>
        <p:spPr bwMode="auto">
          <a:xfrm>
            <a:off x="2154238" y="3711575"/>
            <a:ext cx="647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i="1"/>
              <a:t>9_Рбис</a:t>
            </a:r>
          </a:p>
        </p:txBody>
      </p:sp>
      <p:sp>
        <p:nvSpPr>
          <p:cNvPr id="8206" name="TextBox 11"/>
          <p:cNvSpPr txBox="1">
            <a:spLocks noChangeArrowheads="1"/>
          </p:cNvSpPr>
          <p:nvPr/>
        </p:nvSpPr>
        <p:spPr bwMode="auto">
          <a:xfrm>
            <a:off x="3059113" y="3567113"/>
            <a:ext cx="504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i="1"/>
              <a:t>9_Р</a:t>
            </a:r>
          </a:p>
        </p:txBody>
      </p:sp>
      <p:sp>
        <p:nvSpPr>
          <p:cNvPr id="8207" name="TextBox 17"/>
          <p:cNvSpPr txBox="1">
            <a:spLocks noChangeArrowheads="1"/>
          </p:cNvSpPr>
          <p:nvPr/>
        </p:nvSpPr>
        <p:spPr bwMode="auto">
          <a:xfrm>
            <a:off x="4768850" y="4352925"/>
            <a:ext cx="4619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i="1"/>
              <a:t>1_Р</a:t>
            </a:r>
          </a:p>
        </p:txBody>
      </p:sp>
      <p:sp>
        <p:nvSpPr>
          <p:cNvPr id="8208" name="TextBox 18"/>
          <p:cNvSpPr txBox="1">
            <a:spLocks noChangeArrowheads="1"/>
          </p:cNvSpPr>
          <p:nvPr/>
        </p:nvSpPr>
        <p:spPr bwMode="auto">
          <a:xfrm>
            <a:off x="8172450" y="3689350"/>
            <a:ext cx="4746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i="1"/>
              <a:t>7_Р</a:t>
            </a:r>
          </a:p>
        </p:txBody>
      </p:sp>
      <p:cxnSp>
        <p:nvCxnSpPr>
          <p:cNvPr id="8209" name="Прямая со стрелкой 19"/>
          <p:cNvCxnSpPr>
            <a:cxnSpLocks noChangeShapeType="1"/>
          </p:cNvCxnSpPr>
          <p:nvPr/>
        </p:nvCxnSpPr>
        <p:spPr bwMode="auto">
          <a:xfrm flipV="1">
            <a:off x="1876930" y="3645693"/>
            <a:ext cx="1272163" cy="1949223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10" name="TextBox 20"/>
          <p:cNvSpPr txBox="1">
            <a:spLocks noChangeArrowheads="1"/>
          </p:cNvSpPr>
          <p:nvPr/>
        </p:nvSpPr>
        <p:spPr bwMode="auto">
          <a:xfrm>
            <a:off x="238344" y="5281386"/>
            <a:ext cx="1830387" cy="1016000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/>
              <a:t>В 2014 году </a:t>
            </a:r>
            <a:r>
              <a:rPr lang="ru-RU" altLang="ru-RU" sz="1000" dirty="0"/>
              <a:t>на основании сейсморазведки 3</a:t>
            </a:r>
            <a:r>
              <a:rPr lang="en-US" altLang="ru-RU" sz="1000" dirty="0"/>
              <a:t>D</a:t>
            </a:r>
            <a:r>
              <a:rPr lang="ru-RU" altLang="ru-RU" sz="1000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и результатов бурения 2-х скважин</a:t>
            </a:r>
            <a:r>
              <a:rPr lang="en-US" altLang="ru-RU" sz="1000" dirty="0"/>
              <a:t> </a:t>
            </a:r>
            <a:r>
              <a:rPr lang="ru-RU" altLang="ru-RU" sz="1000" dirty="0"/>
              <a:t>была пробурена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9 Ракушечная, открытие нефтяной залежи</a:t>
            </a:r>
          </a:p>
        </p:txBody>
      </p:sp>
      <p:sp>
        <p:nvSpPr>
          <p:cNvPr id="8211" name="TextBox 21"/>
          <p:cNvSpPr txBox="1">
            <a:spLocks noChangeArrowheads="1"/>
          </p:cNvSpPr>
          <p:nvPr/>
        </p:nvSpPr>
        <p:spPr bwMode="auto">
          <a:xfrm>
            <a:off x="323850" y="1628775"/>
            <a:ext cx="1830388" cy="8620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/>
              <a:t>В 2015 году </a:t>
            </a:r>
            <a:r>
              <a:rPr lang="ru-RU" altLang="ru-RU" sz="1000"/>
              <a:t>на основании сейсморазведки 3</a:t>
            </a:r>
            <a:r>
              <a:rPr lang="en-US" altLang="ru-RU" sz="1000"/>
              <a:t>D</a:t>
            </a:r>
            <a:r>
              <a:rPr lang="ru-RU" altLang="ru-RU" sz="100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/>
              <a:t>и результатов бурения трёх скважин</a:t>
            </a:r>
            <a:r>
              <a:rPr lang="en-US" altLang="ru-RU" sz="1000"/>
              <a:t> </a:t>
            </a:r>
            <a:r>
              <a:rPr lang="ru-RU" altLang="ru-RU" sz="1000"/>
              <a:t>была пробурена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/>
              <a:t>9-бис Ракушечная</a:t>
            </a:r>
          </a:p>
        </p:txBody>
      </p:sp>
      <p:cxnSp>
        <p:nvCxnSpPr>
          <p:cNvPr id="8212" name="Прямая со стрелкой 24"/>
          <p:cNvCxnSpPr>
            <a:cxnSpLocks noChangeShapeType="1"/>
          </p:cNvCxnSpPr>
          <p:nvPr/>
        </p:nvCxnSpPr>
        <p:spPr bwMode="auto">
          <a:xfrm>
            <a:off x="1692275" y="2490788"/>
            <a:ext cx="461963" cy="1198562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13" name="TextBox 29"/>
          <p:cNvSpPr txBox="1">
            <a:spLocks noChangeArrowheads="1"/>
          </p:cNvSpPr>
          <p:nvPr/>
        </p:nvSpPr>
        <p:spPr bwMode="auto">
          <a:xfrm>
            <a:off x="5933023" y="5281386"/>
            <a:ext cx="1830388" cy="86201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/>
              <a:t>В 2010 году </a:t>
            </a:r>
            <a:r>
              <a:rPr lang="ru-RU" altLang="ru-RU" sz="1000" dirty="0"/>
              <a:t>на основании сейсморазведки 3</a:t>
            </a:r>
            <a:r>
              <a:rPr lang="en-US" altLang="ru-RU" sz="1000" dirty="0"/>
              <a:t>D</a:t>
            </a:r>
            <a:r>
              <a:rPr lang="ru-RU" altLang="ru-RU" sz="1000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и результатов бурения была пробурена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7 Ракушечная</a:t>
            </a:r>
          </a:p>
        </p:txBody>
      </p:sp>
      <p:cxnSp>
        <p:nvCxnSpPr>
          <p:cNvPr id="8214" name="Прямая со стрелкой 30"/>
          <p:cNvCxnSpPr>
            <a:cxnSpLocks noChangeShapeType="1"/>
          </p:cNvCxnSpPr>
          <p:nvPr/>
        </p:nvCxnSpPr>
        <p:spPr bwMode="auto">
          <a:xfrm flipV="1">
            <a:off x="3851920" y="4352925"/>
            <a:ext cx="828030" cy="1112839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15" name="Прямая со стрелкой 32"/>
          <p:cNvCxnSpPr>
            <a:cxnSpLocks noChangeShapeType="1"/>
          </p:cNvCxnSpPr>
          <p:nvPr/>
        </p:nvCxnSpPr>
        <p:spPr bwMode="auto">
          <a:xfrm flipV="1">
            <a:off x="7380312" y="3959225"/>
            <a:ext cx="1152501" cy="1322161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16" name="TextBox 37"/>
          <p:cNvSpPr txBox="1">
            <a:spLocks noChangeArrowheads="1"/>
          </p:cNvSpPr>
          <p:nvPr/>
        </p:nvSpPr>
        <p:spPr bwMode="auto">
          <a:xfrm>
            <a:off x="2735532" y="5465763"/>
            <a:ext cx="1938338" cy="862013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/>
              <a:t>В 2001 году </a:t>
            </a:r>
            <a:r>
              <a:rPr lang="ru-RU" altLang="ru-RU" sz="1000" dirty="0"/>
              <a:t>на основании сейсморазведки 2</a:t>
            </a:r>
            <a:r>
              <a:rPr lang="en-US" altLang="ru-RU" sz="1000" dirty="0"/>
              <a:t>D</a:t>
            </a:r>
            <a:endParaRPr lang="ru-RU" altLang="ru-RU" sz="1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 (СК «ПетроАльянс»)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была пробурена скважина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/>
              <a:t>1 Ракушечная (открытие м-я)</a:t>
            </a: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1742217" y="1268412"/>
            <a:ext cx="5400599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/>
              <a:t>Структурная </a:t>
            </a:r>
            <a:r>
              <a:rPr lang="ru-RU" altLang="ru-RU" sz="1200" b="1" dirty="0" smtClean="0"/>
              <a:t>карта по кровле </a:t>
            </a:r>
            <a:r>
              <a:rPr lang="ru-RU" altLang="ru-RU" sz="1200" b="1" dirty="0" err="1" smtClean="0"/>
              <a:t>неокомских</a:t>
            </a:r>
            <a:r>
              <a:rPr lang="ru-RU" altLang="ru-RU" sz="1200" b="1" dirty="0" smtClean="0"/>
              <a:t> </a:t>
            </a:r>
            <a:r>
              <a:rPr lang="ru-RU" altLang="ru-RU" sz="1200" b="1" dirty="0"/>
              <a:t>отложений</a:t>
            </a:r>
          </a:p>
        </p:txBody>
      </p:sp>
    </p:spTree>
    <p:extLst>
      <p:ext uri="{BB962C8B-B14F-4D97-AF65-F5344CB8AC3E}">
        <p14:creationId xmlns:p14="http://schemas.microsoft.com/office/powerpoint/2010/main" val="886038722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808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29094</TotalTime>
  <Words>1961</Words>
  <Application>Microsoft Office PowerPoint</Application>
  <PresentationFormat>Экран (4:3)</PresentationFormat>
  <Paragraphs>450</Paragraphs>
  <Slides>52</Slides>
  <Notes>43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52</vt:i4>
      </vt:variant>
    </vt:vector>
  </HeadingPairs>
  <TitlesOfParts>
    <vt:vector size="56" baseType="lpstr">
      <vt:lpstr>Оформление по умолчанию</vt:lpstr>
      <vt:lpstr>Фотография Photo Editor</vt:lpstr>
      <vt:lpstr>VISIO</vt:lpstr>
      <vt:lpstr>Диаграмма Microsoft Excel</vt:lpstr>
      <vt:lpstr>Презентация PowerPoint</vt:lpstr>
      <vt:lpstr>Презентация PowerPoint</vt:lpstr>
      <vt:lpstr>Презентация PowerPoint</vt:lpstr>
      <vt:lpstr>Опыт работы ПАО «ЛУКОЙЛ» на акватории Каспийского моря</vt:lpstr>
      <vt:lpstr>Презентация PowerPoint</vt:lpstr>
      <vt:lpstr>Геолого-технологическая модель месторождения им. Ю. Корчагина</vt:lpstr>
      <vt:lpstr>Презентация PowerPoint</vt:lpstr>
      <vt:lpstr>Геолого-технологическая модель месторождения им. В. Филановского</vt:lpstr>
      <vt:lpstr>Презентация PowerPoint</vt:lpstr>
      <vt:lpstr>Презентация PowerPoint</vt:lpstr>
      <vt:lpstr>Презентация PowerPoint</vt:lpstr>
      <vt:lpstr>Геолого-технологическая модель  месторождения им. Ю. С. Кувыкина</vt:lpstr>
      <vt:lpstr>Презентация PowerPoint</vt:lpstr>
      <vt:lpstr>Геолого-технологическая модель  месторождения 170 км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 удалённого сопровождения строительства скважин</vt:lpstr>
      <vt:lpstr>Презентация PowerPoint</vt:lpstr>
      <vt:lpstr>Основные положения  проектного технологического документа</vt:lpstr>
      <vt:lpstr>Показатели разработки месторождения им.Ю.Корчагина</vt:lpstr>
      <vt:lpstr>Направления работ в части повышения охвата месторождения разбуриванием и ограничения добычи газа</vt:lpstr>
      <vt:lpstr>Направления работ в части повышения охвата месторождения разбуриванием и ограничения добычи газа</vt:lpstr>
      <vt:lpstr>Презентация PowerPoint</vt:lpstr>
      <vt:lpstr>Применение механических регулируемых устройств контроля притока на скважине №103</vt:lpstr>
      <vt:lpstr>Схема скважины №103 с премиум портами</vt:lpstr>
      <vt:lpstr>Презентация PowerPoint</vt:lpstr>
      <vt:lpstr>Оценка динамики и состава притока с использованием внутрискважинных химических индикаторов на скв 106 </vt:lpstr>
      <vt:lpstr>Схема интеллектуальной скважины №13  месторождения им. Ю. Корчагина</vt:lpstr>
      <vt:lpstr>Пример изменения забойного давления при регулировании клапанов по зонам в скважине №13</vt:lpstr>
      <vt:lpstr>Направления работ в части ограничения добычи газа</vt:lpstr>
      <vt:lpstr>Анализ эффективности выполненных ОПЗ с закачкой пресной воды и дегазированной нефти в 2013-2015г.</vt:lpstr>
      <vt:lpstr>Применение оптоволоконной системы на скважине № 113</vt:lpstr>
      <vt:lpstr>Показатели ОВС до и после обработки пенами</vt:lpstr>
      <vt:lpstr>ОПЗ скважины № 113</vt:lpstr>
      <vt:lpstr>Презентация PowerPoint</vt:lpstr>
      <vt:lpstr>Схема сбора и транспорта нефти и газа с месторождений и структур Северного Каспия</vt:lpstr>
      <vt:lpstr>Критерии очерёдности ввода месторождений и структур в эксплуатацию</vt:lpstr>
      <vt:lpstr>График ввода МНГС месторождений и структур.</vt:lpstr>
      <vt:lpstr>Схема обустройства месторождения им. Ю. Корчагина</vt:lpstr>
      <vt:lpstr>Планируемые показатели разработки месторождения им.Ю.Корчагина</vt:lpstr>
      <vt:lpstr>Схема обустройства месторождения им. В. Филановского  на полное развитие</vt:lpstr>
      <vt:lpstr>Планируемая динамика добычи углеводородов Месторождение им. В. Филановского</vt:lpstr>
      <vt:lpstr>Схема обустройства месторождения Ракушечное</vt:lpstr>
      <vt:lpstr>Презентация PowerPoint</vt:lpstr>
      <vt:lpstr>Схема обустройства месторождения им. Ю. С. Кувыкина</vt:lpstr>
      <vt:lpstr>Планируемая динамика добычи углеводородов месторождения им. Ю. С. Кувыкина</vt:lpstr>
      <vt:lpstr>Схема обустройства месторождения «170 км»</vt:lpstr>
      <vt:lpstr>Презентация PowerPoint</vt:lpstr>
      <vt:lpstr>Планируемая динамика добычи нефти (тыс. т.) и  фонда добывающих скважин (Северный ЛУ)</vt:lpstr>
      <vt:lpstr>Презентация PowerPoint</vt:lpstr>
    </vt:vector>
  </TitlesOfParts>
  <Company>LUKOIL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0</dc:title>
  <dc:creator>lavrov</dc:creator>
  <cp:lastModifiedBy>Штунь Сергей Юрьевич</cp:lastModifiedBy>
  <cp:revision>989</cp:revision>
  <cp:lastPrinted>2015-10-27T04:49:15Z</cp:lastPrinted>
  <dcterms:created xsi:type="dcterms:W3CDTF">2010-12-22T06:59:02Z</dcterms:created>
  <dcterms:modified xsi:type="dcterms:W3CDTF">2015-10-28T05:24:16Z</dcterms:modified>
</cp:coreProperties>
</file>