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7" r:id="rId3"/>
    <p:sldId id="260" r:id="rId4"/>
    <p:sldId id="258" r:id="rId5"/>
    <p:sldId id="264" r:id="rId6"/>
    <p:sldId id="262" r:id="rId7"/>
    <p:sldId id="263" r:id="rId8"/>
    <p:sldId id="261" r:id="rId9"/>
    <p:sldId id="266" r:id="rId10"/>
    <p:sldId id="270" r:id="rId11"/>
    <p:sldId id="271" r:id="rId12"/>
    <p:sldId id="267" r:id="rId13"/>
    <p:sldId id="269" r:id="rId14"/>
    <p:sldId id="268" r:id="rId15"/>
    <p:sldId id="272" r:id="rId16"/>
    <p:sldId id="273" r:id="rId17"/>
    <p:sldId id="256" r:id="rId18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7400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6" autoAdjust="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56" y="-66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50;5%20&#1058;&#1050;%2023%20&#1087;&#1086;%20&#1089;&#1086;&#1089;&#1090;%20&#1089;%20&#1080;&#1102;&#1083;&#1103;%202013\&#1044;&#1054;&#1050;&#1051;&#1040;&#1044;&#1067;\&#1044;&#1080;&#1072;&#1075;&#1088;&#1072;&#1084;&#1084;&#1072;%20&#1074;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&#1055;&#1050;5%20&#1058;&#1050;%2023%20&#1087;&#1086;%20&#1089;&#1086;&#1089;&#1090;%20&#1089;%20&#1080;&#1102;&#1083;&#1103;%202013\&#1044;&#1054;&#1050;&#1051;&#1040;&#1044;&#1067;\&#1044;&#1080;&#1072;&#1075;&#1088;&#1072;&#1084;&#1084;&#1072;%20&#1074;%20Microsoft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50;5%20&#1058;&#1050;%2023%20&#1087;&#1086;%20&#1089;&#1086;&#1089;&#1090;%20&#1089;%20&#1080;&#1102;&#1083;&#1103;%202013\&#1044;&#1054;&#1050;&#1051;&#1040;&#1044;&#1067;\&#1044;&#1080;&#1072;&#1075;&#1088;&#1072;&#1084;&#1084;&#1072;%20&#1074;%20Microsoft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51645055311313E-2"/>
          <c:y val="9.2346984448953437E-2"/>
          <c:w val="0.90177033900995129"/>
          <c:h val="0.86966579147919643"/>
        </c:manualLayout>
      </c:layout>
      <c:pie3DChart>
        <c:varyColors val="1"/>
        <c:ser>
          <c:idx val="1"/>
          <c:order val="0"/>
          <c:spPr>
            <a:scene3d>
              <a:camera prst="orthographicFront"/>
              <a:lightRig rig="threePt" dir="t"/>
            </a:scene3d>
            <a:sp3d prstMaterial="dkEdge"/>
          </c:spPr>
          <c:explosion val="15"/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dkEdge"/>
            </c:spPr>
          </c:dPt>
          <c:dLbls>
            <c:dLbl>
              <c:idx val="0"/>
              <c:layout>
                <c:manualLayout>
                  <c:x val="0.12383954584997039"/>
                  <c:y val="-0.1114726051944049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 - проекты </a:t>
                    </a:r>
                    <a:r>
                      <a:rPr lang="ru-RU" sz="1800" dirty="0" smtClean="0"/>
                      <a:t>ГОСТ, 10шт.</a:t>
                    </a:r>
                    <a:r>
                      <a:rPr lang="ru-RU" sz="1800" dirty="0"/>
                      <a:t>
</a:t>
                    </a:r>
                    <a:r>
                      <a:rPr lang="ru-RU" sz="1800" dirty="0">
                        <a:solidFill>
                          <a:schemeClr val="bg1"/>
                        </a:solidFill>
                      </a:rPr>
                      <a:t>77%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151477216817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 - проекты стандартов ИСО и их </a:t>
                    </a:r>
                    <a:r>
                      <a:rPr lang="ru-RU" sz="1800" dirty="0" smtClean="0"/>
                      <a:t>переводов, 3шт.</a:t>
                    </a:r>
                    <a:r>
                      <a:rPr lang="ru-RU" sz="1800" dirty="0"/>
                      <a:t>
</a:t>
                    </a:r>
                    <a:r>
                      <a:rPr lang="ru-RU" sz="1800" dirty="0">
                        <a:solidFill>
                          <a:schemeClr val="bg1"/>
                        </a:solidFill>
                      </a:rPr>
                      <a:t>15%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4035089851127653"/>
                  <c:y val="2.941018745562726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 - проекты </a:t>
                    </a:r>
                    <a:r>
                      <a:rPr lang="ru-RU" sz="1800" dirty="0" smtClean="0"/>
                      <a:t>СП, 1шт.</a:t>
                    </a:r>
                    <a:r>
                      <a:rPr lang="ru-RU" sz="1800" dirty="0"/>
                      <a:t>
</a:t>
                    </a:r>
                    <a:r>
                      <a:rPr lang="ru-RU" sz="1800" dirty="0">
                        <a:solidFill>
                          <a:schemeClr val="bg1"/>
                        </a:solidFill>
                      </a:rPr>
                      <a:t>8%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('Результаты за год'!$B$5,'Результаты за год'!$B$17,'Результаты за год'!$B$21)</c:f>
              <c:strCache>
                <c:ptCount val="3"/>
                <c:pt idx="0">
                  <c:v> - проекты ГОСТ</c:v>
                </c:pt>
                <c:pt idx="1">
                  <c:v> - проекты стандартов ИСО и их переводов</c:v>
                </c:pt>
                <c:pt idx="2">
                  <c:v> - проекты СП</c:v>
                </c:pt>
              </c:strCache>
            </c:strRef>
          </c:cat>
          <c:val>
            <c:numRef>
              <c:f>('Результаты за год'!$C$5,'Результаты за год'!$C$17,'Результаты за год'!$C$21)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rgbClr val="0070C0"/>
      </a:solidFill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55971128608919E-2"/>
          <c:y val="4.9960875984251966E-2"/>
          <c:w val="0.8880656167979003"/>
          <c:h val="0.7227994586614173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Рассмотрено в ПК</c:v>
                </c:pt>
                <c:pt idx="1">
                  <c:v>На рассмотрении в ПК</c:v>
                </c:pt>
                <c:pt idx="2">
                  <c:v>На рассмотрении в ТК</c:v>
                </c:pt>
                <c:pt idx="3">
                  <c:v>На рассмотренни в МТК523</c:v>
                </c:pt>
                <c:pt idx="4">
                  <c:v>На утверждении в Росстандарте</c:v>
                </c:pt>
                <c:pt idx="5">
                  <c:v>Утверждено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Рассмотрено в ПК</c:v>
                </c:pt>
                <c:pt idx="1">
                  <c:v>На рассмотрении в ПК</c:v>
                </c:pt>
                <c:pt idx="2">
                  <c:v>На рассмотрении в ТК</c:v>
                </c:pt>
                <c:pt idx="3">
                  <c:v>На рассмотренни в МТК523</c:v>
                </c:pt>
                <c:pt idx="4">
                  <c:v>На утверждении в Росстандарте</c:v>
                </c:pt>
                <c:pt idx="5">
                  <c:v>Утверждено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5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hape val="cylinder"/>
        </c:ser>
        <c:ser>
          <c:idx val="0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Рассмотрено в ПК</c:v>
                </c:pt>
                <c:pt idx="1">
                  <c:v>На рассмотрении в ПК</c:v>
                </c:pt>
                <c:pt idx="2">
                  <c:v>На рассмотрении в ТК</c:v>
                </c:pt>
                <c:pt idx="3">
                  <c:v>На рассмотренни в МТК523</c:v>
                </c:pt>
                <c:pt idx="4">
                  <c:v>На утверждении в Росстандарте</c:v>
                </c:pt>
                <c:pt idx="5">
                  <c:v>Утверждено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883776"/>
        <c:axId val="109885312"/>
        <c:axId val="0"/>
      </c:bar3DChart>
      <c:catAx>
        <c:axId val="10988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885312"/>
        <c:crosses val="autoZero"/>
        <c:auto val="1"/>
        <c:lblAlgn val="ctr"/>
        <c:lblOffset val="100"/>
        <c:noMultiLvlLbl val="0"/>
      </c:catAx>
      <c:valAx>
        <c:axId val="1098853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988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2158792650921"/>
          <c:y val="6.677239173228347E-2"/>
          <c:w val="9.9684094110084984E-2"/>
          <c:h val="0.26020497047244096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5E9EFF"/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2"/>
          <c:order val="0"/>
          <c:tx>
            <c:v>замечания и предложения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('Результаты за год'!$I$5,'Результаты за год'!$I$17,'Результаты за год'!$I$21)</c:f>
              <c:numCache>
                <c:formatCode>General</c:formatCode>
                <c:ptCount val="3"/>
                <c:pt idx="0">
                  <c:v>21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v>отзывы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('Результаты за год'!$F$5,'Результаты за год'!$F$17,'Результаты за год'!$F$21)</c:f>
              <c:numCache>
                <c:formatCode>General</c:formatCode>
                <c:ptCount val="3"/>
                <c:pt idx="0">
                  <c:v>43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ser>
          <c:idx val="0"/>
          <c:order val="2"/>
          <c:tx>
            <c:strRef>
              <c:f>'Результаты за год'!$E$2:$E$3</c:f>
              <c:strCache>
                <c:ptCount val="1"/>
                <c:pt idx="0">
                  <c:v>Кол-во возможных отзывов от членов ПК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('Результаты за год'!$B$5,'Результаты за год'!$B$17,'Результаты за год'!$B$21)</c:f>
              <c:strCache>
                <c:ptCount val="3"/>
                <c:pt idx="0">
                  <c:v> - проекты ГОСТ</c:v>
                </c:pt>
                <c:pt idx="1">
                  <c:v> - проекты стандартов ИСО и их переводов</c:v>
                </c:pt>
                <c:pt idx="2">
                  <c:v> - проекты СП</c:v>
                </c:pt>
              </c:strCache>
            </c:strRef>
          </c:cat>
          <c:val>
            <c:numRef>
              <c:f>('Результаты за год'!$E$5,'Результаты за год'!$E$17,'Результаты за год'!$E$21)</c:f>
              <c:numCache>
                <c:formatCode>General</c:formatCode>
                <c:ptCount val="3"/>
                <c:pt idx="0">
                  <c:v>300</c:v>
                </c:pt>
                <c:pt idx="1">
                  <c:v>90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17854208"/>
        <c:axId val="117855744"/>
        <c:axId val="109717248"/>
      </c:bar3DChart>
      <c:catAx>
        <c:axId val="11785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855744"/>
        <c:crosses val="autoZero"/>
        <c:auto val="1"/>
        <c:lblAlgn val="ctr"/>
        <c:lblOffset val="100"/>
        <c:noMultiLvlLbl val="0"/>
      </c:catAx>
      <c:valAx>
        <c:axId val="11785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54208"/>
        <c:crosses val="autoZero"/>
        <c:crossBetween val="between"/>
      </c:valAx>
      <c:serAx>
        <c:axId val="10971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7855744"/>
        <c:crosses val="autoZero"/>
      </c:serAx>
      <c:spPr>
        <a:solidFill>
          <a:srgbClr val="740016"/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740016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0.51029</cdr:x>
      <cdr:y>0</cdr:y>
    </cdr:from>
    <cdr:to>
      <cdr:x>0.98199</cdr:x>
      <cdr:y>0.09375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8784" y="0"/>
          <a:ext cx="374266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/>
            <a:t>Разработано в первой редакции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B40D220E-ED3C-4117-B499-27A7F9494D33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5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1730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B85F6120-E66F-42A2-B0A0-09E6D7475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93446" y="4861442"/>
            <a:ext cx="6112412" cy="4605575"/>
          </a:xfrm>
        </p:spPr>
        <p:txBody>
          <a:bodyPr/>
          <a:lstStyle/>
          <a:p>
            <a:pPr algn="just" defTabSz="954908">
              <a:defRPr/>
            </a:pPr>
            <a:endParaRPr lang="ru-RU" baseline="0" dirty="0" smtClean="0"/>
          </a:p>
          <a:p>
            <a:pPr algn="just" defTabSz="954908">
              <a:defRPr/>
            </a:pPr>
            <a:endParaRPr lang="ru-RU" baseline="0" dirty="0" smtClean="0"/>
          </a:p>
          <a:p>
            <a:pPr algn="just" defTabSz="954908">
              <a:defRPr/>
            </a:pPr>
            <a:endParaRPr lang="ru-RU" baseline="0" dirty="0" smtClean="0"/>
          </a:p>
          <a:p>
            <a:pPr algn="just" defTabSz="954908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2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54908"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0737" y="4553133"/>
            <a:ext cx="6708746" cy="5399963"/>
          </a:xfrm>
        </p:spPr>
        <p:txBody>
          <a:bodyPr/>
          <a:lstStyle/>
          <a:p>
            <a:pPr algn="just" defTabSz="9549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0" y="4633729"/>
            <a:ext cx="7099300" cy="5399963"/>
          </a:xfrm>
        </p:spPr>
        <p:txBody>
          <a:bodyPr/>
          <a:lstStyle/>
          <a:p>
            <a:pPr algn="just" defTabSz="954908"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F6120-E66F-42A2-B0A0-09E6D74758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8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4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8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0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2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7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3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1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1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A9337-07B6-4FF8-B87D-F1E1FC2AA47E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1CEF-79FA-4340-AC5C-5B158CF75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11200"/>
          <a:stretch/>
        </p:blipFill>
        <p:spPr>
          <a:xfrm>
            <a:off x="148722" y="1225604"/>
            <a:ext cx="8815766" cy="5623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236" y="1412776"/>
            <a:ext cx="67080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работ по национальной стандартизации в области морской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нефтегазодобычи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236" y="5898086"/>
            <a:ext cx="181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А.Г.Шеломенцев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22" y="62674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28.10.2015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1967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 Несовершенство ТЗ на разработку проектов стандартов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620884" y="1713998"/>
            <a:ext cx="7983564" cy="3803234"/>
            <a:chOff x="943942" y="1713998"/>
            <a:chExt cx="6908424" cy="248568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801469" y="1713998"/>
              <a:ext cx="1317050" cy="4578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разработка проекта ГОСТ</a:t>
              </a:r>
              <a:endParaRPr lang="ru-RU" sz="1600" dirty="0"/>
            </a:p>
          </p:txBody>
        </p:sp>
        <p:sp>
          <p:nvSpPr>
            <p:cNvPr id="8" name="Блок-схема: решение 7"/>
            <p:cNvSpPr/>
            <p:nvPr/>
          </p:nvSpPr>
          <p:spPr>
            <a:xfrm>
              <a:off x="986153" y="2433539"/>
              <a:ext cx="2947682" cy="719541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рассмотрение/ голосование</a:t>
              </a:r>
              <a:endParaRPr lang="ru-RU" sz="1600" dirty="0"/>
            </a:p>
          </p:txBody>
        </p:sp>
        <p:cxnSp>
          <p:nvCxnSpPr>
            <p:cNvPr id="9" name="Прямая со стрелкой 8"/>
            <p:cNvCxnSpPr>
              <a:stCxn id="7" idx="2"/>
              <a:endCxn id="8" idx="0"/>
            </p:cNvCxnSpPr>
            <p:nvPr/>
          </p:nvCxnSpPr>
          <p:spPr>
            <a:xfrm>
              <a:off x="2459994" y="2171888"/>
              <a:ext cx="0" cy="2616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Блок-схема: процесс 9"/>
            <p:cNvSpPr/>
            <p:nvPr/>
          </p:nvSpPr>
          <p:spPr>
            <a:xfrm>
              <a:off x="1581961" y="3610970"/>
              <a:ext cx="1756066" cy="58871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положительное заключение</a:t>
              </a:r>
              <a:endParaRPr lang="ru-RU" sz="1600" dirty="0"/>
            </a:p>
          </p:txBody>
        </p:sp>
        <p:cxnSp>
          <p:nvCxnSpPr>
            <p:cNvPr id="11" name="Прямая со стрелкой 10"/>
            <p:cNvCxnSpPr>
              <a:stCxn id="8" idx="2"/>
              <a:endCxn id="10" idx="0"/>
            </p:cNvCxnSpPr>
            <p:nvPr/>
          </p:nvCxnSpPr>
          <p:spPr>
            <a:xfrm>
              <a:off x="2459994" y="3153080"/>
              <a:ext cx="0" cy="4578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43942" y="3214273"/>
              <a:ext cx="1300016" cy="221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«ЗА» и «ВОЗД»</a:t>
              </a:r>
              <a:endParaRPr lang="ru-RU" sz="1600" dirty="0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>
              <a:off x="4205207" y="2498952"/>
              <a:ext cx="2579533" cy="58871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доработка, ответы на замечания:</a:t>
              </a:r>
            </a:p>
            <a:p>
              <a:pPr algn="ctr"/>
              <a:r>
                <a:rPr lang="ru-RU" sz="1600" dirty="0" smtClean="0">
                  <a:solidFill>
                    <a:srgbClr val="FF0000"/>
                  </a:solidFill>
                </a:rPr>
                <a:t>Замечания не приняты из-за ТЗ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8" idx="3"/>
              <a:endCxn id="13" idx="1"/>
            </p:cNvCxnSpPr>
            <p:nvPr/>
          </p:nvCxnSpPr>
          <p:spPr>
            <a:xfrm>
              <a:off x="3933835" y="2793310"/>
              <a:ext cx="2713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69385" y="2237301"/>
              <a:ext cx="956009" cy="221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«ПРОТИВ»</a:t>
              </a:r>
              <a:endParaRPr lang="ru-RU" sz="1600" dirty="0"/>
            </a:p>
          </p:txBody>
        </p:sp>
        <p:sp>
          <p:nvSpPr>
            <p:cNvPr id="19" name="Блок-схема: решение 18"/>
            <p:cNvSpPr/>
            <p:nvPr/>
          </p:nvSpPr>
          <p:spPr>
            <a:xfrm>
              <a:off x="4021133" y="3390680"/>
              <a:ext cx="2947682" cy="719541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рассмотрение/ голосование</a:t>
              </a:r>
              <a:endParaRPr lang="ru-RU" sz="1600" dirty="0"/>
            </a:p>
          </p:txBody>
        </p:sp>
        <p:cxnSp>
          <p:nvCxnSpPr>
            <p:cNvPr id="20" name="Прямая со стрелкой 19"/>
            <p:cNvCxnSpPr>
              <a:stCxn id="13" idx="2"/>
              <a:endCxn id="19" idx="0"/>
            </p:cNvCxnSpPr>
            <p:nvPr/>
          </p:nvCxnSpPr>
          <p:spPr>
            <a:xfrm>
              <a:off x="5494974" y="3087667"/>
              <a:ext cx="0" cy="303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19" idx="3"/>
            </p:cNvCxnSpPr>
            <p:nvPr/>
          </p:nvCxnSpPr>
          <p:spPr>
            <a:xfrm flipV="1">
              <a:off x="6968815" y="3750450"/>
              <a:ext cx="30159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34583" y="3337247"/>
              <a:ext cx="956009" cy="221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«ПРОТИВ»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2532" y="3458063"/>
              <a:ext cx="349834" cy="4224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?</a:t>
              </a:r>
              <a:endPara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9913" y="5733256"/>
            <a:ext cx="84505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Вывод: ТЗ должно иметь возможность корректировки.</a:t>
            </a:r>
          </a:p>
          <a:p>
            <a:pPr algn="ctr"/>
            <a:endParaRPr lang="ru-RU" sz="1100" dirty="0"/>
          </a:p>
          <a:p>
            <a:pPr algn="ctr"/>
            <a:r>
              <a:rPr lang="ru-RU" sz="2000" dirty="0" smtClean="0"/>
              <a:t>Предложение: договоры должны содержать раздел о внесении изменений.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6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Несогласованность работы подкомитетов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07504" y="1844824"/>
            <a:ext cx="4464496" cy="2122494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ПК5</a:t>
            </a:r>
          </a:p>
          <a:p>
            <a:pPr algn="ctr"/>
            <a:r>
              <a:rPr lang="ru-RU" dirty="0" smtClean="0"/>
              <a:t>«Морские </a:t>
            </a:r>
            <a:r>
              <a:rPr lang="ru-RU" dirty="0"/>
              <a:t>промысловые объекты и трубопроводы. Общие требования к защите от коррозии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декабрь 2014г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dirty="0"/>
              <a:t>разработчик в инициативном порядке - ООО «Газпром ВНИИГАЗ»</a:t>
            </a:r>
          </a:p>
          <a:p>
            <a:pPr algn="ctr"/>
            <a:endParaRPr lang="ru-RU" dirty="0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673098" y="1844824"/>
            <a:ext cx="4392488" cy="2122494"/>
          </a:xfrm>
          <a:prstGeom prst="flowChartProcess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ПК9</a:t>
            </a:r>
          </a:p>
          <a:p>
            <a:pPr algn="ctr"/>
            <a:r>
              <a:rPr lang="ru-RU" dirty="0" smtClean="0"/>
              <a:t>«Арктические </a:t>
            </a:r>
            <a:r>
              <a:rPr lang="ru-RU" dirty="0"/>
              <a:t>операции. Защита от коррозии морских сооружений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март 2015г</a:t>
            </a:r>
            <a:endParaRPr lang="ru-RU" dirty="0">
              <a:solidFill>
                <a:srgbClr val="FFFF00"/>
              </a:solidFill>
            </a:endParaRPr>
          </a:p>
          <a:p>
            <a:pPr algn="ctr"/>
            <a:r>
              <a:rPr lang="ru-RU" dirty="0"/>
              <a:t>разработчик в </a:t>
            </a:r>
            <a:r>
              <a:rPr lang="ru-RU" dirty="0" smtClean="0"/>
              <a:t>соответствии с планом- </a:t>
            </a:r>
            <a:r>
              <a:rPr lang="ru-RU" dirty="0"/>
              <a:t>ООО «Газпром ВНИИГАЗ»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3651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Вопрос: Где у нас в стране, исходя из названия и содержания, </a:t>
            </a:r>
          </a:p>
          <a:p>
            <a:pPr algn="ctr"/>
            <a:r>
              <a:rPr lang="ru-RU" sz="2000" dirty="0" smtClean="0"/>
              <a:t>был бы не применим второй из них?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01317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Ответ: Нигде.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Вывод: необходимость в одном из этих двух стандартов отсутствует.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81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Несогласованность работы подкомитетов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572000" y="1268760"/>
            <a:ext cx="4392488" cy="2868902"/>
            <a:chOff x="899592" y="1389941"/>
            <a:chExt cx="7272810" cy="4619978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t="10120" r="51133" b="13539"/>
            <a:stretch/>
          </p:blipFill>
          <p:spPr bwMode="auto">
            <a:xfrm>
              <a:off x="899592" y="1389941"/>
              <a:ext cx="7272810" cy="4619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3916360" y="1670808"/>
              <a:ext cx="1027090" cy="194270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660743" y="5253279"/>
              <a:ext cx="1509123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788672" y="2923371"/>
              <a:ext cx="2783221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88674" y="3160215"/>
              <a:ext cx="2783221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636927" y="4618393"/>
              <a:ext cx="2468751" cy="19427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636927" y="4823070"/>
              <a:ext cx="2468751" cy="19427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636927" y="5038161"/>
              <a:ext cx="2468751" cy="1942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636926" y="5447544"/>
              <a:ext cx="2468751" cy="1942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23528" y="1844824"/>
            <a:ext cx="3816424" cy="22208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ПК5</a:t>
            </a:r>
          </a:p>
          <a:p>
            <a:pPr algn="just">
              <a:defRPr/>
            </a:pPr>
            <a:r>
              <a:rPr lang="ru-RU" sz="1600" dirty="0" smtClean="0"/>
              <a:t>ГОСТ </a:t>
            </a:r>
            <a:r>
              <a:rPr lang="ru-RU" sz="1600" dirty="0"/>
              <a:t>Р на основе ИСО 19901-3:2010 «Нефтяная и газовая промышленность. Специальные требования к морским сооружениям. Часть 3: Верхнее строение платформы» (19901-3:2010 «</a:t>
            </a:r>
            <a:r>
              <a:rPr lang="en-US" sz="1600" dirty="0"/>
              <a:t>Petroleum and natural gas industries. Specific requirements for offshore structures. Part 3: Topsides structure</a:t>
            </a:r>
            <a:r>
              <a:rPr lang="ru-RU" sz="1600" dirty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496944" cy="16561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ПК10</a:t>
            </a:r>
          </a:p>
          <a:p>
            <a:pPr algn="just">
              <a:defRPr/>
            </a:pPr>
            <a:r>
              <a:rPr lang="ru-RU" sz="1600" dirty="0" smtClean="0"/>
              <a:t>«…</a:t>
            </a:r>
            <a:r>
              <a:rPr lang="ru-RU" sz="1600" dirty="0"/>
              <a:t>8. ГОСТ Р Нефтяная и газовая промышленность. Строительство верхнего строения морского нефтегазопромыслового сооружения. Основные требования</a:t>
            </a:r>
            <a:r>
              <a:rPr lang="ru-RU" sz="1600" dirty="0" smtClean="0"/>
              <a:t>…»;</a:t>
            </a:r>
            <a:endParaRPr lang="ru-RU" sz="1600" dirty="0"/>
          </a:p>
          <a:p>
            <a:pPr algn="just">
              <a:defRPr/>
            </a:pPr>
            <a:r>
              <a:rPr lang="ru-RU" sz="1600" dirty="0" smtClean="0"/>
              <a:t>«...9 </a:t>
            </a:r>
            <a:r>
              <a:rPr lang="ru-RU" sz="1600" dirty="0"/>
              <a:t>ГОСТ Р Нефтяная и газовая промышленность. Строительство опорного основания морского нефтегазопромыслового сооружения. Основные требования….»</a:t>
            </a:r>
          </a:p>
        </p:txBody>
      </p:sp>
    </p:spTree>
    <p:extLst>
      <p:ext uri="{BB962C8B-B14F-4D97-AF65-F5344CB8AC3E}">
        <p14:creationId xmlns:p14="http://schemas.microsoft.com/office/powerpoint/2010/main" val="27983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1967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4. Пересечение сфер ответственности подкомитетов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26357"/>
              </p:ext>
            </p:extLst>
          </p:nvPr>
        </p:nvGraphicFramePr>
        <p:xfrm>
          <a:off x="251520" y="1566084"/>
          <a:ext cx="871910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51"/>
                <a:gridCol w="1695419"/>
                <a:gridCol w="1224136"/>
                <a:gridCol w="2664296"/>
              </a:tblGrid>
              <a:tr h="9084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Жизненный цикл проекта обустройства</a:t>
                      </a:r>
                      <a:r>
                        <a:rPr lang="ru-RU" sz="1400" baseline="0" dirty="0" smtClean="0"/>
                        <a:t> морского месторождения</a:t>
                      </a:r>
                      <a:endParaRPr lang="ru-RU" sz="1400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ПК5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Морская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нефтегазодобыча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ПК9</a:t>
                      </a:r>
                    </a:p>
                    <a:p>
                      <a:pPr algn="ctr"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Арктические операции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</a:rPr>
                        <a:t>ПК10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Строительство и капитальный ремонт объектов нефтяной и газовой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промышленности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 разработки морского месторождения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Проект обустройства морского месторождения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Рабочая документация на объекты обустройства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Строительство объектов  обустройства на заводах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9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Транспортировка объектов  обустройства на точку и их установка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7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Достройка объектов и их пуско-наладка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7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Эксплуатация</a:t>
                      </a:r>
                      <a:r>
                        <a:rPr lang="ru-RU" sz="1400" baseline="0" dirty="0" smtClean="0"/>
                        <a:t> объектов обустройства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27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Демонтаж объектов обустройства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0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5. Статус ГОСТ Р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07504" y="2060848"/>
            <a:ext cx="4752528" cy="2122494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 23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ГОСТ Р 54483-2011</a:t>
            </a:r>
          </a:p>
          <a:p>
            <a:pPr algn="ctr"/>
            <a:r>
              <a:rPr lang="ru-RU" dirty="0" smtClean="0"/>
              <a:t>«Нефтяная и газовая промышленность. Платформы морские для </a:t>
            </a:r>
            <a:r>
              <a:rPr lang="ru-RU" dirty="0" err="1" smtClean="0"/>
              <a:t>нефтегазодобычи</a:t>
            </a:r>
            <a:r>
              <a:rPr lang="ru-RU" dirty="0" smtClean="0"/>
              <a:t>. Общие требования»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статус: применение на добровольной основе</a:t>
            </a:r>
          </a:p>
          <a:p>
            <a:pPr algn="ctr"/>
            <a:endParaRPr lang="ru-RU" dirty="0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5004048" y="2060848"/>
            <a:ext cx="4061538" cy="2122494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ТК465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СП 58.13330.2012</a:t>
            </a:r>
            <a:endParaRPr lang="ru-RU" dirty="0"/>
          </a:p>
          <a:p>
            <a:pPr algn="ctr"/>
            <a:r>
              <a:rPr lang="ru-RU" dirty="0"/>
              <a:t>«Гидротехнические сооружения. Основные положения»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статус: обязателен к исполнению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82909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Вопрос к обсуждению: в том ли направлении приложены наши усилия?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32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1800" y="1118349"/>
            <a:ext cx="633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</a:rPr>
              <a:t>Доска почёта:</a:t>
            </a:r>
          </a:p>
          <a:p>
            <a:pPr algn="just"/>
            <a:endParaRPr lang="ru-RU" sz="1100" b="1" u="sng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ru-RU" sz="2400" b="1" i="1" dirty="0"/>
              <a:t>Российский Морской Регистр Судоходства;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ru-RU" sz="2400" b="1" i="1" dirty="0" smtClean="0"/>
              <a:t>АО </a:t>
            </a:r>
            <a:r>
              <a:rPr lang="ru-RU" sz="2400" b="1" i="1" dirty="0"/>
              <a:t>«</a:t>
            </a:r>
            <a:r>
              <a:rPr lang="ru-RU" sz="2400" b="1" i="1" dirty="0" err="1"/>
              <a:t>Гипроспецгаз</a:t>
            </a:r>
            <a:r>
              <a:rPr lang="ru-RU" sz="2400" b="1" i="1" dirty="0"/>
              <a:t>»;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ru-RU" sz="2400" b="1" i="1" dirty="0"/>
              <a:t>ФГУ ВНИИПО МЧС России;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ru-RU" sz="2400" b="1" i="1" dirty="0"/>
              <a:t>ОАО «ВНИИОЭНГ»;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ru-RU" sz="2400" b="1" i="1" dirty="0" smtClean="0"/>
              <a:t>АО </a:t>
            </a:r>
            <a:r>
              <a:rPr lang="ru-RU" sz="2400" b="1" i="1" dirty="0"/>
              <a:t>«ЦКБ «Коралл»;</a:t>
            </a:r>
            <a:endParaRPr lang="ru-RU" sz="2400" dirty="0"/>
          </a:p>
          <a:p>
            <a:pPr lvl="0">
              <a:lnSpc>
                <a:spcPct val="200000"/>
              </a:lnSpc>
            </a:pPr>
            <a:r>
              <a:rPr lang="ru-RU" sz="2400" b="1" i="1" dirty="0"/>
              <a:t>ЦКБ Морской техники «РУБИН</a:t>
            </a:r>
            <a:r>
              <a:rPr lang="ru-RU" sz="2400" b="1" i="1" dirty="0" smtClean="0"/>
              <a:t>»</a:t>
            </a:r>
            <a:endParaRPr lang="ru-RU" sz="2400" dirty="0"/>
          </a:p>
        </p:txBody>
      </p:sp>
      <p:sp>
        <p:nvSpPr>
          <p:cNvPr id="4" name="AutoShape 2" descr="Картинки по запросу РМР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" y="1772816"/>
            <a:ext cx="723295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" y="2678720"/>
            <a:ext cx="2234921" cy="406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6" y="3284984"/>
            <a:ext cx="648072" cy="648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17"/>
          <a:stretch/>
        </p:blipFill>
        <p:spPr>
          <a:xfrm>
            <a:off x="1003176" y="4055593"/>
            <a:ext cx="733232" cy="704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07" y="4931353"/>
            <a:ext cx="1199342" cy="4418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7" y="5630890"/>
            <a:ext cx="994047" cy="4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348118"/>
            <a:ext cx="89289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7030A0"/>
                </a:solidFill>
              </a:rPr>
              <a:t>Позорный столб:</a:t>
            </a:r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ОАО «НК «Роснефть»;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 smtClean="0"/>
              <a:t>ФГБОУВО НИУ </a:t>
            </a:r>
            <a:r>
              <a:rPr lang="ru-RU" sz="2000" b="1" i="1" dirty="0"/>
              <a:t>Московский государственный строительный университет;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ООО «</a:t>
            </a:r>
            <a:r>
              <a:rPr lang="ru-RU" sz="2000" b="1" i="1" dirty="0" err="1"/>
              <a:t>Энергодиагностика</a:t>
            </a:r>
            <a:r>
              <a:rPr lang="ru-RU" sz="2000" b="1" i="1" dirty="0"/>
              <a:t>»;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ЗАО «НТЦ исследований проблем </a:t>
            </a:r>
            <a:r>
              <a:rPr lang="ru-RU" sz="2000" b="1" i="1" dirty="0" err="1"/>
              <a:t>промбезопасности</a:t>
            </a:r>
            <a:r>
              <a:rPr lang="ru-RU" sz="2000" b="1" i="1" dirty="0"/>
              <a:t>»;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 smtClean="0"/>
              <a:t>НАО </a:t>
            </a:r>
            <a:r>
              <a:rPr lang="ru-RU" sz="2000" b="1" i="1" dirty="0"/>
              <a:t>«</a:t>
            </a:r>
            <a:r>
              <a:rPr lang="ru-RU" sz="2000" b="1" i="1" dirty="0" err="1"/>
              <a:t>СибНАЦ</a:t>
            </a:r>
            <a:r>
              <a:rPr lang="ru-RU" sz="2000" b="1" i="1" dirty="0"/>
              <a:t>»;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ФГУП «Крыловский государственный научный центр»;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/>
              <a:t>Государственный морской проектный институт МО РФ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b="1" i="1" dirty="0" smtClean="0"/>
              <a:t>АО </a:t>
            </a:r>
            <a:r>
              <a:rPr lang="ru-RU" sz="2000" b="1" i="1" dirty="0" smtClean="0"/>
              <a:t>«ЦКБН» и </a:t>
            </a:r>
            <a:r>
              <a:rPr lang="ru-RU" sz="2000" b="1" i="1" dirty="0"/>
              <a:t>ООО «Газпром ВНИИГАЗ», в части экспертизы и рассмотрения проектов стандартов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60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4496" cy="3342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7" y="1484784"/>
            <a:ext cx="388843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Игорь </a:t>
            </a:r>
            <a:r>
              <a:rPr lang="ru-RU" sz="2400" dirty="0" smtClean="0"/>
              <a:t>Алексеевич </a:t>
            </a:r>
            <a:r>
              <a:rPr lang="ru-RU" sz="2400" dirty="0" err="1" smtClean="0"/>
              <a:t>Заикин</a:t>
            </a:r>
            <a:r>
              <a:rPr lang="ru-RU" sz="2400" dirty="0" smtClean="0"/>
              <a:t> – начальник Департамента </a:t>
            </a:r>
            <a:r>
              <a:rPr lang="ru-RU" sz="2400" dirty="0"/>
              <a:t>промышленной безопасности, экологии и научно-технических работ ПАО «ЛУКОЙЛ» 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t="13696" r="8066" b="12634"/>
          <a:stretch/>
        </p:blipFill>
        <p:spPr>
          <a:xfrm>
            <a:off x="2786743" y="1772817"/>
            <a:ext cx="3710543" cy="2582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2" t="10196" r="-2" b="16656"/>
          <a:stretch/>
        </p:blipFill>
        <p:spPr>
          <a:xfrm>
            <a:off x="89323" y="1829545"/>
            <a:ext cx="2322437" cy="1775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r="2206"/>
          <a:stretch/>
        </p:blipFill>
        <p:spPr>
          <a:xfrm>
            <a:off x="107951" y="4877322"/>
            <a:ext cx="2417566" cy="1862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12227"/>
          <a:stretch/>
        </p:blipFill>
        <p:spPr>
          <a:xfrm>
            <a:off x="6804248" y="2924944"/>
            <a:ext cx="1986682" cy="1718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/>
          <a:stretch/>
        </p:blipFill>
        <p:spPr>
          <a:xfrm>
            <a:off x="2915817" y="4653138"/>
            <a:ext cx="2650278" cy="2086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1340768"/>
            <a:ext cx="24975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Россия уверенно вышла на арену освоения морских месторождений, в силу чего необходимость в соответствующей нормативно-технической базе - очевидна</a:t>
            </a:r>
            <a:endParaRPr lang="ru-RU" sz="1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35693" r="2000" b="29267"/>
          <a:stretch/>
        </p:blipFill>
        <p:spPr>
          <a:xfrm>
            <a:off x="107951" y="3789040"/>
            <a:ext cx="3124496" cy="9211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21574" r="7608" b="20549"/>
          <a:stretch/>
        </p:blipFill>
        <p:spPr>
          <a:xfrm>
            <a:off x="1720404" y="1501249"/>
            <a:ext cx="2072304" cy="1191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2635" r="12540" b="25927"/>
          <a:stretch/>
        </p:blipFill>
        <p:spPr>
          <a:xfrm>
            <a:off x="5905662" y="4782428"/>
            <a:ext cx="2995891" cy="195713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99592" y="1389939"/>
            <a:ext cx="7704856" cy="4919381"/>
            <a:chOff x="899592" y="1389939"/>
            <a:chExt cx="7272808" cy="46199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t="10120" r="51133" b="13539"/>
            <a:stretch/>
          </p:blipFill>
          <p:spPr bwMode="auto">
            <a:xfrm>
              <a:off x="899592" y="1389939"/>
              <a:ext cx="7272808" cy="4619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916359" y="1670806"/>
              <a:ext cx="1027090" cy="194270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60743" y="5253274"/>
              <a:ext cx="1509122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788672" y="2923368"/>
              <a:ext cx="2783220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788673" y="3160211"/>
              <a:ext cx="2783220" cy="19427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636926" y="4618390"/>
              <a:ext cx="2468751" cy="19427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36926" y="4823069"/>
              <a:ext cx="2468751" cy="19427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636926" y="5038158"/>
              <a:ext cx="2468751" cy="1942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36926" y="5447544"/>
              <a:ext cx="2468751" cy="19427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39552" y="6492901"/>
            <a:ext cx="1881697" cy="19427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введено в действие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71800" y="6497845"/>
            <a:ext cx="1809688" cy="19427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обсуждении в ТК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60032" y="6492901"/>
            <a:ext cx="1795246" cy="199213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обсуждении в ПК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20273" y="6497844"/>
            <a:ext cx="1728192" cy="1942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плане на 2016 год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68557"/>
              </p:ext>
            </p:extLst>
          </p:nvPr>
        </p:nvGraphicFramePr>
        <p:xfrm>
          <a:off x="107504" y="2060848"/>
          <a:ext cx="885698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4" y="1340768"/>
            <a:ext cx="390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Разработано по плану на 2015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07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11342"/>
              </p:ext>
            </p:extLst>
          </p:nvPr>
        </p:nvGraphicFramePr>
        <p:xfrm>
          <a:off x="539552" y="1772816"/>
          <a:ext cx="7934325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9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09060"/>
            <a:ext cx="3744416" cy="249627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40298" y="1196752"/>
            <a:ext cx="204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План на 2016 год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58538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ГОСТ Р на основе ИСО 19901-3:2010 «Нефтяная и газовая промышленность. Специальные требования к морским сооружениям. Часть 3: Верхнее строение платформы» (19901-3:2010 «</a:t>
            </a:r>
            <a:r>
              <a:rPr lang="en-US" dirty="0"/>
              <a:t>Petroleum and natural gas industries. Specific requirements for offshore structures. Part 3: Topsides structure</a:t>
            </a:r>
            <a:r>
              <a:rPr lang="ru-RU" dirty="0"/>
              <a:t>»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9" b="25723"/>
          <a:stretch/>
        </p:blipFill>
        <p:spPr>
          <a:xfrm>
            <a:off x="251520" y="2780928"/>
            <a:ext cx="3334462" cy="2189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10074" r="12593" b="22519"/>
          <a:stretch/>
        </p:blipFill>
        <p:spPr>
          <a:xfrm>
            <a:off x="5580112" y="2564904"/>
            <a:ext cx="3356975" cy="22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67279" y="796642"/>
            <a:ext cx="2216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Планы на 2016 год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2232248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12821" r="11370"/>
          <a:stretch/>
        </p:blipFill>
        <p:spPr>
          <a:xfrm>
            <a:off x="158190" y="2996952"/>
            <a:ext cx="2578100" cy="3651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24460"/>
          <a:stretch/>
        </p:blipFill>
        <p:spPr>
          <a:xfrm>
            <a:off x="6579490" y="3573016"/>
            <a:ext cx="2384998" cy="2920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30360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ГОСТ Р на основе ИСО 19901-5:2003 «Нефтяная и газовая промышленность. Специальные требования к морским сооружениям. Часть 5: Регулирование нагрузки в процессе проектирования и строительства» (19901-5:2003 «</a:t>
            </a:r>
            <a:r>
              <a:rPr lang="en-US" dirty="0" smtClean="0"/>
              <a:t>Petroleum and natural gas industries. Specific requirements for offshore structures. Part </a:t>
            </a:r>
            <a:r>
              <a:rPr lang="ru-RU" dirty="0" smtClean="0"/>
              <a:t>5:</a:t>
            </a:r>
            <a:r>
              <a:rPr lang="en-US" dirty="0" smtClean="0"/>
              <a:t> Weight control during engineering and construction</a:t>
            </a:r>
            <a:r>
              <a:rPr lang="ru-RU" dirty="0" smtClean="0"/>
              <a:t>»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915816" y="4509120"/>
            <a:ext cx="504056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6012160" y="4797152"/>
            <a:ext cx="504056" cy="5507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087446"/>
              </p:ext>
            </p:extLst>
          </p:nvPr>
        </p:nvGraphicFramePr>
        <p:xfrm>
          <a:off x="2555776" y="1484784"/>
          <a:ext cx="6434589" cy="490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34076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Степень участия в работе организаций, заявивших о своем членстве в ПК5, оставляет желать лучшего.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496" y="-1"/>
            <a:ext cx="9087229" cy="1196753"/>
            <a:chOff x="35496" y="-1"/>
            <a:chExt cx="9087229" cy="1439864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96" y="0"/>
              <a:ext cx="1872208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102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ru-RU" sz="4800" b="1" dirty="0">
                  <a:solidFill>
                    <a:srgbClr val="FF3300"/>
                  </a:solidFill>
                  <a:latin typeface="Times New Roman" pitchFamily="18" charset="0"/>
                </a:rPr>
                <a:t>ПК5</a:t>
              </a:r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1907704" y="-1"/>
              <a:ext cx="7215021" cy="14398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8818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</a:lstStyle>
            <a:p>
              <a:pPr algn="ctr"/>
              <a:r>
                <a:rPr lang="ru-RU" sz="3200" b="1" dirty="0">
                  <a:solidFill>
                    <a:srgbClr val="0000FF"/>
                  </a:solidFill>
                </a:rPr>
                <a:t>Морская </a:t>
              </a:r>
              <a:r>
                <a:rPr lang="ru-RU" sz="3200" b="1" dirty="0" err="1">
                  <a:solidFill>
                    <a:srgbClr val="0000FF"/>
                  </a:solidFill>
                </a:rPr>
                <a:t>нефтегазодобыча</a:t>
              </a:r>
              <a:endParaRPr lang="ru-RU" sz="3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134076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1. Голосовать «ПРОТИВ» – себе дороже.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3023" y="1844824"/>
            <a:ext cx="1317050" cy="45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проекта ГОСТ</a:t>
            </a:r>
            <a:endParaRPr lang="ru-RU" sz="1400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77707" y="2564365"/>
            <a:ext cx="2947682" cy="71954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рассмотрение/ голосование</a:t>
            </a:r>
            <a:endParaRPr lang="ru-RU" sz="1400" dirty="0"/>
          </a:p>
        </p:txBody>
      </p:sp>
      <p:cxnSp>
        <p:nvCxnSpPr>
          <p:cNvPr id="6" name="Прямая со стрелкой 5"/>
          <p:cNvCxnSpPr>
            <a:stCxn id="3" idx="2"/>
            <a:endCxn id="4" idx="0"/>
          </p:cNvCxnSpPr>
          <p:nvPr/>
        </p:nvCxnSpPr>
        <p:spPr>
          <a:xfrm>
            <a:off x="1551548" y="2302714"/>
            <a:ext cx="0" cy="261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673515" y="3741796"/>
            <a:ext cx="1756066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положительное заключение</a:t>
            </a:r>
            <a:endParaRPr lang="ru-RU" sz="1400" dirty="0"/>
          </a:p>
        </p:txBody>
      </p:sp>
      <p:cxnSp>
        <p:nvCxnSpPr>
          <p:cNvPr id="12" name="Прямая со стрелкой 11"/>
          <p:cNvCxnSpPr>
            <a:stCxn id="4" idx="2"/>
            <a:endCxn id="8" idx="0"/>
          </p:cNvCxnSpPr>
          <p:nvPr/>
        </p:nvCxnSpPr>
        <p:spPr>
          <a:xfrm>
            <a:off x="1551548" y="3283906"/>
            <a:ext cx="0" cy="457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496" y="3345099"/>
            <a:ext cx="13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«ЗА» и «ВОЗД»</a:t>
            </a:r>
            <a:endParaRPr lang="ru-RU" sz="14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96762" y="2629778"/>
            <a:ext cx="1818783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доработка, ответы на замечания</a:t>
            </a:r>
            <a:endParaRPr lang="ru-RU" sz="1400" dirty="0"/>
          </a:p>
        </p:txBody>
      </p:sp>
      <p:cxnSp>
        <p:nvCxnSpPr>
          <p:cNvPr id="21" name="Прямая со стрелкой 20"/>
          <p:cNvCxnSpPr>
            <a:stCxn id="4" idx="3"/>
            <a:endCxn id="19" idx="1"/>
          </p:cNvCxnSpPr>
          <p:nvPr/>
        </p:nvCxnSpPr>
        <p:spPr>
          <a:xfrm>
            <a:off x="3025389" y="2924136"/>
            <a:ext cx="2713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60939" y="2368127"/>
            <a:ext cx="98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«ПРОТИВ»</a:t>
            </a:r>
            <a:endParaRPr lang="ru-RU" sz="1400" dirty="0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2732312" y="3521506"/>
            <a:ext cx="2947682" cy="71954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рассмотрение/ голосование</a:t>
            </a:r>
            <a:endParaRPr lang="ru-RU" sz="1400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328120" y="4469992"/>
            <a:ext cx="1756066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положительное заключение</a:t>
            </a:r>
            <a:endParaRPr lang="ru-RU" sz="1400" dirty="0"/>
          </a:p>
        </p:txBody>
      </p:sp>
      <p:cxnSp>
        <p:nvCxnSpPr>
          <p:cNvPr id="25" name="Прямая со стрелкой 24"/>
          <p:cNvCxnSpPr>
            <a:stCxn id="23" idx="2"/>
            <a:endCxn id="24" idx="0"/>
          </p:cNvCxnSpPr>
          <p:nvPr/>
        </p:nvCxnSpPr>
        <p:spPr>
          <a:xfrm>
            <a:off x="4206153" y="4241047"/>
            <a:ext cx="0" cy="228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5028" y="4191245"/>
            <a:ext cx="13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«ЗА» и «ВОЗД»</a:t>
            </a:r>
            <a:endParaRPr lang="ru-RU" sz="1400" dirty="0"/>
          </a:p>
        </p:txBody>
      </p:sp>
      <p:cxnSp>
        <p:nvCxnSpPr>
          <p:cNvPr id="27" name="Прямая со стрелкой 26"/>
          <p:cNvCxnSpPr>
            <a:stCxn id="19" idx="2"/>
            <a:endCxn id="23" idx="0"/>
          </p:cNvCxnSpPr>
          <p:nvPr/>
        </p:nvCxnSpPr>
        <p:spPr>
          <a:xfrm>
            <a:off x="4206153" y="3218493"/>
            <a:ext cx="0" cy="303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процесс 30"/>
          <p:cNvSpPr/>
          <p:nvPr/>
        </p:nvSpPr>
        <p:spPr>
          <a:xfrm>
            <a:off x="6175009" y="3586918"/>
            <a:ext cx="1637351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организация совещания</a:t>
            </a:r>
            <a:endParaRPr lang="ru-RU" sz="1400" dirty="0"/>
          </a:p>
        </p:txBody>
      </p:sp>
      <p:cxnSp>
        <p:nvCxnSpPr>
          <p:cNvPr id="32" name="Прямая со стрелкой 31"/>
          <p:cNvCxnSpPr>
            <a:stCxn id="23" idx="3"/>
            <a:endCxn id="31" idx="1"/>
          </p:cNvCxnSpPr>
          <p:nvPr/>
        </p:nvCxnSpPr>
        <p:spPr>
          <a:xfrm>
            <a:off x="5679994" y="3881276"/>
            <a:ext cx="495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15544" y="3447652"/>
            <a:ext cx="98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«ПРОТИВ»</a:t>
            </a:r>
            <a:endParaRPr lang="ru-RU" sz="1400" dirty="0"/>
          </a:p>
        </p:txBody>
      </p:sp>
      <p:cxnSp>
        <p:nvCxnSpPr>
          <p:cNvPr id="34" name="Прямая со стрелкой 33"/>
          <p:cNvCxnSpPr>
            <a:stCxn id="31" idx="2"/>
            <a:endCxn id="50" idx="0"/>
          </p:cNvCxnSpPr>
          <p:nvPr/>
        </p:nvCxnSpPr>
        <p:spPr>
          <a:xfrm>
            <a:off x="6993685" y="4175633"/>
            <a:ext cx="0" cy="405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процесс 44"/>
          <p:cNvSpPr/>
          <p:nvPr/>
        </p:nvSpPr>
        <p:spPr>
          <a:xfrm>
            <a:off x="6115652" y="5661248"/>
            <a:ext cx="1756066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положительное заключение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662486" y="5327069"/>
            <a:ext cx="13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«ЗА» и «ВОЗД»</a:t>
            </a:r>
            <a:endParaRPr lang="ru-RU" sz="1400" dirty="0"/>
          </a:p>
        </p:txBody>
      </p:sp>
      <p:sp>
        <p:nvSpPr>
          <p:cNvPr id="50" name="Блок-схема: решение 49"/>
          <p:cNvSpPr/>
          <p:nvPr/>
        </p:nvSpPr>
        <p:spPr>
          <a:xfrm>
            <a:off x="5519844" y="4581128"/>
            <a:ext cx="2947682" cy="71954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рассмотрение/ голосование</a:t>
            </a:r>
            <a:endParaRPr lang="ru-RU" sz="1400" dirty="0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7812360" y="1692334"/>
            <a:ext cx="1296144" cy="58871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руководителя</a:t>
            </a:r>
            <a:endParaRPr lang="ru-RU" sz="1400" dirty="0"/>
          </a:p>
        </p:txBody>
      </p:sp>
      <p:cxnSp>
        <p:nvCxnSpPr>
          <p:cNvPr id="52" name="Прямая со стрелкой 51"/>
          <p:cNvCxnSpPr>
            <a:stCxn id="50" idx="3"/>
            <a:endCxn id="51" idx="2"/>
          </p:cNvCxnSpPr>
          <p:nvPr/>
        </p:nvCxnSpPr>
        <p:spPr>
          <a:xfrm flipH="1" flipV="1">
            <a:off x="8460432" y="2281049"/>
            <a:ext cx="7094" cy="265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6200000">
            <a:off x="7812370" y="3624191"/>
            <a:ext cx="98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«ПРОТИВ»</a:t>
            </a:r>
            <a:endParaRPr lang="ru-RU" sz="1400" dirty="0"/>
          </a:p>
        </p:txBody>
      </p:sp>
      <p:cxnSp>
        <p:nvCxnSpPr>
          <p:cNvPr id="56" name="Прямая со стрелкой 55"/>
          <p:cNvCxnSpPr>
            <a:stCxn id="50" idx="2"/>
            <a:endCxn id="45" idx="0"/>
          </p:cNvCxnSpPr>
          <p:nvPr/>
        </p:nvCxnSpPr>
        <p:spPr>
          <a:xfrm>
            <a:off x="6993685" y="5300669"/>
            <a:ext cx="0" cy="360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306543" y="112474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5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11047</TotalTime>
  <Words>833</Words>
  <Application>Microsoft Office PowerPoint</Application>
  <PresentationFormat>Экран (4:3)</PresentationFormat>
  <Paragraphs>193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134</cp:revision>
  <cp:lastPrinted>2015-10-22T04:48:56Z</cp:lastPrinted>
  <dcterms:created xsi:type="dcterms:W3CDTF">2015-09-15T12:27:42Z</dcterms:created>
  <dcterms:modified xsi:type="dcterms:W3CDTF">2015-10-22T12:59:33Z</dcterms:modified>
</cp:coreProperties>
</file>