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9" r:id="rId6"/>
    <p:sldId id="258" r:id="rId7"/>
    <p:sldId id="263" r:id="rId8"/>
    <p:sldId id="260" r:id="rId9"/>
    <p:sldId id="273" r:id="rId10"/>
    <p:sldId id="259" r:id="rId11"/>
    <p:sldId id="262" r:id="rId12"/>
    <p:sldId id="272" r:id="rId13"/>
    <p:sldId id="265" r:id="rId14"/>
    <p:sldId id="270" r:id="rId15"/>
    <p:sldId id="264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523" autoAdjust="0"/>
    <p:restoredTop sz="94660"/>
  </p:normalViewPr>
  <p:slideViewPr>
    <p:cSldViewPr>
      <p:cViewPr>
        <p:scale>
          <a:sx n="33" d="100"/>
          <a:sy n="33" d="100"/>
        </p:scale>
        <p:origin x="-1236" y="-3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0070C0"/>
                </a:solidFill>
              </a:rPr>
              <a:t>Разработано 102 национальных и 25 межгосударственных стандартов:</a:t>
            </a:r>
          </a:p>
        </c:rich>
      </c:tx>
      <c:layout>
        <c:manualLayout>
          <c:xMode val="edge"/>
          <c:yMode val="edge"/>
          <c:x val="0.22128086419753085"/>
          <c:y val="1.964222862626141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Разработано 102 национальных и 25 межгосударственных стандартов: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ПК 1</c:v>
                </c:pt>
                <c:pt idx="1">
                  <c:v>ПК 3</c:v>
                </c:pt>
                <c:pt idx="2">
                  <c:v>ПК 4</c:v>
                </c:pt>
                <c:pt idx="3">
                  <c:v>ПК 5</c:v>
                </c:pt>
                <c:pt idx="4">
                  <c:v>ПК 6</c:v>
                </c:pt>
                <c:pt idx="5">
                  <c:v>ПК 7</c:v>
                </c:pt>
                <c:pt idx="6">
                  <c:v>ПК 8</c:v>
                </c:pt>
                <c:pt idx="7">
                  <c:v>ПК 9</c:v>
                </c:pt>
                <c:pt idx="8">
                  <c:v>вне ПК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12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41</c:v>
                </c:pt>
                <c:pt idx="5">
                  <c:v>6</c:v>
                </c:pt>
                <c:pt idx="6">
                  <c:v>13</c:v>
                </c:pt>
                <c:pt idx="7">
                  <c:v>5</c:v>
                </c:pt>
                <c:pt idx="8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0070C0"/>
                </a:solidFill>
              </a:rPr>
              <a:t>Всего</a:t>
            </a:r>
            <a:r>
              <a:rPr lang="ru-RU" baseline="0" dirty="0" smtClean="0">
                <a:solidFill>
                  <a:srgbClr val="0070C0"/>
                </a:solidFill>
              </a:rPr>
              <a:t> экспертов от ТК 23 – 65 человек</a:t>
            </a:r>
            <a:endParaRPr lang="ru-RU" dirty="0">
              <a:solidFill>
                <a:srgbClr val="0070C0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Участие экспертов ТК 23 в рассмотрении международных стандартов</c:v>
                </c:pt>
              </c:strCache>
            </c:strRef>
          </c:tx>
          <c:dPt>
            <c:idx val="1"/>
            <c:bubble3D val="0"/>
            <c:explosion val="1"/>
          </c:dPt>
          <c:cat>
            <c:strRef>
              <c:f>Лист1!$A$2:$A$3</c:f>
              <c:strCache>
                <c:ptCount val="2"/>
                <c:pt idx="0">
                  <c:v>Эксперты ПАО "Газпром" и ДО ПАО "Газпром"</c:v>
                </c:pt>
                <c:pt idx="1">
                  <c:v>Эксперты от других членов ТК 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4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20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0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3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59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91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22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38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5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04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FC927-2770-45CD-B9D8-718A380D0C16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44980-DA99-40B2-8447-F9EE358CE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4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секретариата ТК 23/МТК 523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результатов заочного голосования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Ответственный секретарь 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ТК 23/МТК 523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В.В. </a:t>
            </a:r>
            <a:r>
              <a:rPr lang="ru-RU" b="1" dirty="0" err="1" smtClean="0">
                <a:solidFill>
                  <a:srgbClr val="0070C0"/>
                </a:solidFill>
              </a:rPr>
              <a:t>Верниковский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5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разработанных стандартов по подкомитетам ТК 23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449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7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проектов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международных стандартов в ИСО/ТК 67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членами ТК 23 рассмотрено 18 проектов международных стандартов:</a:t>
            </a:r>
          </a:p>
          <a:p>
            <a:pPr marL="0" indent="0">
              <a:buNone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проектов стандартов в области морской </a:t>
            </a:r>
            <a:r>
              <a:rPr lang="ru-RU" sz="20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нефтегазодобычи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проекта стандарта в области газораспределения и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газопотребления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проект стандарта в области магистрального трубопроводного транспорта нефти и нефтепродуктов,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проект ISO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13503-2 "Нефтяная и газовая промышленность. Растворы и материалы для вскрытия продуктивных пластов. Часть 2. Измерение свойств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пропантов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используемых при операциях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гидроразрыва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пласта и установки гравийного фильтра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проекта стандарта на внутренние и наружные защитные покрытия для трубопроводов,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проект в области деятельности подкомитета «Общеотраслевые нормы и правила» («Квалификация персонала»),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проект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ISO/DIS 17945 "Металлические материалы, стойкие к сульфидному растрескиванию в коррозионных средах при переработке нефти"</a:t>
            </a:r>
          </a:p>
        </p:txBody>
      </p:sp>
    </p:spTree>
    <p:extLst>
      <p:ext uri="{BB962C8B-B14F-4D97-AF65-F5344CB8AC3E}">
        <p14:creationId xmlns:p14="http://schemas.microsoft.com/office/powerpoint/2010/main" val="115046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проекты стандартов ИСО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морской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нефтегазодобычи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19901-2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«Нефтяная и газовая промышленность. Специальные требования к морским сооружениям.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сейсмических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»/ «Petroleum and natural gas industries – Specific requirements for offshore structures – Part 2: Seismic design procedures and criteria».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19901-3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«Нефтяная и газовая промышленность. Специальные требования к морским сооружениям.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Верхнее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платформы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/ «Petroleum and natural gas industries. Specific requirements for offshore structures. Part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Topsides structure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19901-4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«Нефтяная и газовая промышленность. Специальные требования к морским сооружениям. Часть 4. Геотехнический анализ и проектирование оснований»</a:t>
            </a:r>
          </a:p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ПРОЕКТ СТАНДАРТА В СОСТАВЕ ГРУППЫ СТАНДАРТОВ 10855:</a:t>
            </a:r>
          </a:p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10855-2 «Морские  контейнеры и связанные  с ними подъемные приспособления. Часть 2. Подъемные приспособления. Проектирование, производство и маркировка»/ «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Offshore containers and associated lifting sets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2. Lifting sets – Design, manufacture and marking»;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FDIS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19905-1 «Нефтяная и газовая промышленность. Оценка мобильных морских установок, зависящая от местных условий.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Самоподъёмные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буровые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платформы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»/ «Petroleum and natural gas industries – Site-specific assessment of mobile offshore units – Part 1: Jack-ups».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ISO/DIS 18647 «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морских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блочно-модульных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установок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стационарных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платформах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»/ «Specifications for offshore modular drilling rigs on fixed platforms»;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ПЕРЕСМОТР:</a:t>
            </a:r>
          </a:p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10418 «Нефтяная и газовая промышленность. Морские добычные установки.  Система обеспечения безопасности технологического процесса»/ «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Petroleum and natural gas industries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Offshore production installations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safety systems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FDIS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16903 «Нефтяная и газовая промышленность. Характеристики СПГ, влияющие на выбор материала при проектировании»</a:t>
            </a:r>
          </a:p>
          <a:p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21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экспертов ТК 23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рассмотрении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международных стандартов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0380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1255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нормативные документы ТК 23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представления разработанных стандартов ТК 23 в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утверждения, регистрации и опубликования</a:t>
            </a:r>
          </a:p>
          <a:p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Тарифы на услуги, оказываемые единственным исполнителем работ в режиме «одного окна» при утверждении,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и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опубликования стандартов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направлены в подкомитеты, разработчикам стандартов, опубликованы на сайте ТК 23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69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работ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национальной стандартизации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Перспективы развития определяются принятыми в </a:t>
            </a:r>
            <a:r>
              <a:rPr lang="ru-RU" b="1" dirty="0" smtClean="0">
                <a:solidFill>
                  <a:srgbClr val="0070C0"/>
                </a:solidFill>
              </a:rPr>
              <a:t>ТК </a:t>
            </a:r>
            <a:r>
              <a:rPr lang="ru-RU" b="1" dirty="0" smtClean="0">
                <a:solidFill>
                  <a:srgbClr val="0070C0"/>
                </a:solidFill>
              </a:rPr>
              <a:t>23 планами.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целевую программу разработки национальных стандартов на продукцию отечественного нефтегазового машиностроения для замещения соответствующих видов оборудования, приобретаемого по </a:t>
            </a:r>
            <a:r>
              <a:rPr lang="ru-RU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импорту</a:t>
            </a:r>
          </a:p>
          <a:p>
            <a:pPr algn="just"/>
            <a:r>
              <a:rPr lang="ru-RU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организаций-членов ТК </a:t>
            </a:r>
            <a:r>
              <a:rPr lang="ru-RU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для </a:t>
            </a:r>
            <a:r>
              <a:rPr lang="ru-RU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перевода стандартов организаций в национальные стандарты с целью создания и освоения новых видов продукции для нефтегазового комплекса, в том числе </a:t>
            </a:r>
            <a:r>
              <a:rPr lang="ru-RU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endParaRPr lang="ru-RU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523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расформировании ТК 264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«Оборудование газоочистное и пылеулавливающее»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Приказ </a:t>
            </a:r>
            <a:r>
              <a:rPr lang="ru-RU" sz="2800" dirty="0" err="1" smtClean="0">
                <a:solidFill>
                  <a:srgbClr val="0070C0"/>
                </a:solidFill>
              </a:rPr>
              <a:t>Росстандарта</a:t>
            </a:r>
            <a:r>
              <a:rPr lang="ru-RU" sz="2800" dirty="0" smtClean="0">
                <a:solidFill>
                  <a:srgbClr val="0070C0"/>
                </a:solidFill>
              </a:rPr>
              <a:t> от 21.09.15 № 1115:</a:t>
            </a:r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Расформировать ТК;</a:t>
            </a:r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Передать фонд стандартов, закрепленных за ТК 264, и их сопровождение в ПК 6/ТК 23.</a:t>
            </a:r>
          </a:p>
          <a:p>
            <a:pPr lvl="1"/>
            <a:r>
              <a:rPr lang="ru-RU" dirty="0" smtClean="0">
                <a:solidFill>
                  <a:srgbClr val="0070C0"/>
                </a:solidFill>
              </a:rPr>
              <a:t>ОКС:</a:t>
            </a:r>
          </a:p>
          <a:p>
            <a:pPr marL="457200" lvl="1" indent="0">
              <a:buNone/>
            </a:pPr>
            <a:r>
              <a:rPr lang="ru-RU" dirty="0" smtClean="0"/>
              <a:t>13.040.01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13.040.01 Качество воздуха в целом, 23.120</a:t>
            </a:r>
            <a:br>
              <a:rPr lang="ru-RU" dirty="0"/>
            </a:br>
            <a:r>
              <a:rPr lang="ru-RU" dirty="0"/>
              <a:t>23.120 Вентиляторы. Фены. Кондиционеры *Судовые системы вентиляции и кондиционирования воздуха см. 47.020.90 *Системы рудничной вентиляции и кондиционирования воздуха см. 73.100.20 *Вентиляция и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кондици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онирование воздуха в зданиях см. 91.140.30</a:t>
            </a:r>
          </a:p>
          <a:p>
            <a:pPr marL="457200" lvl="1" indent="0">
              <a:buNone/>
            </a:pPr>
            <a:endParaRPr lang="ru-RU" dirty="0" smtClean="0"/>
          </a:p>
          <a:p>
            <a:pPr lvl="1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</a:rPr>
              <a:t>ОКП:</a:t>
            </a:r>
          </a:p>
          <a:p>
            <a:pPr marL="457200" lvl="1" indent="0">
              <a:buNone/>
            </a:pPr>
            <a:r>
              <a:rPr lang="ru-RU" dirty="0" smtClean="0"/>
              <a:t>346896 </a:t>
            </a:r>
            <a:r>
              <a:rPr lang="ru-RU" dirty="0" err="1"/>
              <a:t>Электровоздухоочистители</a:t>
            </a:r>
            <a:r>
              <a:rPr lang="ru-RU" dirty="0"/>
              <a:t>, </a:t>
            </a:r>
            <a:endParaRPr lang="ru-RU" dirty="0" smtClean="0"/>
          </a:p>
          <a:p>
            <a:pPr marL="457200" lvl="1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364600 </a:t>
            </a:r>
            <a:r>
              <a:rPr lang="ru-RU" b="1" u="sng" dirty="0">
                <a:solidFill>
                  <a:srgbClr val="FF0000"/>
                </a:solidFill>
              </a:rPr>
              <a:t>Оборудование газоочистное и </a:t>
            </a:r>
            <a:r>
              <a:rPr lang="ru-RU" b="1" u="sng" dirty="0" smtClean="0">
                <a:solidFill>
                  <a:srgbClr val="FF0000"/>
                </a:solidFill>
              </a:rPr>
              <a:t>пылеулавливающее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7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ТК 23. Участие в деятельности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ТК 23 62 организации, в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полноправных членов -  59,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-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наблюдателей - 3. </a:t>
            </a:r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наблюдателя в ТК 23 включено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 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«Стройтрансгаз»  с 2015 года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 в ПК 1, ПК 4, ПК 10, ПК 8.</a:t>
            </a:r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ТК 23 выбыли ООО «Газпром газораспределение» и ОАО «ТНК-ВР».</a:t>
            </a: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Приостановил участие в деятельности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«Шелл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Эксплорейшн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энд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Продакшн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Сервисиз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(РФ) Б.В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.».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участвуют в деятельности и утрачена связь с членами ТК 23:</a:t>
            </a:r>
          </a:p>
          <a:p>
            <a:pPr marL="803275" indent="0">
              <a:buNone/>
            </a:pP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строительный университет (ФГБОУ ВПО «МГСУ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»);</a:t>
            </a:r>
          </a:p>
          <a:p>
            <a:pPr marL="803275" indent="0"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ru-RU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нефтегазостроителей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45720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участвуют в деятельности:</a:t>
            </a:r>
          </a:p>
          <a:p>
            <a:pPr lvl="1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ФГУП «СТАНДАРТИНФОРМ»; АО ВНИИСТ; ЗАО «</a:t>
            </a:r>
            <a:r>
              <a:rPr lang="ru-RU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Полимергаз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pPr marL="457200" lvl="1" indent="0">
              <a:buNone/>
            </a:pP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флот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»,. Всероссийский научно-исследовательский центр стандартизации материалов и технологий (ФГУП «ВНИИ СМТ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  <a:p>
            <a:pPr marL="457200" lvl="1" indent="0">
              <a:buNone/>
            </a:pPr>
            <a:endParaRPr lang="ru-RU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ru-RU" sz="14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4214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ТК 23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5.9. В случае неоднократного (более двух заседаний) отсутствия представителя организации – активного члена ТК 23 на заседаниях технического комитета и несоблюдения положения, изложенного в п. 5.8 Положения, секретариат ТК 23 готовит предложение об исключении организации из числа членов ТК 23 для рассмотрения на заседании Управляющего комитета.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исключении организации из числа членов ТК 23 принимается большинством голосов присутствующих на заседании Управляющего комитета.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Принятое и утвержденное Председателем ТК 23 представление об исключении члена ТК 23 направляется секретариатом в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издания соответствующего приказа. 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строительный университет (ФГБОУ ВПО «МГСУ»);</a:t>
            </a:r>
          </a:p>
          <a:p>
            <a:pPr marL="803275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союз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нефтегазостроителей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26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ТК 23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5.17. Организация – член ТК 23 может добровольно сменить свой статус членства в техническом комитете с активного члена до наблюдателя. В этом случае организация – член ТК 23 сохраняет свои права и выполняет обязанности члена технического комитета за исключением голосования по проектам стандартов и личного присутствия полномочного представителя на заседании ТК 23.</a:t>
            </a:r>
          </a:p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– член ТК 23 направляет официальное письмо руководителя в секретариат, уведомляя о переходе в статус наблюдателя.</a:t>
            </a:r>
          </a:p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организации она может возвратить статус активного члена ТК 23, также направив официальное письмо руководителя в секретариат технического комитета. </a:t>
            </a:r>
          </a:p>
          <a:p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7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секретариата по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совершенствованию составов ПК и ТК 23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ТК 23 в целом: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письма членам ТК: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государственный строительный университет (ФГБОУ ВПО «МГСУ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»); Российский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нефтегазостроителей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переходе в статус «наблюдателя».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письмо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ФГУП «ВНИИ СМТ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от 13.10 № 273 об активизации участия в ТК 23 и назначении полномочного представителя.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ПК 6:</a:t>
            </a:r>
            <a:endParaRPr 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предстоящим рассмотрением в ПК 6 и ТК 23 проектов стандартов по программе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подготавливается обращение к новым организациям с предложением участия в деятельности ПК 6 разработчикам и производителям импортозамещающей продукции для ТЭК. Цель: обеспечить участие в работе ПК 6 всех заинтересованных организаций.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письмо от 13.10 № 277 членам ПК 6 о подтверждении участия в деятельности ПК 6 и предложениях в программу работ.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Программы разработки стандартов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время, прошедшее с заседания ТК 23 в 2014 году: 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и представлены в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утверждения 13 национальных стандартов, 7 проектов находятся на голосовании;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и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голосование в АИС МГС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межгосударственных стандартов, 25 проектов находятся на рассмотрении в ТК 23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весь период деятельности ТК 23 разработаны 102 национальных и 25 межгосударственных стандартов.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13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Загруженность членов ТК 23 </a:t>
            </a:r>
            <a:b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экспертизе проектов стандартов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отчетный период в ТК 23 проводилась экспертиза и голосование по 58 проектам стандартов (ГОСТ, ГОСТ Р).</a:t>
            </a:r>
          </a:p>
          <a:p>
            <a:pPr marL="0" indent="0">
              <a:buNone/>
            </a:pP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Загруженность членов ТК: 4 и более экспертиз в месяц.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4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работ ТК 23 в области стандартизации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плане работ ТК 23 на 2016 год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подкомитетам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предложены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разработке 45 проектов национальных стандартов (с учетом переходящих работ, заявленных в прошедший период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buNone/>
            </a:pP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плане работ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МТК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523 на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по подкомитетам 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предложены к разработке 48 проектов межгосударственных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управлением секретариата будут разработаны 1 национальный и 1 межгосударственный стандарты:</a:t>
            </a:r>
          </a:p>
          <a:p>
            <a:pPr algn="just"/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Р «Производство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хранение и выдача компримированного природного газа на объектах заправки транспорта, в том числе многотопливных заправочных станциях. Правила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безопасности».</a:t>
            </a:r>
            <a:endParaRPr lang="ru-RU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«Система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газоснабжения. Сварка. Технические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требования»</a:t>
            </a:r>
            <a:endParaRPr lang="ru-RU" sz="2400" dirty="0"/>
          </a:p>
          <a:p>
            <a:pPr marL="0" indent="0" algn="just">
              <a:buNone/>
            </a:pPr>
            <a:endParaRPr lang="ru-RU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97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92150"/>
          </a:xfrm>
        </p:spPr>
        <p:txBody>
          <a:bodyPr/>
          <a:lstStyle/>
          <a:p>
            <a:pPr algn="r"/>
            <a:r>
              <a:rPr lang="ru-RU" altLang="ru-RU" sz="2400" b="1" dirty="0" smtClean="0">
                <a:solidFill>
                  <a:srgbClr val="3366FF"/>
                </a:solidFill>
              </a:rPr>
              <a:t>Формирование плана работ на </a:t>
            </a:r>
            <a:r>
              <a:rPr lang="ru-RU" altLang="ru-RU" sz="2400" b="1" dirty="0" smtClean="0">
                <a:solidFill>
                  <a:srgbClr val="3366FF"/>
                </a:solidFill>
              </a:rPr>
              <a:t>201</a:t>
            </a:r>
            <a:r>
              <a:rPr lang="en-US" altLang="ru-RU" sz="2400" b="1" dirty="0" smtClean="0">
                <a:solidFill>
                  <a:srgbClr val="3366FF"/>
                </a:solidFill>
              </a:rPr>
              <a:t>6</a:t>
            </a:r>
            <a:r>
              <a:rPr lang="ru-RU" altLang="ru-RU" sz="2400" b="1" dirty="0" smtClean="0">
                <a:solidFill>
                  <a:srgbClr val="3366FF"/>
                </a:solidFill>
              </a:rPr>
              <a:t> </a:t>
            </a:r>
            <a:r>
              <a:rPr lang="ru-RU" altLang="ru-RU" sz="2400" b="1" dirty="0" smtClean="0">
                <a:solidFill>
                  <a:srgbClr val="3366FF"/>
                </a:solidFill>
              </a:rPr>
              <a:t>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757262"/>
              </p:ext>
            </p:extLst>
          </p:nvPr>
        </p:nvGraphicFramePr>
        <p:xfrm>
          <a:off x="539750" y="836613"/>
          <a:ext cx="8229600" cy="5876515"/>
        </p:xfrm>
        <a:graphic>
          <a:graphicData uri="http://schemas.openxmlformats.org/drawingml/2006/table">
            <a:tbl>
              <a:tblPr/>
              <a:tblGrid>
                <a:gridCol w="3672210"/>
                <a:gridCol w="1872208"/>
                <a:gridCol w="2685182"/>
              </a:tblGrid>
              <a:tr h="371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Подкомитет ТК 23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Количество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проектов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Национальных/межгосударственных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Исполнители работ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1 «Общеотраслевые нормы и правила»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«НИИ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Транснефть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«Газпром автоматизация»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30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3 «Добыча природного газа»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1/5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«Газпром автоматизация»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Георесурс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4 «Газораспределение и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газопотребление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17/1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5 «Морская нефтегазодобыча»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Филиал ООО «ЛУКОЙЛ-инжиниринг»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«Газпром  автоматизация»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NCOC (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Р.Казахстан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736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6 «Материалы, оборудование для добычи и переработки нефти и газа»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3/6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«Национальный институт нефти и газа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ФГУП «ВНИИНМАШ»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ОАО «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ВНИИПТХимаппаратуры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17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7 «Магистральный трубопроводный транспорт нефти и нефтепродуктов»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«НИИ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Транснефть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ЗАО «НПФ ЦКБА»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9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8 «Магистральный трубопроводный транспорт газа»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5/22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автоматизация»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92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9 «Арктические операции»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«Газпром ВНИИГАЗ»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921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10 «Строительство»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ООО «НИИ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Транснефть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287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E99C31-2100-401C-8C5C-B677D38AB5F8}" type="slidenum">
              <a:rPr lang="ru-RU" altLang="ru-RU" sz="1800" b="1" smtClean="0">
                <a:solidFill>
                  <a:schemeClr val="bg1"/>
                </a:solidFill>
              </a:rPr>
              <a:pPr eaLnBrk="1" hangingPunct="1"/>
              <a:t>9</a:t>
            </a:fld>
            <a:endParaRPr lang="ru-RU" altLang="ru-RU" sz="1800" b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65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1485</Words>
  <Application>Microsoft Office PowerPoint</Application>
  <PresentationFormat>Экран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Отчет секретариата ТК 23/МТК 523 Утверждение результатов заочного голосования</vt:lpstr>
      <vt:lpstr>Состав ТК 23. Участие в деятельности</vt:lpstr>
      <vt:lpstr>Положение о ТК 23</vt:lpstr>
      <vt:lpstr>Положение о ТК 23</vt:lpstr>
      <vt:lpstr>Действия секретариата по  совершенствованию составов ПК и ТК 23</vt:lpstr>
      <vt:lpstr>Выполнение Программы разработки стандартов</vt:lpstr>
      <vt:lpstr>Загруженность членов ТК 23  при экспертизе проектов стандартов</vt:lpstr>
      <vt:lpstr>Планы работ ТК 23 в области стандартизации</vt:lpstr>
      <vt:lpstr>Формирование плана работ на 2016 год</vt:lpstr>
      <vt:lpstr>Распределение разработанных стандартов по подкомитетам ТК 23</vt:lpstr>
      <vt:lpstr>Рассмотрение проектов  международных стандартов в ИСО/ТК 67</vt:lpstr>
      <vt:lpstr>Новые проекты стандартов ИСО  в области морской нефтегазодобычи</vt:lpstr>
      <vt:lpstr>Участие экспертов ТК 23 в рассмотрении проектов международных стандартов </vt:lpstr>
      <vt:lpstr>Новые нормативные документы ТК 23</vt:lpstr>
      <vt:lpstr>Перспективы развития работ  в области национальной стандартизации</vt:lpstr>
      <vt:lpstr>О расформировании ТК 264  «Оборудование газоочистное и пылеулавливающее»</vt:lpstr>
    </vt:vector>
  </TitlesOfParts>
  <Company>VNIIGAZ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секретариата ТК 23/МТК 523 Утверждение результатов заочного голосования</dc:title>
  <dc:creator>V_Vernikovsky</dc:creator>
  <cp:lastModifiedBy>V_Vernikovsky</cp:lastModifiedBy>
  <cp:revision>44</cp:revision>
  <dcterms:created xsi:type="dcterms:W3CDTF">2015-10-13T09:56:16Z</dcterms:created>
  <dcterms:modified xsi:type="dcterms:W3CDTF">2015-10-22T08:14:55Z</dcterms:modified>
</cp:coreProperties>
</file>