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5" r:id="rId1"/>
  </p:sldMasterIdLst>
  <p:notesMasterIdLst>
    <p:notesMasterId r:id="rId9"/>
  </p:notesMasterIdLst>
  <p:handoutMasterIdLst>
    <p:handoutMasterId r:id="rId10"/>
  </p:handoutMasterIdLst>
  <p:sldIdLst>
    <p:sldId id="985" r:id="rId2"/>
    <p:sldId id="1002" r:id="rId3"/>
    <p:sldId id="1005" r:id="rId4"/>
    <p:sldId id="979" r:id="rId5"/>
    <p:sldId id="999" r:id="rId6"/>
    <p:sldId id="998" r:id="rId7"/>
    <p:sldId id="997" r:id="rId8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1600" b="1" kern="1200">
        <a:solidFill>
          <a:schemeClr val="bg1"/>
        </a:solidFill>
        <a:latin typeface="Arial Narrow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">
          <p15:clr>
            <a:srgbClr val="A4A3A4"/>
          </p15:clr>
        </p15:guide>
        <p15:guide id="2" orient="horz" pos="3827">
          <p15:clr>
            <a:srgbClr val="A4A3A4"/>
          </p15:clr>
        </p15:guide>
        <p15:guide id="3" orient="horz" pos="1259">
          <p15:clr>
            <a:srgbClr val="A4A3A4"/>
          </p15:clr>
        </p15:guide>
        <p15:guide id="4" orient="horz" pos="4319">
          <p15:clr>
            <a:srgbClr val="A4A3A4"/>
          </p15:clr>
        </p15:guide>
        <p15:guide id="5" orient="horz" pos="1511">
          <p15:clr>
            <a:srgbClr val="A4A3A4"/>
          </p15:clr>
        </p15:guide>
        <p15:guide id="6" orient="horz" pos="3583">
          <p15:clr>
            <a:srgbClr val="A4A3A4"/>
          </p15:clr>
        </p15:guide>
        <p15:guide id="7" orient="horz" pos="2359">
          <p15:clr>
            <a:srgbClr val="A4A3A4"/>
          </p15:clr>
        </p15:guide>
        <p15:guide id="8" pos="3114">
          <p15:clr>
            <a:srgbClr val="A4A3A4"/>
          </p15:clr>
        </p15:guide>
        <p15:guide id="9" pos="140">
          <p15:clr>
            <a:srgbClr val="A4A3A4"/>
          </p15:clr>
        </p15:guide>
        <p15:guide id="10" pos="1216">
          <p15:clr>
            <a:srgbClr val="A4A3A4"/>
          </p15:clr>
        </p15:guide>
        <p15:guide id="11" pos="5379">
          <p15:clr>
            <a:srgbClr val="A4A3A4"/>
          </p15:clr>
        </p15:guide>
        <p15:guide id="12" pos="2866">
          <p15:clr>
            <a:srgbClr val="A4A3A4"/>
          </p15:clr>
        </p15:guide>
        <p15:guide id="13" pos="2654">
          <p15:clr>
            <a:srgbClr val="A4A3A4"/>
          </p15:clr>
        </p15:guide>
        <p15:guide id="14" pos="5659">
          <p15:clr>
            <a:srgbClr val="A4A3A4"/>
          </p15:clr>
        </p15:guide>
        <p15:guide id="15" pos="3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80">
          <p15:clr>
            <a:srgbClr val="A4A3A4"/>
          </p15:clr>
        </p15:guide>
        <p15:guide id="2" pos="3166">
          <p15:clr>
            <a:srgbClr val="A4A3A4"/>
          </p15:clr>
        </p15:guide>
        <p15:guide id="3" orient="horz" pos="2142">
          <p15:clr>
            <a:srgbClr val="A4A3A4"/>
          </p15:clr>
        </p15:guide>
        <p15:guide id="4" pos="31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FFFCC"/>
    <a:srgbClr val="8CBFF8"/>
    <a:srgbClr val="005392"/>
    <a:srgbClr val="C00000"/>
    <a:srgbClr val="E99A8D"/>
    <a:srgbClr val="99FF99"/>
    <a:srgbClr val="CCFF66"/>
    <a:srgbClr val="FF6565"/>
    <a:srgbClr val="008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45" autoAdjust="0"/>
    <p:restoredTop sz="94476" autoAdjust="0"/>
  </p:normalViewPr>
  <p:slideViewPr>
    <p:cSldViewPr snapToGrid="0" snapToObjects="1">
      <p:cViewPr>
        <p:scale>
          <a:sx n="90" d="100"/>
          <a:sy n="90" d="100"/>
        </p:scale>
        <p:origin x="-2520" y="-1080"/>
      </p:cViewPr>
      <p:guideLst>
        <p:guide orient="horz" pos="953"/>
        <p:guide orient="horz" pos="3827"/>
        <p:guide orient="horz" pos="1259"/>
        <p:guide orient="horz" pos="4319"/>
        <p:guide orient="horz" pos="1511"/>
        <p:guide orient="horz" pos="3583"/>
        <p:guide orient="horz" pos="2359"/>
        <p:guide pos="3114"/>
        <p:guide pos="140"/>
        <p:guide pos="1216"/>
        <p:guide pos="5379"/>
        <p:guide pos="2866"/>
        <p:guide pos="2654"/>
        <p:guide pos="5659"/>
        <p:guide pos="3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1590" y="-108"/>
      </p:cViewPr>
      <p:guideLst>
        <p:guide orient="horz" pos="2180"/>
        <p:guide orient="horz" pos="2142"/>
        <p:guide pos="3166"/>
        <p:guide pos="312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313" cy="34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5" tIns="44923" rIns="89845" bIns="44923" numCol="1" anchor="t" anchorCtr="0" compatLnSpc="1">
            <a:prstTxWarp prst="textNoShape">
              <a:avLst/>
            </a:prstTxWarp>
          </a:bodyPr>
          <a:lstStyle>
            <a:lvl1pPr algn="l" defTabSz="897046">
              <a:lnSpc>
                <a:spcPct val="100000"/>
              </a:lnSpc>
              <a:defRPr sz="11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2595" y="1"/>
            <a:ext cx="4303313" cy="34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5" tIns="44923" rIns="89845" bIns="44923" numCol="1" anchor="t" anchorCtr="0" compatLnSpc="1">
            <a:prstTxWarp prst="textNoShape">
              <a:avLst/>
            </a:prstTxWarp>
          </a:bodyPr>
          <a:lstStyle>
            <a:lvl1pPr algn="r" defTabSz="897046">
              <a:lnSpc>
                <a:spcPct val="100000"/>
              </a:lnSpc>
              <a:defRPr sz="11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433"/>
            <a:ext cx="4303313" cy="3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5" tIns="44923" rIns="89845" bIns="44923" numCol="1" anchor="b" anchorCtr="0" compatLnSpc="1">
            <a:prstTxWarp prst="textNoShape">
              <a:avLst/>
            </a:prstTxWarp>
          </a:bodyPr>
          <a:lstStyle>
            <a:lvl1pPr defTabSz="896843">
              <a:defRPr sz="11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 altLang="ru-RU"/>
              <a:t>Медвежье. 2-я очередь</a:t>
            </a:r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2595" y="6456433"/>
            <a:ext cx="4303313" cy="3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845" tIns="44923" rIns="89845" bIns="44923" numCol="1" anchor="b" anchorCtr="0" compatLnSpc="1">
            <a:prstTxWarp prst="textNoShape">
              <a:avLst/>
            </a:prstTxWarp>
          </a:bodyPr>
          <a:lstStyle>
            <a:lvl1pPr algn="r" defTabSz="896843">
              <a:lnSpc>
                <a:spcPct val="100000"/>
              </a:lnSpc>
              <a:defRPr sz="1100" b="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C96C93E2-60A3-4A6C-A539-0439143E1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66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3313" cy="34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0" tIns="47379" rIns="94760" bIns="47379" numCol="1" anchor="t" anchorCtr="0" compatLnSpc="1">
            <a:prstTxWarp prst="textNoShape">
              <a:avLst/>
            </a:prstTxWarp>
          </a:bodyPr>
          <a:lstStyle>
            <a:lvl1pPr algn="l" defTabSz="947850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595" y="1"/>
            <a:ext cx="4303313" cy="34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0" tIns="47379" rIns="94760" bIns="47379" numCol="1" anchor="t" anchorCtr="0" compatLnSpc="1">
            <a:prstTxWarp prst="textNoShape">
              <a:avLst/>
            </a:prstTxWarp>
          </a:bodyPr>
          <a:lstStyle>
            <a:lvl1pPr algn="r" defTabSz="947850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8000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4680" y="3228761"/>
            <a:ext cx="7938870" cy="306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0" tIns="47379" rIns="94760" bIns="473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433"/>
            <a:ext cx="4303313" cy="3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0" tIns="47379" rIns="94760" bIns="47379" numCol="1" anchor="b" anchorCtr="0" compatLnSpc="1">
            <a:prstTxWarp prst="textNoShape">
              <a:avLst/>
            </a:prstTxWarp>
          </a:bodyPr>
          <a:lstStyle>
            <a:lvl1pPr defTabSz="947637">
              <a:defRPr sz="1200" b="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ru-RU" altLang="ru-RU"/>
              <a:t>Медвежье. 2-я очередь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595" y="6456433"/>
            <a:ext cx="4303313" cy="340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760" tIns="47379" rIns="94760" bIns="47379" numCol="1" anchor="b" anchorCtr="0" compatLnSpc="1">
            <a:prstTxWarp prst="textNoShape">
              <a:avLst/>
            </a:prstTxWarp>
          </a:bodyPr>
          <a:lstStyle>
            <a:lvl1pPr algn="r" defTabSz="947637">
              <a:lnSpc>
                <a:spcPct val="100000"/>
              </a:lnSpc>
              <a:defRPr sz="1200" b="0">
                <a:solidFill>
                  <a:schemeClr val="tx1"/>
                </a:solidFill>
                <a:latin typeface="Arial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DF327834-47EF-4BF5-90D7-73D82F509C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27260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265488" y="508000"/>
            <a:ext cx="3398837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27834-47EF-4BF5-90D7-73D82F509C6E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996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27834-47EF-4BF5-90D7-73D82F509C6E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921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27834-47EF-4BF5-90D7-73D82F509C6E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122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b="1" dirty="0" smtClean="0"/>
              <a:t>Перевод стандартов Системы стандартизации ПАО «Газпром» в национальные стандарты Российской Федерации</a:t>
            </a:r>
            <a:endParaRPr lang="ru-RU" altLang="ru-RU" dirty="0">
              <a:latin typeface="Arial" pitchFamily="34" charset="0"/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6A091-5F1F-4CFE-8949-9391D5DF76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b="1" dirty="0" smtClean="0"/>
              <a:t>Перевод стандартов Системы стандартизации ПАО «Газпром» в национальные стандарты Российской Федерации</a:t>
            </a:r>
            <a:endParaRPr lang="ru-RU" altLang="ru-RU" dirty="0">
              <a:latin typeface="Arial" pitchFamily="34" charset="0"/>
            </a:endParaRP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4CE05-8D7E-4B8A-A441-B81A40DDB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56C653-12CF-4137-A87B-9016F0EFAB50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86E0E-FEE5-4FE6-9370-241867A194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476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66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1038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6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500" b="0" smtClean="0">
                <a:cs typeface="+mn-cs"/>
              </a:endParaRPr>
            </a:p>
          </p:txBody>
        </p:sp>
        <p:sp>
          <p:nvSpPr>
            <p:cNvPr id="1039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/>
            <a:lstStyle>
              <a:lvl1pPr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1pPr>
              <a:lvl2pPr marL="742950" indent="-28575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2pPr>
              <a:lvl3pPr marL="1143000" indent="-22860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3pPr>
              <a:lvl4pPr marL="1600200" indent="-22860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4pPr>
              <a:lvl5pPr marL="2057400" indent="-228600" eaLnBrk="0" hangingPunct="0"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5pPr>
              <a:lvl6pPr marL="25146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6pPr>
              <a:lvl7pPr marL="29718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7pPr>
              <a:lvl8pPr marL="34290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8pPr>
              <a:lvl9pPr marL="3886200" indent="-228600" algn="ctr" eaLnBrk="0" fontAlgn="base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defRPr sz="1600" b="1">
                  <a:solidFill>
                    <a:schemeClr val="bg1"/>
                  </a:solidFill>
                  <a:latin typeface="Arial Narrow" pitchFamily="34" charset="0"/>
                </a:defRPr>
              </a:lvl9pPr>
            </a:lstStyle>
            <a:p>
              <a:pPr eaLnBrk="1" hangingPunct="1">
                <a:defRPr/>
              </a:pPr>
              <a:endParaRPr lang="ru-RU" altLang="ru-RU" sz="1500" b="0" smtClean="0">
                <a:cs typeface="+mn-cs"/>
              </a:endParaRPr>
            </a:p>
          </p:txBody>
        </p:sp>
        <p:sp>
          <p:nvSpPr>
            <p:cNvPr id="1040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endParaRPr lang="ru-RU"/>
            </a:p>
          </p:txBody>
        </p:sp>
      </p:grp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500" b="0" smtClean="0">
              <a:cs typeface="+mn-cs"/>
            </a:endParaRPr>
          </a:p>
        </p:txBody>
      </p:sp>
      <p:sp>
        <p:nvSpPr>
          <p:cNvPr id="1028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500" b="0" smtClean="0">
              <a:cs typeface="+mn-cs"/>
            </a:endParaRPr>
          </a:p>
        </p:txBody>
      </p:sp>
      <p:sp>
        <p:nvSpPr>
          <p:cNvPr id="1029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0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2159001" y="0"/>
            <a:ext cx="69850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9937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144715" y="6362700"/>
            <a:ext cx="65230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 b="1" dirty="0" smtClean="0"/>
              <a:t>Перевод стандартов Системы стандартизации ПАО «Газпром» в национальные стандарты Российской Федерации</a:t>
            </a:r>
            <a:endParaRPr lang="ru-RU" altLang="ru-RU" dirty="0">
              <a:latin typeface="Arial" pitchFamily="34" charset="0"/>
            </a:endParaRPr>
          </a:p>
        </p:txBody>
      </p:sp>
      <p:sp>
        <p:nvSpPr>
          <p:cNvPr id="1032" name="Line 14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993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defRPr b="0">
                <a:latin typeface="Arial Narrow" charset="0"/>
                <a:ea typeface="Arial" charset="0"/>
                <a:cs typeface="+mn-cs"/>
              </a:defRPr>
            </a:lvl1pPr>
          </a:lstStyle>
          <a:p>
            <a:pPr>
              <a:defRPr/>
            </a:pPr>
            <a:fld id="{9FD65F64-CA9C-4DDD-815B-CC555E37D86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4" name="Rectangle 41"/>
          <p:cNvSpPr>
            <a:spLocks noChangeArrowheads="1"/>
          </p:cNvSpPr>
          <p:nvPr/>
        </p:nvSpPr>
        <p:spPr bwMode="auto">
          <a:xfrm>
            <a:off x="0" y="1085850"/>
            <a:ext cx="9144000" cy="5224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600" b="1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algn="ctr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eaLnBrk="1" hangingPunct="1">
              <a:defRPr/>
            </a:pPr>
            <a:endParaRPr lang="ru-RU" altLang="ru-RU" sz="1500" b="0" smtClean="0">
              <a:cs typeface="+mn-cs"/>
            </a:endParaRPr>
          </a:p>
        </p:txBody>
      </p:sp>
      <p:sp>
        <p:nvSpPr>
          <p:cNvPr id="10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079504"/>
            <a:ext cx="9144000" cy="152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16000" tIns="0" rIns="21600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</p:txBody>
      </p:sp>
      <p:sp>
        <p:nvSpPr>
          <p:cNvPr id="1036" name="Line 15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1" y="91294"/>
            <a:ext cx="1728788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47" r:id="rId1"/>
    <p:sldLayoutId id="2147487548" r:id="rId2"/>
    <p:sldLayoutId id="2147487561" r:id="rId3"/>
  </p:sldLayoutIdLst>
  <p:transition spd="slow">
    <p:strips dir="rd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Arial" charset="0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ea typeface="Arial" charset="0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ea typeface="Arial" charset="0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ea typeface="Arial" charset="0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  <a:ea typeface="Arial" charset="0"/>
          <a:cs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Arial" charset="0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Arial" charset="0"/>
          <a:cs typeface="Arial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9953" y="1739153"/>
            <a:ext cx="8225749" cy="1942690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Перевод стандартов 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Системы стандартизации ПАО «Газпром»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в национальные стандарты</a:t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 Российской Федерации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568780"/>
            <a:ext cx="6400800" cy="1752600"/>
          </a:xfrm>
        </p:spPr>
        <p:txBody>
          <a:bodyPr/>
          <a:lstStyle/>
          <a:p>
            <a:pPr algn="r"/>
            <a:r>
              <a:rPr lang="ru-RU" dirty="0" smtClean="0">
                <a:solidFill>
                  <a:srgbClr val="C00000"/>
                </a:solidFill>
              </a:rPr>
              <a:t>Начальник Управления ПАО «Газпром»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</a:rPr>
              <a:t>С.В. Пугачев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975554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Номер слайда 3"/>
          <p:cNvSpPr>
            <a:spLocks noGrp="1"/>
          </p:cNvSpPr>
          <p:nvPr>
            <p:ph type="sldNum" sz="quarter" idx="11"/>
          </p:nvPr>
        </p:nvSpPr>
        <p:spPr>
          <a:xfrm>
            <a:off x="3101767" y="7646327"/>
            <a:ext cx="2895600" cy="365125"/>
          </a:xfrm>
        </p:spPr>
        <p:txBody>
          <a:bodyPr/>
          <a:lstStyle/>
          <a:p>
            <a:pPr>
              <a:defRPr/>
            </a:pPr>
            <a:fld id="{18AFEB42-329B-4A0F-8D49-14069F34F64D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82" name="Прямоугольник 81"/>
          <p:cNvSpPr/>
          <p:nvPr/>
        </p:nvSpPr>
        <p:spPr bwMode="auto">
          <a:xfrm>
            <a:off x="313736" y="1201272"/>
            <a:ext cx="3177610" cy="1473844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ts val="1300"/>
              </a:lnSpc>
            </a:pP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b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Росстандарта А.В</a:t>
            </a: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Абрамов</a:t>
            </a:r>
            <a:endParaRPr lang="ru-RU" sz="1200" dirty="0">
              <a:solidFill>
                <a:srgbClr val="00539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300"/>
              </a:lnSpc>
            </a:pP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поддержал </a:t>
            </a: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инициативу ТК 23 </a:t>
            </a:r>
            <a:b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взаимодействии в режиме </a:t>
            </a: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одного окна» </a:t>
            </a: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разработчиков </a:t>
            </a: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стандартов ТК 23 </a:t>
            </a: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уполномоченными </a:t>
            </a: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НИИ  </a:t>
            </a:r>
            <a:r>
              <a:rPr lang="ru-RU" sz="120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Росстандарта </a:t>
            </a:r>
            <a: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1200" b="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письмо от </a:t>
            </a:r>
            <a:r>
              <a:rPr lang="ru-RU" sz="1200" b="0" spc="-3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27.11.2014</a:t>
            </a:r>
            <a:r>
              <a:rPr lang="ru-RU" sz="1200" b="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0" dirty="0" smtClean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</a:t>
            </a:r>
            <a:r>
              <a:rPr lang="ru-RU" sz="1200" b="0" dirty="0">
                <a:solidFill>
                  <a:srgbClr val="0053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АА-101-32/9207)</a:t>
            </a:r>
          </a:p>
        </p:txBody>
      </p:sp>
      <p:sp>
        <p:nvSpPr>
          <p:cNvPr id="169" name="Прямоугольник 168"/>
          <p:cNvSpPr/>
          <p:nvPr/>
        </p:nvSpPr>
        <p:spPr bwMode="auto">
          <a:xfrm>
            <a:off x="3958471" y="2784764"/>
            <a:ext cx="4885486" cy="1233056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lnSpc>
                <a:spcPts val="1100"/>
              </a:lnSpc>
            </a:pP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cap="all" dirty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Дополнение к Положению о ТК 23: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проектов ГОСТ Р на основе СТО в подкомитете одновременно в первой и окончательной редакциях. </a:t>
            </a:r>
          </a:p>
          <a:p>
            <a:pPr algn="ctr"/>
            <a:r>
              <a:rPr lang="ru-RU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Голосование в ТК по указанным проектам проводится в установленный срок  1 месяц </a:t>
            </a:r>
          </a:p>
          <a:p>
            <a:pPr algn="ctr"/>
            <a:r>
              <a:rPr lang="ru-RU" sz="1200" b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(утверждено </a:t>
            </a:r>
            <a:r>
              <a:rPr lang="ru-RU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Председателем ТК 23 В.А. Маркеловым 28.07.2015)</a:t>
            </a:r>
            <a:endParaRPr lang="ru-RU" sz="1200" b="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100"/>
              </a:lnSpc>
            </a:pP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Прямоугольник 216"/>
          <p:cNvSpPr/>
          <p:nvPr/>
        </p:nvSpPr>
        <p:spPr bwMode="auto">
          <a:xfrm>
            <a:off x="3959640" y="4163290"/>
            <a:ext cx="4885486" cy="831273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cap="all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о порядке представления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ru-RU" sz="1200" cap="all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разработанных ТК 23 стандартов в Росстандарт для утверждения, регистрации и опубликования </a:t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(утверждено Председателем ТК 23 В.А. </a:t>
            </a:r>
            <a:r>
              <a:rPr lang="ru-RU" sz="1200" b="0" dirty="0">
                <a:latin typeface="Arial" panose="020B0604020202020204" pitchFamily="34" charset="0"/>
                <a:cs typeface="Arial" panose="020B0604020202020204" pitchFamily="34" charset="0"/>
              </a:rPr>
              <a:t>Маркеловым </a:t>
            </a:r>
            <a:r>
              <a:rPr lang="ru-RU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23.09.2015)</a:t>
            </a:r>
            <a:endParaRPr lang="ru-RU" sz="1200" b="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5" name="Заголовок 1"/>
          <p:cNvSpPr txBox="1">
            <a:spLocks/>
          </p:cNvSpPr>
          <p:nvPr/>
        </p:nvSpPr>
        <p:spPr bwMode="auto">
          <a:xfrm>
            <a:off x="2115672" y="218349"/>
            <a:ext cx="6874296" cy="57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Calibri" panose="020F0502020204030204" pitchFamily="34" charset="0"/>
                <a:ea typeface="Arial" charset="0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  <a:ea typeface="Arial" charset="0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  <a:ea typeface="Arial" charset="0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  <a:ea typeface="Arial" charset="0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  <a:ea typeface="Arial" charset="0"/>
                <a:cs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>
              <a:defRPr/>
            </a:pPr>
            <a:r>
              <a:rPr lang="ru-RU" sz="2000" b="1" dirty="0">
                <a:latin typeface="Arial" panose="020B0604020202020204" pitchFamily="34" charset="0"/>
              </a:rPr>
              <a:t>Режим работы «одного окна» при подготовке стандартов ТК 23 к утверждению, </a:t>
            </a:r>
            <a:r>
              <a:rPr lang="ru-RU" sz="2000" b="1" dirty="0" smtClean="0">
                <a:latin typeface="Arial" panose="020B0604020202020204" pitchFamily="34" charset="0"/>
              </a:rPr>
              <a:t>принятию </a:t>
            </a:r>
            <a:br>
              <a:rPr lang="ru-RU" sz="2000" b="1" dirty="0" smtClean="0">
                <a:latin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</a:rPr>
              <a:t>и </a:t>
            </a:r>
            <a:r>
              <a:rPr lang="ru-RU" sz="2000" b="1" dirty="0">
                <a:latin typeface="Arial" panose="020B0604020202020204" pitchFamily="34" charset="0"/>
              </a:rPr>
              <a:t>опубликованию</a:t>
            </a:r>
            <a:endParaRPr lang="ru-RU" sz="2000" b="1" kern="0" dirty="0">
              <a:latin typeface="Arial" panose="020B0604020202020204" pitchFamily="34" charset="0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984386" y="5202382"/>
            <a:ext cx="4885486" cy="846490"/>
          </a:xfrm>
          <a:prstGeom prst="rect">
            <a:avLst/>
          </a:prstGeom>
          <a:solidFill>
            <a:srgbClr val="0070C0"/>
          </a:solidFill>
          <a:ln>
            <a:noFill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/>
            <a:r>
              <a:rPr lang="ru-RU" sz="1200" cap="all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тарифы на услуги</a:t>
            </a:r>
            <a:r>
              <a:rPr lang="ru-RU" sz="1200" dirty="0" smtClean="0">
                <a:solidFill>
                  <a:srgbClr val="FF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ФГУП «ВНИИНМАШ»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подготовке проектов национальных и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межгосударственных</a:t>
            </a:r>
          </a:p>
          <a:p>
            <a:pPr algn="ctr"/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стандартов 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к утверждению  </a:t>
            </a:r>
            <a:b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(утверждены </a:t>
            </a:r>
            <a:r>
              <a:rPr lang="ru-RU" sz="1200" b="0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Председателем </a:t>
            </a:r>
            <a:r>
              <a:rPr lang="ru-RU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ТК </a:t>
            </a:r>
            <a:r>
              <a:rPr lang="ru-RU" sz="1200" b="0" dirty="0">
                <a:latin typeface="Arial" panose="020B0604020202020204" pitchFamily="34" charset="0"/>
                <a:cs typeface="Arial" panose="020B0604020202020204" pitchFamily="34" charset="0"/>
              </a:rPr>
              <a:t>23 </a:t>
            </a:r>
            <a:r>
              <a:rPr lang="ru-RU" sz="1200" b="0" dirty="0" smtClean="0">
                <a:latin typeface="Arial" panose="020B0604020202020204" pitchFamily="34" charset="0"/>
                <a:cs typeface="Arial" panose="020B0604020202020204" pitchFamily="34" charset="0"/>
              </a:rPr>
              <a:t>В.А. Маркеловым 23.09.2015)</a:t>
            </a:r>
            <a:endParaRPr lang="ru-RU" sz="1200" b="0" strike="sngStrike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Выноска со стрелкой вниз 4"/>
          <p:cNvSpPr/>
          <p:nvPr/>
        </p:nvSpPr>
        <p:spPr bwMode="auto">
          <a:xfrm>
            <a:off x="3959640" y="1201272"/>
            <a:ext cx="4885486" cy="1473844"/>
          </a:xfrm>
          <a:prstGeom prst="downArrowCallout">
            <a:avLst>
              <a:gd name="adj1" fmla="val 54663"/>
              <a:gd name="adj2" fmla="val 249810"/>
              <a:gd name="adj3" fmla="val 25000"/>
              <a:gd name="adj4" fmla="val 75000"/>
            </a:avLst>
          </a:prstGeom>
          <a:solidFill>
            <a:srgbClr val="99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Изменения ГОСТ Р 1.2 и ГОСТ 1.8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предусматривают процедуру прохождения</a:t>
            </a: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 нормоконтроля</a:t>
            </a:r>
            <a:b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</a:br>
            <a:r>
              <a:rPr kumimoji="0" lang="ru-RU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</a:rPr>
              <a:t> (или редактирования) окончательной редакции перед её представлением в Росстандарт</a:t>
            </a:r>
            <a:endParaRPr kumimoji="0" lang="ru-RU" sz="1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22" name="Выноска со стрелкой вниз 21"/>
          <p:cNvSpPr/>
          <p:nvPr/>
        </p:nvSpPr>
        <p:spPr bwMode="auto">
          <a:xfrm rot="16200000">
            <a:off x="467914" y="2630585"/>
            <a:ext cx="3264107" cy="3572466"/>
          </a:xfrm>
          <a:prstGeom prst="downArrowCallout">
            <a:avLst>
              <a:gd name="adj1" fmla="val 52116"/>
              <a:gd name="adj2" fmla="val 249810"/>
              <a:gd name="adj3" fmla="val 10848"/>
              <a:gd name="adj4" fmla="val 90088"/>
            </a:avLst>
          </a:prstGeom>
          <a:solidFill>
            <a:srgbClr val="99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200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Решение </a:t>
            </a:r>
            <a:r>
              <a:rPr lang="ru-RU" sz="1200" cap="all" dirty="0">
                <a:solidFill>
                  <a:schemeClr val="tx1"/>
                </a:solidFill>
                <a:latin typeface="Arial" panose="020B0604020202020204" pitchFamily="34" charset="0"/>
              </a:rPr>
              <a:t>УК ТК 23</a:t>
            </a:r>
            <a:br>
              <a:rPr lang="ru-RU" sz="1200" cap="all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sz="1200" cap="all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</a:rPr>
              <a:t>(Протокол  от 23.04.2015 № 3)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</a:rPr>
              <a:t>О реализации принципа работы «одного окна» на </a:t>
            </a:r>
            <a:r>
              <a:rPr lang="ru-RU" sz="1200" dirty="0" smtClean="0">
                <a:solidFill>
                  <a:schemeClr val="tx1"/>
                </a:solidFill>
                <a:latin typeface="Arial" panose="020B0604020202020204" pitchFamily="34" charset="0"/>
              </a:rPr>
              <a:t>базе  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</a:rPr>
              <a:t>ФГУП «ВНИИНМАШ»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</a:rPr>
              <a:t>по подготовке ГОСТ/ГОСТ Р </a:t>
            </a:r>
            <a:br>
              <a:rPr lang="ru-RU" sz="12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</a:rPr>
              <a:t>к утверждению в Росстандарте </a:t>
            </a:r>
          </a:p>
          <a:p>
            <a:pPr algn="ctr"/>
            <a:endParaRPr lang="ru-RU" sz="1400" b="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9824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/>
          <p:cNvSpPr>
            <a:spLocks noGrp="1"/>
          </p:cNvSpPr>
          <p:nvPr>
            <p:ph type="title"/>
          </p:nvPr>
        </p:nvSpPr>
        <p:spPr>
          <a:xfrm>
            <a:off x="1935126" y="0"/>
            <a:ext cx="7208874" cy="100965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kern="1200" dirty="0" smtClean="0">
                <a:solidFill>
                  <a:srgbClr val="FFFFFF"/>
                </a:solidFill>
                <a:latin typeface="+mj-lt"/>
              </a:rPr>
              <a:t>Особенности процедуры ускоренного принятия апробированного стандарта организации в качестве национального стандарта</a:t>
            </a:r>
            <a:endParaRPr lang="ru-RU" sz="2400" kern="1200" dirty="0">
              <a:solidFill>
                <a:srgbClr val="FFFFFF"/>
              </a:solidFill>
              <a:latin typeface="+mj-lt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203474"/>
              </p:ext>
            </p:extLst>
          </p:nvPr>
        </p:nvGraphicFramePr>
        <p:xfrm>
          <a:off x="67736" y="1151133"/>
          <a:ext cx="9023880" cy="4980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1531"/>
                <a:gridCol w="4699000"/>
                <a:gridCol w="1793349"/>
              </a:tblGrid>
              <a:tr h="330068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Стадия создания</a:t>
                      </a:r>
                      <a:br>
                        <a:rPr lang="ru-RU" sz="14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национального стандарта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Отличия</a:t>
                      </a:r>
                      <a:r>
                        <a:rPr lang="ru-RU" sz="14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от существующего порядка </a:t>
                      </a:r>
                      <a:br>
                        <a:rPr lang="ru-RU" sz="14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4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для сокращения сроков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Продолжи-</a:t>
                      </a:r>
                      <a:r>
                        <a:rPr lang="ru-RU" sz="1400" b="1" dirty="0" err="1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тельность</a:t>
                      </a:r>
                      <a:r>
                        <a:rPr lang="ru-RU" sz="14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endParaRPr lang="ru-RU" sz="1400" b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17078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Рассмотрение и согласование</a:t>
                      </a:r>
                      <a:endParaRPr lang="en-US" sz="1600" b="1" i="0" kern="1200" dirty="0" smtClean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i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/>
                      </a:r>
                      <a:br>
                        <a:rPr lang="ru-RU" sz="1600" b="0" i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b="0" i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профильный ТК</a:t>
                      </a:r>
                      <a:endParaRPr lang="ru-RU" sz="1600" b="0" i="1" kern="1200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Одновременное</a:t>
                      </a:r>
                      <a:r>
                        <a:rPr lang="ru-RU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рассмотрение проекта </a:t>
                      </a:r>
                      <a:b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в 1-й и окончательной редакциях;</a:t>
                      </a:r>
                    </a:p>
                    <a:p>
                      <a:pPr marL="285750" indent="-285750" algn="just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Проведение</a:t>
                      </a:r>
                      <a:r>
                        <a:rPr lang="ru-RU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параллельно нормативной экспертизы и издательского редактирования </a:t>
                      </a:r>
                      <a:r>
                        <a:rPr lang="en-US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c</a:t>
                      </a:r>
                      <a:r>
                        <a:rPr lang="ru-RU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проставлением штампа на проекте «В НАБОР».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charset="0"/>
                          <a:ea typeface="+mn-ea"/>
                          <a:cs typeface="+mn-cs"/>
                        </a:rPr>
                        <a:t>до 4 месяцев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70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600" b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Подготовка</a:t>
                      </a:r>
                      <a:r>
                        <a:rPr lang="ru-RU" sz="1600" b="1" kern="1200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к утверждению</a:t>
                      </a:r>
                      <a:endParaRPr lang="en-US" sz="800" b="1" kern="1200" baseline="0" dirty="0" smtClean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endParaRPr lang="en-US" sz="1600" b="1" kern="1200" baseline="0" dirty="0" smtClean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/>
                      <a:r>
                        <a:rPr lang="ru-RU" sz="1600" b="0" i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ФГУП</a:t>
                      </a:r>
                      <a:br>
                        <a:rPr lang="ru-RU" sz="1600" b="0" i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b="0" i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ВНИИНМАШ</a:t>
                      </a:r>
                      <a:endParaRPr lang="ru-RU" sz="1600" b="0" i="1" kern="1200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Уменьшение количества</a:t>
                      </a:r>
                      <a:r>
                        <a:rPr lang="ru-RU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этапов за счет  проведения части из них на стадии ТК </a:t>
                      </a:r>
                      <a:br>
                        <a:rPr lang="ru-RU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b="1" baseline="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на основании заключенного Договора на оказание услуг по подготовке проекта стандарта к утверждению.</a:t>
                      </a:r>
                      <a:endParaRPr lang="ru-RU" sz="1600" b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charset="0"/>
                          <a:ea typeface="+mn-ea"/>
                          <a:cs typeface="+mn-cs"/>
                        </a:rPr>
                        <a:t>3 месяца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17078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Опубликование</a:t>
                      </a:r>
                      <a:endParaRPr lang="en-US" sz="1600" b="1" dirty="0" smtClean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US" sz="1600" b="1" dirty="0" smtClean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600" b="0" i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ФГУП</a:t>
                      </a:r>
                      <a:br>
                        <a:rPr lang="ru-RU" sz="1600" b="0" i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b="0" i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СТАНДАРТИНФОРМ</a:t>
                      </a:r>
                      <a:endParaRPr lang="ru-RU" sz="1600" b="0" i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rgbClr val="C00000"/>
                        </a:buClr>
                        <a:buFont typeface="Wingdings" panose="05000000000000000000" pitchFamily="2" charset="2"/>
                        <a:buChar char="ü"/>
                      </a:pPr>
                      <a:r>
                        <a:rPr lang="ru-RU" sz="1600" b="1" kern="1200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Строгое</a:t>
                      </a: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соблюдение требований Административного регламента </a:t>
                      </a:r>
                      <a:r>
                        <a:rPr lang="ru-RU" sz="1600" b="1" dirty="0" err="1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Росстандарта</a:t>
                      </a:r>
                      <a:r>
                        <a:rPr lang="ru-RU" sz="1600" b="1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 при опубликовании.</a:t>
                      </a:r>
                      <a:endParaRPr lang="ru-RU" sz="1600" b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charset="0"/>
                          <a:ea typeface="+mn-ea"/>
                          <a:cs typeface="+mn-cs"/>
                        </a:rPr>
                        <a:t>5 месяцев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5825">
                <a:tc gridSpan="2">
                  <a:txBody>
                    <a:bodyPr/>
                    <a:lstStyle/>
                    <a:p>
                      <a:pPr algn="r"/>
                      <a:r>
                        <a:rPr lang="ru-RU" sz="1600" b="1" i="1" u="sng" dirty="0" smtClean="0">
                          <a:solidFill>
                            <a:srgbClr val="003366"/>
                          </a:solidFill>
                          <a:latin typeface="Arial" charset="0"/>
                          <a:ea typeface="+mn-ea"/>
                          <a:cs typeface="+mn-cs"/>
                        </a:rPr>
                        <a:t>ИТОГО</a:t>
                      </a:r>
                      <a:endParaRPr lang="ru-RU" sz="1600" b="1" i="1" u="sng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b="1" dirty="0">
                        <a:solidFill>
                          <a:srgbClr val="003366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charset="0"/>
                          <a:ea typeface="+mn-ea"/>
                          <a:cs typeface="+mn-cs"/>
                        </a:rPr>
                        <a:t>не более</a:t>
                      </a:r>
                      <a:br>
                        <a:rPr lang="ru-RU" sz="1600" b="1" dirty="0" smtClean="0">
                          <a:solidFill>
                            <a:srgbClr val="C00000"/>
                          </a:solidFill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Arial" charset="0"/>
                          <a:ea typeface="+mn-ea"/>
                          <a:cs typeface="+mn-cs"/>
                        </a:rPr>
                        <a:t>12 месяцев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18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 smtClean="0">
                <a:latin typeface="Arial" panose="020B0604020202020204" pitchFamily="34" charset="0"/>
              </a:rPr>
              <a:t>Упрощенная (ускоренная) процедура перевода апробированных корпоративных стандартов в национальные стандарты</a:t>
            </a:r>
            <a:endParaRPr lang="ru-RU" sz="2000" b="1" dirty="0">
              <a:latin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AFEB42-329B-4A0F-8D49-14069F34F64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pic>
        <p:nvPicPr>
          <p:cNvPr id="4" name="Picture 2" descr="C:\Users\ushaalev\Desktop\1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13" t="15848" r="5504" b="5891"/>
          <a:stretch/>
        </p:blipFill>
        <p:spPr bwMode="auto">
          <a:xfrm>
            <a:off x="357192" y="1100445"/>
            <a:ext cx="8465078" cy="5236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154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/>
              <a:t>П</a:t>
            </a:r>
            <a:r>
              <a:rPr lang="ru-RU" sz="2000" b="1" dirty="0" smtClean="0"/>
              <a:t>еревод </a:t>
            </a:r>
            <a:r>
              <a:rPr lang="ru-RU" sz="2000" b="1" dirty="0"/>
              <a:t>стандартов организаций в национальные </a:t>
            </a:r>
            <a:r>
              <a:rPr lang="ru-RU" sz="2000" b="1" dirty="0" smtClean="0"/>
              <a:t>стандарты</a:t>
            </a:r>
            <a:br>
              <a:rPr lang="ru-RU" sz="2000" b="1" dirty="0" smtClean="0"/>
            </a:br>
            <a:r>
              <a:rPr lang="ru-RU" sz="2000" b="1" dirty="0" smtClean="0"/>
              <a:t>с </a:t>
            </a:r>
            <a:r>
              <a:rPr lang="ru-RU" sz="2000" b="1" dirty="0"/>
              <a:t>целью создания и освоения новых видов продукции для нефтегазового комплекса, в том числе импортозамещению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AFEB42-329B-4A0F-8D49-14069F34F64D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5" name="Выноска со стрелкой вниз 4"/>
          <p:cNvSpPr/>
          <p:nvPr/>
        </p:nvSpPr>
        <p:spPr bwMode="auto">
          <a:xfrm>
            <a:off x="1832483" y="1389171"/>
            <a:ext cx="5351574" cy="1258779"/>
          </a:xfrm>
          <a:prstGeom prst="downArrowCallout">
            <a:avLst>
              <a:gd name="adj1" fmla="val 135994"/>
              <a:gd name="adj2" fmla="val 212570"/>
              <a:gd name="adj3" fmla="val 25000"/>
              <a:gd name="adj4" fmla="val 75000"/>
            </a:avLst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Протокол </a:t>
            </a:r>
            <a:r>
              <a:rPr lang="ru-RU" sz="1400" dirty="0" smtClean="0">
                <a:solidFill>
                  <a:schemeClr val="tx1"/>
                </a:solidFill>
              </a:rPr>
              <a:t>заседания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 Экспертной группы  </a:t>
            </a:r>
            <a:r>
              <a:rPr lang="ru-RU" sz="1400" dirty="0">
                <a:solidFill>
                  <a:schemeClr val="tx1"/>
                </a:solidFill>
              </a:rPr>
              <a:t>при </a:t>
            </a:r>
            <a:r>
              <a:rPr lang="ru-RU" sz="1400" dirty="0" smtClean="0">
                <a:solidFill>
                  <a:schemeClr val="tx1"/>
                </a:solidFill>
              </a:rPr>
              <a:t>НТС Минпромторга </a:t>
            </a:r>
            <a:r>
              <a:rPr lang="ru-RU" sz="1400" dirty="0">
                <a:solidFill>
                  <a:schemeClr val="tx1"/>
                </a:solidFill>
              </a:rPr>
              <a:t>России </a:t>
            </a:r>
            <a:r>
              <a:rPr lang="ru-RU" sz="1400" dirty="0" smtClean="0">
                <a:solidFill>
                  <a:schemeClr val="tx1"/>
                </a:solidFill>
              </a:rPr>
              <a:t/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«</a:t>
            </a:r>
            <a:r>
              <a:rPr lang="ru-RU" sz="1400" dirty="0">
                <a:solidFill>
                  <a:schemeClr val="tx1"/>
                </a:solidFill>
              </a:rPr>
              <a:t>Разработка механизмов сертификации и стандартизации</a:t>
            </a:r>
            <a:r>
              <a:rPr lang="ru-RU" sz="1400" dirty="0" smtClean="0">
                <a:solidFill>
                  <a:schemeClr val="tx1"/>
                </a:solidFill>
              </a:rPr>
              <a:t>»</a:t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sz="1200" b="0" dirty="0" smtClean="0">
                <a:solidFill>
                  <a:schemeClr val="tx1"/>
                </a:solidFill>
              </a:rPr>
              <a:t>(от </a:t>
            </a:r>
            <a:r>
              <a:rPr lang="ru-RU" sz="1200" b="0" dirty="0">
                <a:solidFill>
                  <a:schemeClr val="tx1"/>
                </a:solidFill>
              </a:rPr>
              <a:t>30 июня 2015 г., пункт 2</a:t>
            </a:r>
            <a:r>
              <a:rPr lang="ru-RU" sz="1200" b="0" dirty="0" smtClean="0">
                <a:solidFill>
                  <a:schemeClr val="tx1"/>
                </a:solidFill>
              </a:rPr>
              <a:t>)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1900460" y="2880180"/>
            <a:ext cx="5104303" cy="8157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614640" y="5344160"/>
            <a:ext cx="7985760" cy="829056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/>
              <a:t>Программа разработки национальных стандартов на приоритетные и критические с точки зрения импортозамещения и национальной безопасности виды  продукции, услуги и программное обеспечение </a:t>
            </a:r>
            <a:r>
              <a:rPr lang="ru-RU" sz="1200" b="0" dirty="0"/>
              <a:t>(утверждена приказом </a:t>
            </a:r>
            <a:r>
              <a:rPr lang="ru-RU" sz="1200" b="0" dirty="0" smtClean="0"/>
              <a:t>Росстандарта от </a:t>
            </a:r>
            <a:r>
              <a:rPr lang="ru-RU" sz="1200" b="0" dirty="0"/>
              <a:t>22.05.2015 № </a:t>
            </a:r>
            <a:r>
              <a:rPr lang="ru-RU" sz="1200" b="0" dirty="0" smtClean="0"/>
              <a:t>601) </a:t>
            </a:r>
            <a:endParaRPr lang="ru-RU" sz="1200" b="0" dirty="0">
              <a:solidFill>
                <a:schemeClr val="tx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1979088" y="3005685"/>
            <a:ext cx="5104303" cy="8157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2079753" y="3131189"/>
            <a:ext cx="5104303" cy="81579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Перечни </a:t>
            </a:r>
            <a:r>
              <a:rPr lang="ru-RU" dirty="0">
                <a:solidFill>
                  <a:schemeClr val="tx1"/>
                </a:solidFill>
              </a:rPr>
              <a:t>наиболее важных видов продукции для импортозамещения и локализации </a:t>
            </a:r>
            <a:r>
              <a:rPr lang="ru-RU" dirty="0" smtClean="0">
                <a:solidFill>
                  <a:schemeClr val="tx1"/>
                </a:solidFill>
              </a:rPr>
              <a:t>производств  </a:t>
            </a:r>
            <a:r>
              <a:rPr lang="ru-RU" dirty="0">
                <a:solidFill>
                  <a:schemeClr val="tx1"/>
                </a:solidFill>
              </a:rPr>
              <a:t>с целью технологического </a:t>
            </a:r>
            <a:r>
              <a:rPr lang="ru-RU" dirty="0" smtClean="0">
                <a:solidFill>
                  <a:schemeClr val="tx1"/>
                </a:solidFill>
              </a:rPr>
              <a:t>развития  организаций-членов ТК 23</a:t>
            </a:r>
            <a:endParaRPr lang="ru-RU" b="0" dirty="0">
              <a:solidFill>
                <a:schemeClr val="tx1"/>
              </a:solidFill>
            </a:endParaRPr>
          </a:p>
        </p:txBody>
      </p:sp>
      <p:sp>
        <p:nvSpPr>
          <p:cNvPr id="3" name="Пятиугольник 2"/>
          <p:cNvSpPr/>
          <p:nvPr/>
        </p:nvSpPr>
        <p:spPr bwMode="auto">
          <a:xfrm>
            <a:off x="458407" y="2941140"/>
            <a:ext cx="1374076" cy="944880"/>
          </a:xfrm>
          <a:prstGeom prst="homePlat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2" name="Пятиугольник 11"/>
          <p:cNvSpPr/>
          <p:nvPr/>
        </p:nvSpPr>
        <p:spPr bwMode="auto">
          <a:xfrm>
            <a:off x="318199" y="2880180"/>
            <a:ext cx="1374076" cy="944880"/>
          </a:xfrm>
          <a:prstGeom prst="homePlat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3" name="Пятиугольник 12"/>
          <p:cNvSpPr/>
          <p:nvPr/>
        </p:nvSpPr>
        <p:spPr bwMode="auto">
          <a:xfrm>
            <a:off x="204788" y="2835290"/>
            <a:ext cx="1374076" cy="944880"/>
          </a:xfrm>
          <a:prstGeom prst="homePlat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 Narrow" pitchFamily="34" charset="0"/>
              </a:rPr>
              <a:t>ПАО «Газпром»</a:t>
            </a:r>
          </a:p>
        </p:txBody>
      </p:sp>
      <p:sp>
        <p:nvSpPr>
          <p:cNvPr id="15" name="Пятиугольник 14"/>
          <p:cNvSpPr/>
          <p:nvPr/>
        </p:nvSpPr>
        <p:spPr bwMode="auto">
          <a:xfrm rot="10800000">
            <a:off x="7313773" y="2722099"/>
            <a:ext cx="1374076" cy="944880"/>
          </a:xfrm>
          <a:prstGeom prst="homePlat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7" name="Пятиугольник 16"/>
          <p:cNvSpPr/>
          <p:nvPr/>
        </p:nvSpPr>
        <p:spPr bwMode="auto">
          <a:xfrm rot="5400000">
            <a:off x="4047450" y="742950"/>
            <a:ext cx="1168908" cy="7936992"/>
          </a:xfrm>
          <a:prstGeom prst="homePlate">
            <a:avLst>
              <a:gd name="adj" fmla="val 22903"/>
            </a:avLst>
          </a:prstGeom>
          <a:solidFill>
            <a:srgbClr val="99FF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270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1400" dirty="0">
                <a:solidFill>
                  <a:schemeClr val="tx1"/>
                </a:solidFill>
              </a:rPr>
              <a:t>Предложения организаций-членов ТК 23 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для </a:t>
            </a:r>
            <a:r>
              <a:rPr lang="ru-RU" sz="1400" dirty="0">
                <a:solidFill>
                  <a:schemeClr val="tx1"/>
                </a:solidFill>
              </a:rPr>
              <a:t>перевода стандартов организаций в национальные стандарты с целью создания и освоения новых видов продукции для нефтегазового комплекса, в том числе импортозамещению</a:t>
            </a:r>
          </a:p>
          <a:p>
            <a:pPr algn="ctr"/>
            <a:r>
              <a:rPr lang="ru-RU" sz="1200" b="0" dirty="0">
                <a:solidFill>
                  <a:schemeClr val="tx1"/>
                </a:solidFill>
              </a:rPr>
              <a:t>(письмо ТК 23 в Росстандарт от 14.09.2015 № 03/35-1733</a:t>
            </a:r>
            <a:r>
              <a:rPr lang="ru-RU" sz="1200" b="0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sz="1200" b="0" dirty="0" smtClean="0">
                <a:solidFill>
                  <a:schemeClr val="tx1"/>
                </a:solidFill>
              </a:rPr>
              <a:t>(</a:t>
            </a:r>
            <a:r>
              <a:rPr lang="ru-RU" sz="1200" b="0" dirty="0" smtClean="0">
                <a:solidFill>
                  <a:srgbClr val="FF0000"/>
                </a:solidFill>
              </a:rPr>
              <a:t>74</a:t>
            </a:r>
            <a:r>
              <a:rPr lang="ru-RU" sz="1200" b="0" dirty="0" smtClean="0">
                <a:solidFill>
                  <a:schemeClr val="tx1"/>
                </a:solidFill>
              </a:rPr>
              <a:t> стандарта организации)</a:t>
            </a:r>
            <a:endParaRPr lang="ru-RU" sz="1200" b="0" dirty="0">
              <a:solidFill>
                <a:schemeClr val="tx1"/>
              </a:solidFill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</a:endParaRPr>
          </a:p>
        </p:txBody>
      </p:sp>
      <p:sp>
        <p:nvSpPr>
          <p:cNvPr id="14" name="Пятиугольник 13"/>
          <p:cNvSpPr/>
          <p:nvPr/>
        </p:nvSpPr>
        <p:spPr bwMode="auto">
          <a:xfrm rot="10800000">
            <a:off x="7354856" y="2847574"/>
            <a:ext cx="1452593" cy="944880"/>
          </a:xfrm>
          <a:prstGeom prst="homePlat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5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  <p:sp>
        <p:nvSpPr>
          <p:cNvPr id="16" name="Пятиугольник 15"/>
          <p:cNvSpPr/>
          <p:nvPr/>
        </p:nvSpPr>
        <p:spPr bwMode="auto">
          <a:xfrm rot="10800000">
            <a:off x="7405657" y="2966224"/>
            <a:ext cx="1489712" cy="944880"/>
          </a:xfrm>
          <a:prstGeom prst="homePlate">
            <a:avLst/>
          </a:prstGeom>
          <a:ln w="12700"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 Narrow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7367" y="3093089"/>
            <a:ext cx="1591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ОАО</a:t>
            </a:r>
          </a:p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 «АК Транснефть» </a:t>
            </a:r>
            <a:endParaRPr lang="ru-RU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994322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565" y="44825"/>
            <a:ext cx="7001435" cy="1009650"/>
          </a:xfrm>
        </p:spPr>
        <p:txBody>
          <a:bodyPr/>
          <a:lstStyle/>
          <a:p>
            <a:pPr algn="ctr"/>
            <a:r>
              <a:rPr lang="ru-RU" sz="2200" b="1" dirty="0">
                <a:latin typeface="Arial" panose="020B0604020202020204" pitchFamily="34" charset="0"/>
              </a:rPr>
              <a:t>Предложения организаций-членов ТК 23 </a:t>
            </a:r>
            <a:br>
              <a:rPr lang="ru-RU" sz="2200" b="1" dirty="0">
                <a:latin typeface="Arial" panose="020B0604020202020204" pitchFamily="34" charset="0"/>
              </a:rPr>
            </a:br>
            <a:r>
              <a:rPr lang="ru-RU" sz="2200" b="1" dirty="0">
                <a:latin typeface="Arial" panose="020B0604020202020204" pitchFamily="34" charset="0"/>
              </a:rPr>
              <a:t>для перевода стандартов </a:t>
            </a:r>
            <a:r>
              <a:rPr lang="ru-RU" sz="2200" b="1" dirty="0" smtClean="0">
                <a:latin typeface="Arial" panose="020B0604020202020204" pitchFamily="34" charset="0"/>
              </a:rPr>
              <a:t>организаций</a:t>
            </a:r>
            <a:br>
              <a:rPr lang="ru-RU" sz="2200" b="1" dirty="0" smtClean="0">
                <a:latin typeface="Arial" panose="020B0604020202020204" pitchFamily="34" charset="0"/>
              </a:rPr>
            </a:br>
            <a:r>
              <a:rPr lang="ru-RU" sz="2200" b="1" dirty="0" smtClean="0">
                <a:latin typeface="Arial" panose="020B0604020202020204" pitchFamily="34" charset="0"/>
              </a:rPr>
              <a:t> </a:t>
            </a:r>
            <a:r>
              <a:rPr lang="ru-RU" sz="2200" b="1" dirty="0">
                <a:latin typeface="Arial" panose="020B0604020202020204" pitchFamily="34" charset="0"/>
              </a:rPr>
              <a:t>в национальные стандарты </a:t>
            </a:r>
            <a:endParaRPr lang="ru-RU" sz="2200" dirty="0">
              <a:latin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052711"/>
              </p:ext>
            </p:extLst>
          </p:nvPr>
        </p:nvGraphicFramePr>
        <p:xfrm>
          <a:off x="204789" y="1107431"/>
          <a:ext cx="8741988" cy="51485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95054"/>
                <a:gridCol w="1146934"/>
              </a:tblGrid>
              <a:tr h="515181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Виды оборудования</a:t>
                      </a:r>
                      <a:endParaRPr lang="ru-RU" sz="15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Количество стандартов</a:t>
                      </a:r>
                      <a:endParaRPr lang="ru-RU" sz="1500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0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1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 Оборудование для объектов добычи газа, газового конденсата, нефти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0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2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 Оборудование для освоения месторождений на континентальном шельфе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4009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3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 Оборудование для транспортировки газа 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974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4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Оборудование (изделия, материалы, технологии и услуги) для проведения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работ</a:t>
                      </a:r>
                      <a:b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   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по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диагностическому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обследованию, техническому обслуживанию и ремонту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9746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5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Технологии исследования пластовых флюидов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газоконденсатных</a:t>
                      </a:r>
                      <a:b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    и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нефтегазоконденсатных месторождений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00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6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Насосное оборудование  для транспортировки нефти и нефтепродуктов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32005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7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Арматура трубопроводная  для транспортировки нефти и нефтепродуктов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6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8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Оборудование резервуарное трубопроводная  для транспортировки и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хранения</a:t>
                      </a:r>
                      <a:b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    нефти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и нефтепродуктов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26943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9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Трубы и </a:t>
                      </a:r>
                      <a:r>
                        <a:rPr lang="ru-RU" sz="15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трубодетали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трубопроводные  для транспортировки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нефти</a:t>
                      </a:r>
                      <a:b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    и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нефтепродуктов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863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10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Прочие оборудование и материалы для транспортировки и хранения </a:t>
                      </a: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нефти</a:t>
                      </a:r>
                      <a:b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</a:br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      и 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нефтепродуктов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5874">
                <a:tc>
                  <a:txBody>
                    <a:bodyPr/>
                    <a:lstStyle/>
                    <a:p>
                      <a:pPr algn="l" fontAlgn="b"/>
                      <a:r>
                        <a:rPr lang="ru-RU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  11</a:t>
                      </a:r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. Системы электроснабжения для транспортировки  нефти и нефтепродуктов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AFEB42-329B-4A0F-8D49-14069F34F64D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570259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980267"/>
            <a:ext cx="7772400" cy="711200"/>
          </a:xfrm>
          <a:gradFill flip="none" rotWithShape="1">
            <a:gsLst>
              <a:gs pos="0">
                <a:schemeClr val="accent1">
                  <a:tint val="50000"/>
                  <a:satMod val="300000"/>
                </a:schemeClr>
              </a:gs>
              <a:gs pos="71000">
                <a:schemeClr val="accent1">
                  <a:tint val="37000"/>
                  <a:satMod val="300000"/>
                </a:schemeClr>
              </a:gs>
              <a:gs pos="100000">
                <a:schemeClr val="accent1">
                  <a:tint val="15000"/>
                  <a:satMod val="350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790395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FF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5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29797</TotalTime>
  <Words>418</Words>
  <Application>Microsoft Office PowerPoint</Application>
  <PresentationFormat>Экран (4:3)</PresentationFormat>
  <Paragraphs>88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3_Специальное оформление</vt:lpstr>
      <vt:lpstr>Перевод стандартов  Системы стандартизации ПАО «Газпром»  в национальные стандарты  Российской Федерации</vt:lpstr>
      <vt:lpstr>Презентация PowerPoint</vt:lpstr>
      <vt:lpstr>Особенности процедуры ускоренного принятия апробированного стандарта организации в качестве национального стандарта</vt:lpstr>
      <vt:lpstr>Упрощенная (ускоренная) процедура перевода апробированных корпоративных стандартов в национальные стандарты</vt:lpstr>
      <vt:lpstr>Перевод стандартов организаций в национальные стандарты с целью создания и освоения новых видов продукции для нефтегазового комплекса, в том числе импортозамещению</vt:lpstr>
      <vt:lpstr>Предложения организаций-членов ТК 23  для перевода стандартов организаций  в национальные стандарты </vt:lpstr>
      <vt:lpstr>Спасибо за внимание!</vt:lpstr>
    </vt:vector>
  </TitlesOfParts>
  <Company>Typo Graphic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предварительных итогах работы  ОАО «Газпром» в 2010 году, проекте инвестиционной программы Общества  на 2011 год и прогнозе по 2013 год</dc:title>
  <dc:creator>Pirit</dc:creator>
  <cp:lastModifiedBy>Пугачев Сергей Васильевич</cp:lastModifiedBy>
  <cp:revision>3516</cp:revision>
  <cp:lastPrinted>2015-10-09T05:43:22Z</cp:lastPrinted>
  <dcterms:created xsi:type="dcterms:W3CDTF">2009-07-15T11:37:47Z</dcterms:created>
  <dcterms:modified xsi:type="dcterms:W3CDTF">2015-10-09T05:45:10Z</dcterms:modified>
</cp:coreProperties>
</file>