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407" r:id="rId2"/>
    <p:sldId id="399" r:id="rId3"/>
    <p:sldId id="422" r:id="rId4"/>
    <p:sldId id="425" r:id="rId5"/>
    <p:sldId id="423" r:id="rId6"/>
    <p:sldId id="424" r:id="rId7"/>
    <p:sldId id="426" r:id="rId8"/>
    <p:sldId id="427" r:id="rId9"/>
    <p:sldId id="432" r:id="rId10"/>
    <p:sldId id="428" r:id="rId11"/>
    <p:sldId id="429" r:id="rId12"/>
    <p:sldId id="430" r:id="rId13"/>
    <p:sldId id="431" r:id="rId14"/>
    <p:sldId id="41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1B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38" autoAdjust="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EACC5C-84F5-4DAA-B756-896EF630687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2FC7DD9-6A48-4F69-9E32-879FF452DCCC}">
      <dgm:prSet custT="1"/>
      <dgm:spPr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pPr rtl="0"/>
          <a:r>
            <a:rPr lang="ru-RU" sz="155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Обеспечение деятельности организаций, работающих на Каспийском шельфе, нормативно-технической базой межгосударственного уровня, соответствующей требованиям межгосударственных соглашений и национальных законодательств</a:t>
          </a:r>
          <a:endParaRPr lang="ru-RU" sz="155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4695058-1FC7-4151-B326-EBA4131B8C8C}" type="parTrans" cxnId="{0E708C7C-BB6A-484F-9ABD-DECF59187ED4}">
      <dgm:prSet/>
      <dgm:spPr/>
      <dgm:t>
        <a:bodyPr/>
        <a:lstStyle/>
        <a:p>
          <a:endParaRPr lang="ru-RU"/>
        </a:p>
      </dgm:t>
    </dgm:pt>
    <dgm:pt modelId="{0ED322D5-A383-4C8C-B224-C771BF937D24}" type="sibTrans" cxnId="{0E708C7C-BB6A-484F-9ABD-DECF59187ED4}">
      <dgm:prSet/>
      <dgm:spPr/>
      <dgm:t>
        <a:bodyPr/>
        <a:lstStyle/>
        <a:p>
          <a:endParaRPr lang="ru-RU"/>
        </a:p>
      </dgm:t>
    </dgm:pt>
    <dgm:pt modelId="{ED668E13-41DA-460A-BC2E-D76283C0D0CA}">
      <dgm:prSet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sz="155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Удовлетворение потребности РК и заинтересованных стран участниц МГС в гармонизации стандартов из серии ИСО 19900-19906 </a:t>
          </a:r>
          <a:endParaRPr lang="ru-RU" sz="155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21F8808-938F-481B-9AAB-56A64D71414D}" type="parTrans" cxnId="{9EE03D82-F644-43D3-A4BC-A4D241C9985A}">
      <dgm:prSet/>
      <dgm:spPr/>
      <dgm:t>
        <a:bodyPr/>
        <a:lstStyle/>
        <a:p>
          <a:endParaRPr lang="ru-RU"/>
        </a:p>
      </dgm:t>
    </dgm:pt>
    <dgm:pt modelId="{FBB8642E-C460-457C-AF24-BBAB62D4934F}" type="sibTrans" cxnId="{9EE03D82-F644-43D3-A4BC-A4D241C9985A}">
      <dgm:prSet/>
      <dgm:spPr/>
      <dgm:t>
        <a:bodyPr/>
        <a:lstStyle/>
        <a:p>
          <a:endParaRPr lang="ru-RU"/>
        </a:p>
      </dgm:t>
    </dgm:pt>
    <dgm:pt modelId="{A928ED1C-94A6-4EB2-9E28-769C26B8C994}">
      <dgm:prSet custT="1"/>
      <dgm:spPr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rtl="0"/>
          <a:r>
            <a:rPr lang="ru-RU" sz="155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Установление единых требования в сфере соответствующей области применения стандарта и устранение технических барьеров как на межгосударственном уровне, так и в рамках сотрудничества в ВТО</a:t>
          </a:r>
          <a:endParaRPr lang="ru-RU" sz="155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6B85B5C-64A0-4A9B-A7B5-6FB66F00C223}" type="parTrans" cxnId="{88FDFEA4-EB8A-410C-AAC8-E42A33BB445C}">
      <dgm:prSet/>
      <dgm:spPr/>
      <dgm:t>
        <a:bodyPr/>
        <a:lstStyle/>
        <a:p>
          <a:endParaRPr lang="ru-RU"/>
        </a:p>
      </dgm:t>
    </dgm:pt>
    <dgm:pt modelId="{50F1608B-CF2E-44A9-B98E-5E4AF0E084DE}" type="sibTrans" cxnId="{88FDFEA4-EB8A-410C-AAC8-E42A33BB445C}">
      <dgm:prSet/>
      <dgm:spPr/>
      <dgm:t>
        <a:bodyPr/>
        <a:lstStyle/>
        <a:p>
          <a:endParaRPr lang="ru-RU"/>
        </a:p>
      </dgm:t>
    </dgm:pt>
    <dgm:pt modelId="{4E7D2B47-50A5-4A2E-9ED4-975787CB0633}">
      <dgm:prSet custT="1"/>
      <dgm:spPr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pPr rtl="0"/>
          <a:r>
            <a:rPr lang="ru-RU" sz="155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Внедрение положительного международного опыта в сфере проектирования, изготовления, транспортировки, установки и ликвидации морских стальных сооружений </a:t>
          </a:r>
          <a:endParaRPr lang="ru-RU" sz="155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B6D4BB9-2138-493D-898A-BABAD3F29A6B}" type="parTrans" cxnId="{779656EA-5727-4277-A839-B93AD5E39241}">
      <dgm:prSet/>
      <dgm:spPr/>
      <dgm:t>
        <a:bodyPr/>
        <a:lstStyle/>
        <a:p>
          <a:endParaRPr lang="ru-RU"/>
        </a:p>
      </dgm:t>
    </dgm:pt>
    <dgm:pt modelId="{92DEDF22-40B1-442E-9F46-5E90BE6351C3}" type="sibTrans" cxnId="{779656EA-5727-4277-A839-B93AD5E39241}">
      <dgm:prSet/>
      <dgm:spPr/>
      <dgm:t>
        <a:bodyPr/>
        <a:lstStyle/>
        <a:p>
          <a:endParaRPr lang="ru-RU"/>
        </a:p>
      </dgm:t>
    </dgm:pt>
    <dgm:pt modelId="{9169E379-2829-4052-991F-7FFE0C2EB199}" type="pres">
      <dgm:prSet presAssocID="{8EEACC5C-84F5-4DAA-B756-896EF630687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54A15D-2E92-4AE1-8FCD-8DD85ECB7CBF}" type="pres">
      <dgm:prSet presAssocID="{62FC7DD9-6A48-4F69-9E32-879FF452DCCC}" presName="circle1" presStyleLbl="node1" presStyleIdx="0" presStyleCnt="4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CCDF0768-3062-4824-9F3C-9BFCCA234479}" type="pres">
      <dgm:prSet presAssocID="{62FC7DD9-6A48-4F69-9E32-879FF452DCCC}" presName="space" presStyleCnt="0"/>
      <dgm:spPr/>
    </dgm:pt>
    <dgm:pt modelId="{61E4082F-9431-43F3-AE71-F207E838B7D6}" type="pres">
      <dgm:prSet presAssocID="{62FC7DD9-6A48-4F69-9E32-879FF452DCCC}" presName="rect1" presStyleLbl="alignAcc1" presStyleIdx="0" presStyleCnt="4" custLinFactNeighborX="-860" custLinFactNeighborY="269"/>
      <dgm:spPr/>
      <dgm:t>
        <a:bodyPr/>
        <a:lstStyle/>
        <a:p>
          <a:endParaRPr lang="ru-RU"/>
        </a:p>
      </dgm:t>
    </dgm:pt>
    <dgm:pt modelId="{33AA6A31-1A8A-4F4F-A156-8F75F188DC52}" type="pres">
      <dgm:prSet presAssocID="{ED668E13-41DA-460A-BC2E-D76283C0D0CA}" presName="vertSpace2" presStyleLbl="node1" presStyleIdx="0" presStyleCnt="4"/>
      <dgm:spPr/>
    </dgm:pt>
    <dgm:pt modelId="{37BB1C06-DA65-4B02-8E7E-95B78DAFD80B}" type="pres">
      <dgm:prSet presAssocID="{ED668E13-41DA-460A-BC2E-D76283C0D0CA}" presName="circle2" presStyleLbl="node1" presStyleIdx="1" presStyleCnt="4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F6CEDB93-F78B-4EDB-8030-7F0BA0FCEC23}" type="pres">
      <dgm:prSet presAssocID="{ED668E13-41DA-460A-BC2E-D76283C0D0CA}" presName="rect2" presStyleLbl="alignAcc1" presStyleIdx="1" presStyleCnt="4" custScaleX="101721"/>
      <dgm:spPr/>
      <dgm:t>
        <a:bodyPr/>
        <a:lstStyle/>
        <a:p>
          <a:endParaRPr lang="ru-RU"/>
        </a:p>
      </dgm:t>
    </dgm:pt>
    <dgm:pt modelId="{ACD9D9DF-ECC3-4AD3-BB73-597FF574171E}" type="pres">
      <dgm:prSet presAssocID="{A928ED1C-94A6-4EB2-9E28-769C26B8C994}" presName="vertSpace3" presStyleLbl="node1" presStyleIdx="1" presStyleCnt="4"/>
      <dgm:spPr/>
    </dgm:pt>
    <dgm:pt modelId="{F379DAF2-F5E6-457F-82FC-BD42F4A6CE30}" type="pres">
      <dgm:prSet presAssocID="{A928ED1C-94A6-4EB2-9E28-769C26B8C994}" presName="circle3" presStyleLbl="node1" presStyleIdx="2" presStyleCnt="4"/>
      <dgm:spPr>
        <a:solidFill>
          <a:schemeClr val="tx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40E15EF-BA53-4EB8-AFAE-9CB4D292BE70}" type="pres">
      <dgm:prSet presAssocID="{A928ED1C-94A6-4EB2-9E28-769C26B8C994}" presName="rect3" presStyleLbl="alignAcc1" presStyleIdx="2" presStyleCnt="4" custLinFactNeighborX="-178" custLinFactNeighborY="-1397"/>
      <dgm:spPr/>
      <dgm:t>
        <a:bodyPr/>
        <a:lstStyle/>
        <a:p>
          <a:endParaRPr lang="ru-RU"/>
        </a:p>
      </dgm:t>
    </dgm:pt>
    <dgm:pt modelId="{3C4FE0E2-8AA9-4EF6-ADC0-0F27D824CEEC}" type="pres">
      <dgm:prSet presAssocID="{4E7D2B47-50A5-4A2E-9ED4-975787CB0633}" presName="vertSpace4" presStyleLbl="node1" presStyleIdx="2" presStyleCnt="4"/>
      <dgm:spPr/>
    </dgm:pt>
    <dgm:pt modelId="{3A54C303-C393-4F4B-A473-C2776A5EFA36}" type="pres">
      <dgm:prSet presAssocID="{4E7D2B47-50A5-4A2E-9ED4-975787CB0633}" presName="circle4" presStyleLbl="node1" presStyleIdx="3" presStyleCnt="4"/>
      <dgm:spPr>
        <a:solidFill>
          <a:schemeClr val="tx2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115177D9-01A4-456F-90CB-12CE2F219085}" type="pres">
      <dgm:prSet presAssocID="{4E7D2B47-50A5-4A2E-9ED4-975787CB0633}" presName="rect4" presStyleLbl="alignAcc1" presStyleIdx="3" presStyleCnt="4" custLinFactNeighborX="-178" custLinFactNeighborY="6680"/>
      <dgm:spPr/>
      <dgm:t>
        <a:bodyPr/>
        <a:lstStyle/>
        <a:p>
          <a:endParaRPr lang="ru-RU"/>
        </a:p>
      </dgm:t>
    </dgm:pt>
    <dgm:pt modelId="{6545ABCA-567D-4989-B8C4-1D82306BC13A}" type="pres">
      <dgm:prSet presAssocID="{62FC7DD9-6A48-4F69-9E32-879FF452DCC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E2592-80AE-4CAC-BED3-DA9A7AFC7B2C}" type="pres">
      <dgm:prSet presAssocID="{ED668E13-41DA-460A-BC2E-D76283C0D0C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98380-D9BB-4743-84C5-2BD4AD234FE9}" type="pres">
      <dgm:prSet presAssocID="{A928ED1C-94A6-4EB2-9E28-769C26B8C994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0DF0F-5159-4A96-BCC6-A5EDCE5D3D5A}" type="pres">
      <dgm:prSet presAssocID="{4E7D2B47-50A5-4A2E-9ED4-975787CB0633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708C7C-BB6A-484F-9ABD-DECF59187ED4}" srcId="{8EEACC5C-84F5-4DAA-B756-896EF6306873}" destId="{62FC7DD9-6A48-4F69-9E32-879FF452DCCC}" srcOrd="0" destOrd="0" parTransId="{94695058-1FC7-4151-B326-EBA4131B8C8C}" sibTransId="{0ED322D5-A383-4C8C-B224-C771BF937D24}"/>
    <dgm:cxn modelId="{88FDFEA4-EB8A-410C-AAC8-E42A33BB445C}" srcId="{8EEACC5C-84F5-4DAA-B756-896EF6306873}" destId="{A928ED1C-94A6-4EB2-9E28-769C26B8C994}" srcOrd="2" destOrd="0" parTransId="{F6B85B5C-64A0-4A9B-A7B5-6FB66F00C223}" sibTransId="{50F1608B-CF2E-44A9-B98E-5E4AF0E084DE}"/>
    <dgm:cxn modelId="{779656EA-5727-4277-A839-B93AD5E39241}" srcId="{8EEACC5C-84F5-4DAA-B756-896EF6306873}" destId="{4E7D2B47-50A5-4A2E-9ED4-975787CB0633}" srcOrd="3" destOrd="0" parTransId="{1B6D4BB9-2138-493D-898A-BABAD3F29A6B}" sibTransId="{92DEDF22-40B1-442E-9F46-5E90BE6351C3}"/>
    <dgm:cxn modelId="{7301DC4D-067D-42CF-80A1-9FAB1E422956}" type="presOf" srcId="{4E7D2B47-50A5-4A2E-9ED4-975787CB0633}" destId="{D170DF0F-5159-4A96-BCC6-A5EDCE5D3D5A}" srcOrd="1" destOrd="0" presId="urn:microsoft.com/office/officeart/2005/8/layout/target3"/>
    <dgm:cxn modelId="{01DC0FA1-63BF-49D7-8BD5-9DD64E4194CD}" type="presOf" srcId="{ED668E13-41DA-460A-BC2E-D76283C0D0CA}" destId="{F6CEDB93-F78B-4EDB-8030-7F0BA0FCEC23}" srcOrd="0" destOrd="0" presId="urn:microsoft.com/office/officeart/2005/8/layout/target3"/>
    <dgm:cxn modelId="{D972ED5C-3B65-4D2C-94DF-3EEA14FCDA7B}" type="presOf" srcId="{A928ED1C-94A6-4EB2-9E28-769C26B8C994}" destId="{AC398380-D9BB-4743-84C5-2BD4AD234FE9}" srcOrd="1" destOrd="0" presId="urn:microsoft.com/office/officeart/2005/8/layout/target3"/>
    <dgm:cxn modelId="{24706D74-EC8E-4C60-A080-43F8A0AE4A57}" type="presOf" srcId="{A928ED1C-94A6-4EB2-9E28-769C26B8C994}" destId="{E40E15EF-BA53-4EB8-AFAE-9CB4D292BE70}" srcOrd="0" destOrd="0" presId="urn:microsoft.com/office/officeart/2005/8/layout/target3"/>
    <dgm:cxn modelId="{277E934B-8383-4C1A-A6F4-82F02DF696B8}" type="presOf" srcId="{ED668E13-41DA-460A-BC2E-D76283C0D0CA}" destId="{F0FE2592-80AE-4CAC-BED3-DA9A7AFC7B2C}" srcOrd="1" destOrd="0" presId="urn:microsoft.com/office/officeart/2005/8/layout/target3"/>
    <dgm:cxn modelId="{53E18F18-122F-4D8A-8A3C-07FA4F3EB525}" type="presOf" srcId="{8EEACC5C-84F5-4DAA-B756-896EF6306873}" destId="{9169E379-2829-4052-991F-7FFE0C2EB199}" srcOrd="0" destOrd="0" presId="urn:microsoft.com/office/officeart/2005/8/layout/target3"/>
    <dgm:cxn modelId="{98E55366-EA3B-42D5-A204-CD4D096BB589}" type="presOf" srcId="{4E7D2B47-50A5-4A2E-9ED4-975787CB0633}" destId="{115177D9-01A4-456F-90CB-12CE2F219085}" srcOrd="0" destOrd="0" presId="urn:microsoft.com/office/officeart/2005/8/layout/target3"/>
    <dgm:cxn modelId="{9EE03D82-F644-43D3-A4BC-A4D241C9985A}" srcId="{8EEACC5C-84F5-4DAA-B756-896EF6306873}" destId="{ED668E13-41DA-460A-BC2E-D76283C0D0CA}" srcOrd="1" destOrd="0" parTransId="{C21F8808-938F-481B-9AAB-56A64D71414D}" sibTransId="{FBB8642E-C460-457C-AF24-BBAB62D4934F}"/>
    <dgm:cxn modelId="{758F86EA-3B5E-4BE2-92E3-A23CD70F8117}" type="presOf" srcId="{62FC7DD9-6A48-4F69-9E32-879FF452DCCC}" destId="{6545ABCA-567D-4989-B8C4-1D82306BC13A}" srcOrd="1" destOrd="0" presId="urn:microsoft.com/office/officeart/2005/8/layout/target3"/>
    <dgm:cxn modelId="{EFB610AF-5F1E-4ECD-8116-F9A5990F7DA4}" type="presOf" srcId="{62FC7DD9-6A48-4F69-9E32-879FF452DCCC}" destId="{61E4082F-9431-43F3-AE71-F207E838B7D6}" srcOrd="0" destOrd="0" presId="urn:microsoft.com/office/officeart/2005/8/layout/target3"/>
    <dgm:cxn modelId="{6808C4F4-DD44-464E-B746-4B517CD00AD6}" type="presParOf" srcId="{9169E379-2829-4052-991F-7FFE0C2EB199}" destId="{5C54A15D-2E92-4AE1-8FCD-8DD85ECB7CBF}" srcOrd="0" destOrd="0" presId="urn:microsoft.com/office/officeart/2005/8/layout/target3"/>
    <dgm:cxn modelId="{4AA3D327-0CE0-4514-A1BF-BF315B80F73B}" type="presParOf" srcId="{9169E379-2829-4052-991F-7FFE0C2EB199}" destId="{CCDF0768-3062-4824-9F3C-9BFCCA234479}" srcOrd="1" destOrd="0" presId="urn:microsoft.com/office/officeart/2005/8/layout/target3"/>
    <dgm:cxn modelId="{5427228F-FC95-4D10-B391-845C93F13873}" type="presParOf" srcId="{9169E379-2829-4052-991F-7FFE0C2EB199}" destId="{61E4082F-9431-43F3-AE71-F207E838B7D6}" srcOrd="2" destOrd="0" presId="urn:microsoft.com/office/officeart/2005/8/layout/target3"/>
    <dgm:cxn modelId="{002E7A7E-2FA9-46DF-BB03-31AA9370881C}" type="presParOf" srcId="{9169E379-2829-4052-991F-7FFE0C2EB199}" destId="{33AA6A31-1A8A-4F4F-A156-8F75F188DC52}" srcOrd="3" destOrd="0" presId="urn:microsoft.com/office/officeart/2005/8/layout/target3"/>
    <dgm:cxn modelId="{34D5D2BA-4313-46A9-B93D-7B1058621FBB}" type="presParOf" srcId="{9169E379-2829-4052-991F-7FFE0C2EB199}" destId="{37BB1C06-DA65-4B02-8E7E-95B78DAFD80B}" srcOrd="4" destOrd="0" presId="urn:microsoft.com/office/officeart/2005/8/layout/target3"/>
    <dgm:cxn modelId="{DB69DCAB-5B3B-4BAB-A246-302632299722}" type="presParOf" srcId="{9169E379-2829-4052-991F-7FFE0C2EB199}" destId="{F6CEDB93-F78B-4EDB-8030-7F0BA0FCEC23}" srcOrd="5" destOrd="0" presId="urn:microsoft.com/office/officeart/2005/8/layout/target3"/>
    <dgm:cxn modelId="{42447CC5-DBC6-4ED7-939E-72AD198FD4BC}" type="presParOf" srcId="{9169E379-2829-4052-991F-7FFE0C2EB199}" destId="{ACD9D9DF-ECC3-4AD3-BB73-597FF574171E}" srcOrd="6" destOrd="0" presId="urn:microsoft.com/office/officeart/2005/8/layout/target3"/>
    <dgm:cxn modelId="{542F0740-ADEA-46D7-92AF-D867AF088053}" type="presParOf" srcId="{9169E379-2829-4052-991F-7FFE0C2EB199}" destId="{F379DAF2-F5E6-457F-82FC-BD42F4A6CE30}" srcOrd="7" destOrd="0" presId="urn:microsoft.com/office/officeart/2005/8/layout/target3"/>
    <dgm:cxn modelId="{7AFB8D00-B73D-4D2C-B332-CC57793623DA}" type="presParOf" srcId="{9169E379-2829-4052-991F-7FFE0C2EB199}" destId="{E40E15EF-BA53-4EB8-AFAE-9CB4D292BE70}" srcOrd="8" destOrd="0" presId="urn:microsoft.com/office/officeart/2005/8/layout/target3"/>
    <dgm:cxn modelId="{981F3923-F96C-4796-81BB-70FBA4420B97}" type="presParOf" srcId="{9169E379-2829-4052-991F-7FFE0C2EB199}" destId="{3C4FE0E2-8AA9-4EF6-ADC0-0F27D824CEEC}" srcOrd="9" destOrd="0" presId="urn:microsoft.com/office/officeart/2005/8/layout/target3"/>
    <dgm:cxn modelId="{A431C91D-E15F-4551-968E-5AF0F9052E15}" type="presParOf" srcId="{9169E379-2829-4052-991F-7FFE0C2EB199}" destId="{3A54C303-C393-4F4B-A473-C2776A5EFA36}" srcOrd="10" destOrd="0" presId="urn:microsoft.com/office/officeart/2005/8/layout/target3"/>
    <dgm:cxn modelId="{401CFB71-F97E-4EC4-8F21-5ED4FB810C2D}" type="presParOf" srcId="{9169E379-2829-4052-991F-7FFE0C2EB199}" destId="{115177D9-01A4-456F-90CB-12CE2F219085}" srcOrd="11" destOrd="0" presId="urn:microsoft.com/office/officeart/2005/8/layout/target3"/>
    <dgm:cxn modelId="{8A56FCC0-C0EF-41A3-98A2-5A076D86CDA7}" type="presParOf" srcId="{9169E379-2829-4052-991F-7FFE0C2EB199}" destId="{6545ABCA-567D-4989-B8C4-1D82306BC13A}" srcOrd="12" destOrd="0" presId="urn:microsoft.com/office/officeart/2005/8/layout/target3"/>
    <dgm:cxn modelId="{291B1991-8834-4003-9BB2-3E188160962A}" type="presParOf" srcId="{9169E379-2829-4052-991F-7FFE0C2EB199}" destId="{F0FE2592-80AE-4CAC-BED3-DA9A7AFC7B2C}" srcOrd="13" destOrd="0" presId="urn:microsoft.com/office/officeart/2005/8/layout/target3"/>
    <dgm:cxn modelId="{4FB315AE-A03F-43DF-A053-37A7CEF9688C}" type="presParOf" srcId="{9169E379-2829-4052-991F-7FFE0C2EB199}" destId="{AC398380-D9BB-4743-84C5-2BD4AD234FE9}" srcOrd="14" destOrd="0" presId="urn:microsoft.com/office/officeart/2005/8/layout/target3"/>
    <dgm:cxn modelId="{973A2ADF-C1CC-421D-9B20-607C8407F86F}" type="presParOf" srcId="{9169E379-2829-4052-991F-7FFE0C2EB199}" destId="{D170DF0F-5159-4A96-BCC6-A5EDCE5D3D5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EAE947-7D42-419F-9E30-D524E8C97C5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19B1A8F-AE99-42C3-B2B6-52E4325B523C}">
      <dgm:prSet phldrT="[Текст]" custT="1"/>
      <dgm:spPr/>
      <dgm:t>
        <a:bodyPr/>
        <a:lstStyle/>
        <a:p>
          <a:pPr algn="ctr"/>
          <a:r>
            <a:rPr lang="ru-RU" sz="1800" dirty="0" smtClean="0">
              <a:latin typeface="Arial" pitchFamily="34" charset="0"/>
              <a:cs typeface="Arial" pitchFamily="34" charset="0"/>
            </a:rPr>
            <a:t>При гармонизации в модифицированной степени возникают трудности связанные с изменением нормативных ссылок с международных стандартов на действующие заменяющие межгосударственные, в виду отсутствия последних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AB3C20E1-3367-4DF5-B4E0-E8A744F12561}" type="parTrans" cxnId="{A0A0D41B-F1BA-4E71-9CA3-60AF414C6284}">
      <dgm:prSet/>
      <dgm:spPr/>
      <dgm:t>
        <a:bodyPr/>
        <a:lstStyle/>
        <a:p>
          <a:endParaRPr lang="ru-RU"/>
        </a:p>
      </dgm:t>
    </dgm:pt>
    <dgm:pt modelId="{A9B319AF-6358-4FA9-B288-A946E284A3A8}" type="sibTrans" cxnId="{A0A0D41B-F1BA-4E71-9CA3-60AF414C6284}">
      <dgm:prSet/>
      <dgm:spPr/>
      <dgm:t>
        <a:bodyPr/>
        <a:lstStyle/>
        <a:p>
          <a:endParaRPr lang="ru-RU"/>
        </a:p>
      </dgm:t>
    </dgm:pt>
    <dgm:pt modelId="{ED683C08-E130-4B27-AA5E-095939D818E4}">
      <dgm:prSet phldrT="[Текст]" custT="1"/>
      <dgm:spPr/>
      <dgm:t>
        <a:bodyPr/>
        <a:lstStyle/>
        <a:p>
          <a:pPr algn="ctr"/>
          <a:r>
            <a:rPr lang="ru-RU" sz="1800" dirty="0" smtClean="0">
              <a:latin typeface="Arial" pitchFamily="34" charset="0"/>
              <a:cs typeface="Arial" pitchFamily="34" charset="0"/>
            </a:rPr>
            <a:t>Внесение дополнений рекомендательного характера по использованию документов Российского морского регистра судоходства, т.к. в них имеются аналогичные международным а, в некоторых случаях, более конкретизированные требования и расчетные методики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3145526F-D242-4A58-96E4-35051C6474A9}" type="parTrans" cxnId="{6F87FB4B-54FD-4F16-AFE7-80270FEE6805}">
      <dgm:prSet/>
      <dgm:spPr/>
      <dgm:t>
        <a:bodyPr/>
        <a:lstStyle/>
        <a:p>
          <a:endParaRPr lang="ru-RU"/>
        </a:p>
      </dgm:t>
    </dgm:pt>
    <dgm:pt modelId="{E8023ED8-3220-4BE7-BA1B-ED95767E7EA2}" type="sibTrans" cxnId="{6F87FB4B-54FD-4F16-AFE7-80270FEE6805}">
      <dgm:prSet/>
      <dgm:spPr/>
      <dgm:t>
        <a:bodyPr/>
        <a:lstStyle/>
        <a:p>
          <a:endParaRPr lang="ru-RU"/>
        </a:p>
      </dgm:t>
    </dgm:pt>
    <dgm:pt modelId="{7905D037-CA44-4439-A68E-C5630CF0116F}">
      <dgm:prSet phldrT="[Текст]" custT="1"/>
      <dgm:spPr/>
      <dgm:t>
        <a:bodyPr/>
        <a:lstStyle/>
        <a:p>
          <a:pPr algn="ctr"/>
          <a:r>
            <a:rPr lang="ru-RU" sz="1800" dirty="0" smtClean="0">
              <a:latin typeface="Arial" pitchFamily="34" charset="0"/>
              <a:cs typeface="Arial" pitchFamily="34" charset="0"/>
            </a:rPr>
            <a:t>Внесение в стандарт дополнительной информации касательно особенностей климатических условий </a:t>
          </a:r>
          <a:r>
            <a:rPr lang="ru-RU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rPr>
            <a:t>в странах участницах МГС</a:t>
          </a:r>
          <a:r>
            <a:rPr lang="ru-RU" sz="1800" dirty="0" smtClean="0">
              <a:latin typeface="Arial" pitchFamily="34" charset="0"/>
              <a:cs typeface="Arial" pitchFamily="34" charset="0"/>
            </a:rPr>
            <a:t> и исключение информации, не относящийся к странам МГС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89AABD56-DACF-4B42-9E6F-97C98606AFB0}" type="parTrans" cxnId="{C9A0A41F-DC67-4DFE-8382-E8866387C376}">
      <dgm:prSet/>
      <dgm:spPr/>
      <dgm:t>
        <a:bodyPr/>
        <a:lstStyle/>
        <a:p>
          <a:endParaRPr lang="ru-RU"/>
        </a:p>
      </dgm:t>
    </dgm:pt>
    <dgm:pt modelId="{30441926-D3EB-4729-90D9-BD12AB48F0CE}" type="sibTrans" cxnId="{C9A0A41F-DC67-4DFE-8382-E8866387C376}">
      <dgm:prSet/>
      <dgm:spPr/>
      <dgm:t>
        <a:bodyPr/>
        <a:lstStyle/>
        <a:p>
          <a:endParaRPr lang="ru-RU"/>
        </a:p>
      </dgm:t>
    </dgm:pt>
    <dgm:pt modelId="{9E89B926-8758-4BCF-906E-100B4C68779D}" type="pres">
      <dgm:prSet presAssocID="{E3EAE947-7D42-419F-9E30-D524E8C97C5F}" presName="compositeShape" presStyleCnt="0">
        <dgm:presLayoutVars>
          <dgm:dir/>
          <dgm:resizeHandles/>
        </dgm:presLayoutVars>
      </dgm:prSet>
      <dgm:spPr/>
    </dgm:pt>
    <dgm:pt modelId="{D276EEB7-8CB1-4E6D-BE46-2AC4B34C60ED}" type="pres">
      <dgm:prSet presAssocID="{E3EAE947-7D42-419F-9E30-D524E8C97C5F}" presName="pyramid" presStyleLbl="node1" presStyleIdx="0" presStyleCnt="1" custLinFactNeighborX="32003"/>
      <dgm:spPr>
        <a:solidFill>
          <a:schemeClr val="accent1">
            <a:lumMod val="40000"/>
            <a:lumOff val="60000"/>
          </a:schemeClr>
        </a:solidFill>
      </dgm:spPr>
    </dgm:pt>
    <dgm:pt modelId="{C6806BED-3FF7-4968-9616-5A120DE68E3A}" type="pres">
      <dgm:prSet presAssocID="{E3EAE947-7D42-419F-9E30-D524E8C97C5F}" presName="theList" presStyleCnt="0"/>
      <dgm:spPr/>
    </dgm:pt>
    <dgm:pt modelId="{B6DA648B-4594-4D14-B97E-66014EA91467}" type="pres">
      <dgm:prSet presAssocID="{419B1A8F-AE99-42C3-B2B6-52E4325B523C}" presName="aNode" presStyleLbl="fgAcc1" presStyleIdx="0" presStyleCnt="3" custScaleX="229043" custLinFactNeighborX="-2872" custLinFactNeighborY="30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E5C76-D623-4E23-B82D-BE754EA9B44E}" type="pres">
      <dgm:prSet presAssocID="{419B1A8F-AE99-42C3-B2B6-52E4325B523C}" presName="aSpace" presStyleCnt="0"/>
      <dgm:spPr/>
    </dgm:pt>
    <dgm:pt modelId="{AEE8B02E-5FE1-475A-A1B9-E41A754FA683}" type="pres">
      <dgm:prSet presAssocID="{ED683C08-E130-4B27-AA5E-095939D818E4}" presName="aNode" presStyleLbl="fgAcc1" presStyleIdx="1" presStyleCnt="3" custScaleX="229333" custLinFactNeighborX="-2727" custLinFactNeighborY="56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A3B0E-9CD3-4026-A7D3-CF45ADE6CDA3}" type="pres">
      <dgm:prSet presAssocID="{ED683C08-E130-4B27-AA5E-095939D818E4}" presName="aSpace" presStyleCnt="0"/>
      <dgm:spPr/>
    </dgm:pt>
    <dgm:pt modelId="{FE31C284-8A86-4580-8257-C2736B8ED298}" type="pres">
      <dgm:prSet presAssocID="{7905D037-CA44-4439-A68E-C5630CF0116F}" presName="aNode" presStyleLbl="fgAcc1" presStyleIdx="2" presStyleCnt="3" custScaleX="228517" custLinFactY="3586" custLinFactNeighborX="-33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106B1-2B61-4D73-8CCA-11040207AC96}" type="pres">
      <dgm:prSet presAssocID="{7905D037-CA44-4439-A68E-C5630CF0116F}" presName="aSpace" presStyleCnt="0"/>
      <dgm:spPr/>
    </dgm:pt>
  </dgm:ptLst>
  <dgm:cxnLst>
    <dgm:cxn modelId="{6F87FB4B-54FD-4F16-AFE7-80270FEE6805}" srcId="{E3EAE947-7D42-419F-9E30-D524E8C97C5F}" destId="{ED683C08-E130-4B27-AA5E-095939D818E4}" srcOrd="1" destOrd="0" parTransId="{3145526F-D242-4A58-96E4-35051C6474A9}" sibTransId="{E8023ED8-3220-4BE7-BA1B-ED95767E7EA2}"/>
    <dgm:cxn modelId="{C9A0A41F-DC67-4DFE-8382-E8866387C376}" srcId="{E3EAE947-7D42-419F-9E30-D524E8C97C5F}" destId="{7905D037-CA44-4439-A68E-C5630CF0116F}" srcOrd="2" destOrd="0" parTransId="{89AABD56-DACF-4B42-9E6F-97C98606AFB0}" sibTransId="{30441926-D3EB-4729-90D9-BD12AB48F0CE}"/>
    <dgm:cxn modelId="{5CA141B9-D8FB-4E68-9379-A24CA40B9042}" type="presOf" srcId="{419B1A8F-AE99-42C3-B2B6-52E4325B523C}" destId="{B6DA648B-4594-4D14-B97E-66014EA91467}" srcOrd="0" destOrd="0" presId="urn:microsoft.com/office/officeart/2005/8/layout/pyramid2"/>
    <dgm:cxn modelId="{B2F2FBB9-816F-4C68-9E46-FBE018E6FD1A}" type="presOf" srcId="{E3EAE947-7D42-419F-9E30-D524E8C97C5F}" destId="{9E89B926-8758-4BCF-906E-100B4C68779D}" srcOrd="0" destOrd="0" presId="urn:microsoft.com/office/officeart/2005/8/layout/pyramid2"/>
    <dgm:cxn modelId="{A0A0D41B-F1BA-4E71-9CA3-60AF414C6284}" srcId="{E3EAE947-7D42-419F-9E30-D524E8C97C5F}" destId="{419B1A8F-AE99-42C3-B2B6-52E4325B523C}" srcOrd="0" destOrd="0" parTransId="{AB3C20E1-3367-4DF5-B4E0-E8A744F12561}" sibTransId="{A9B319AF-6358-4FA9-B288-A946E284A3A8}"/>
    <dgm:cxn modelId="{4A5F8D1F-3FC4-4D19-B250-D930774538B8}" type="presOf" srcId="{ED683C08-E130-4B27-AA5E-095939D818E4}" destId="{AEE8B02E-5FE1-475A-A1B9-E41A754FA683}" srcOrd="0" destOrd="0" presId="urn:microsoft.com/office/officeart/2005/8/layout/pyramid2"/>
    <dgm:cxn modelId="{2B57B7A9-23A7-43F6-AD9C-90354EE7DF85}" type="presOf" srcId="{7905D037-CA44-4439-A68E-C5630CF0116F}" destId="{FE31C284-8A86-4580-8257-C2736B8ED298}" srcOrd="0" destOrd="0" presId="urn:microsoft.com/office/officeart/2005/8/layout/pyramid2"/>
    <dgm:cxn modelId="{CACD0EFC-4B2A-41F0-9DA1-0E48ACB2D55C}" type="presParOf" srcId="{9E89B926-8758-4BCF-906E-100B4C68779D}" destId="{D276EEB7-8CB1-4E6D-BE46-2AC4B34C60ED}" srcOrd="0" destOrd="0" presId="urn:microsoft.com/office/officeart/2005/8/layout/pyramid2"/>
    <dgm:cxn modelId="{CBF61D37-FC13-4D72-8F07-472C04363026}" type="presParOf" srcId="{9E89B926-8758-4BCF-906E-100B4C68779D}" destId="{C6806BED-3FF7-4968-9616-5A120DE68E3A}" srcOrd="1" destOrd="0" presId="urn:microsoft.com/office/officeart/2005/8/layout/pyramid2"/>
    <dgm:cxn modelId="{80009504-2C0C-42ED-AEA7-0ABEE20A576C}" type="presParOf" srcId="{C6806BED-3FF7-4968-9616-5A120DE68E3A}" destId="{B6DA648B-4594-4D14-B97E-66014EA91467}" srcOrd="0" destOrd="0" presId="urn:microsoft.com/office/officeart/2005/8/layout/pyramid2"/>
    <dgm:cxn modelId="{AC4FC0F8-9E01-4FEA-A9F9-D8D325DD0425}" type="presParOf" srcId="{C6806BED-3FF7-4968-9616-5A120DE68E3A}" destId="{C5FE5C76-D623-4E23-B82D-BE754EA9B44E}" srcOrd="1" destOrd="0" presId="urn:microsoft.com/office/officeart/2005/8/layout/pyramid2"/>
    <dgm:cxn modelId="{E08270C5-E2F4-4784-87CF-A25B5D727552}" type="presParOf" srcId="{C6806BED-3FF7-4968-9616-5A120DE68E3A}" destId="{AEE8B02E-5FE1-475A-A1B9-E41A754FA683}" srcOrd="2" destOrd="0" presId="urn:microsoft.com/office/officeart/2005/8/layout/pyramid2"/>
    <dgm:cxn modelId="{8B2DC865-B43B-49F5-AE8E-BA693AAB2DA7}" type="presParOf" srcId="{C6806BED-3FF7-4968-9616-5A120DE68E3A}" destId="{DAEA3B0E-9CD3-4026-A7D3-CF45ADE6CDA3}" srcOrd="3" destOrd="0" presId="urn:microsoft.com/office/officeart/2005/8/layout/pyramid2"/>
    <dgm:cxn modelId="{7B12D309-39BD-4BF4-9217-85CCFFA83227}" type="presParOf" srcId="{C6806BED-3FF7-4968-9616-5A120DE68E3A}" destId="{FE31C284-8A86-4580-8257-C2736B8ED298}" srcOrd="4" destOrd="0" presId="urn:microsoft.com/office/officeart/2005/8/layout/pyramid2"/>
    <dgm:cxn modelId="{1DC454BA-685E-4FE7-B3B5-0D1DC389B33B}" type="presParOf" srcId="{C6806BED-3FF7-4968-9616-5A120DE68E3A}" destId="{963106B1-2B61-4D73-8CCA-11040207AC9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A63339-617E-41DE-A7BD-3F8E831063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414204-E447-417F-8D03-ADF3C46165A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600" dirty="0" smtClean="0">
              <a:latin typeface="Arial" pitchFamily="34" charset="0"/>
              <a:cs typeface="Arial" pitchFamily="34" charset="0"/>
            </a:rPr>
            <a:t>анализ производственных процессов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A3276CA0-2DF0-479E-97D0-708AB883E4D0}" type="parTrans" cxnId="{7860DEC9-F9F4-4DB8-8D82-3CDD3AB66A27}">
      <dgm:prSet/>
      <dgm:spPr/>
      <dgm:t>
        <a:bodyPr/>
        <a:lstStyle/>
        <a:p>
          <a:endParaRPr lang="ru-RU"/>
        </a:p>
      </dgm:t>
    </dgm:pt>
    <dgm:pt modelId="{E76B3668-12C7-4B62-B6E8-01547788BCF0}" type="sibTrans" cxnId="{7860DEC9-F9F4-4DB8-8D82-3CDD3AB66A27}">
      <dgm:prSet/>
      <dgm:spPr/>
      <dgm:t>
        <a:bodyPr/>
        <a:lstStyle/>
        <a:p>
          <a:endParaRPr lang="ru-RU"/>
        </a:p>
      </dgm:t>
    </dgm:pt>
    <dgm:pt modelId="{D30B2A02-00AD-42E9-994A-EEC1808B5CC4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600" dirty="0" smtClean="0">
              <a:latin typeface="Arial" pitchFamily="34" charset="0"/>
              <a:cs typeface="Arial" pitchFamily="34" charset="0"/>
            </a:rPr>
            <a:t>разработка планов внедрения новых технологий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B86C9782-12FF-41D9-92C2-95579954A50B}" type="parTrans" cxnId="{EF629FCF-B11E-4B11-BD49-7C92072D59A6}">
      <dgm:prSet/>
      <dgm:spPr/>
      <dgm:t>
        <a:bodyPr/>
        <a:lstStyle/>
        <a:p>
          <a:endParaRPr lang="ru-RU"/>
        </a:p>
      </dgm:t>
    </dgm:pt>
    <dgm:pt modelId="{67407016-BC16-4073-99E2-EAAFC6E7B8B6}" type="sibTrans" cxnId="{EF629FCF-B11E-4B11-BD49-7C92072D59A6}">
      <dgm:prSet/>
      <dgm:spPr/>
      <dgm:t>
        <a:bodyPr/>
        <a:lstStyle/>
        <a:p>
          <a:endParaRPr lang="ru-RU"/>
        </a:p>
      </dgm:t>
    </dgm:pt>
    <dgm:pt modelId="{B1A60439-84F7-46F8-B190-ECE650B0BC7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600" dirty="0" smtClean="0">
              <a:latin typeface="Arial" pitchFamily="34" charset="0"/>
              <a:cs typeface="Arial" pitchFamily="34" charset="0"/>
            </a:rPr>
            <a:t>расчеты норм энергетических и материально-технических ресурсов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56AC558B-D9F5-44A9-93C5-DC982A73F18C}" type="parTrans" cxnId="{B3E28180-042B-4A77-A7F8-2CF49BFF12A1}">
      <dgm:prSet/>
      <dgm:spPr/>
      <dgm:t>
        <a:bodyPr/>
        <a:lstStyle/>
        <a:p>
          <a:endParaRPr lang="ru-RU"/>
        </a:p>
      </dgm:t>
    </dgm:pt>
    <dgm:pt modelId="{43634DED-D32F-4515-9AB8-B5E663051C3B}" type="sibTrans" cxnId="{B3E28180-042B-4A77-A7F8-2CF49BFF12A1}">
      <dgm:prSet/>
      <dgm:spPr/>
      <dgm:t>
        <a:bodyPr/>
        <a:lstStyle/>
        <a:p>
          <a:endParaRPr lang="ru-RU"/>
        </a:p>
      </dgm:t>
    </dgm:pt>
    <dgm:pt modelId="{150F71CF-7E5F-4EE3-BC27-989C328EB08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600" dirty="0" smtClean="0">
              <a:latin typeface="Arial" pitchFamily="34" charset="0"/>
              <a:cs typeface="Arial" pitchFamily="34" charset="0"/>
            </a:rPr>
            <a:t>разработка нормативных документов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1550F6C9-4A6C-4AEB-9895-AA5C225346CD}" type="parTrans" cxnId="{AB0F672C-36B2-4650-81F8-91DF00B19047}">
      <dgm:prSet/>
      <dgm:spPr/>
      <dgm:t>
        <a:bodyPr/>
        <a:lstStyle/>
        <a:p>
          <a:endParaRPr lang="ru-RU"/>
        </a:p>
      </dgm:t>
    </dgm:pt>
    <dgm:pt modelId="{497103CF-DAE5-4C60-ACA3-E07E5ABE302D}" type="sibTrans" cxnId="{AB0F672C-36B2-4650-81F8-91DF00B19047}">
      <dgm:prSet/>
      <dgm:spPr/>
      <dgm:t>
        <a:bodyPr/>
        <a:lstStyle/>
        <a:p>
          <a:endParaRPr lang="ru-RU"/>
        </a:p>
      </dgm:t>
    </dgm:pt>
    <dgm:pt modelId="{EF242648-5F5A-4041-840C-3B2E30FE7BE9}" type="pres">
      <dgm:prSet presAssocID="{0DA63339-617E-41DE-A7BD-3F8E831063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FF16AD-B34D-4A34-A5E7-B822939E2374}" type="pres">
      <dgm:prSet presAssocID="{CE414204-E447-417F-8D03-ADF3C46165A1}" presName="parentText" presStyleLbl="node1" presStyleIdx="0" presStyleCnt="4" custLinFactY="9744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8A806-1BE8-46CD-B480-8C047B6BC1DA}" type="pres">
      <dgm:prSet presAssocID="{E76B3668-12C7-4B62-B6E8-01547788BCF0}" presName="spacer" presStyleCnt="0"/>
      <dgm:spPr/>
    </dgm:pt>
    <dgm:pt modelId="{4D045B6B-3A64-407F-9D47-C339543A83D4}" type="pres">
      <dgm:prSet presAssocID="{D30B2A02-00AD-42E9-994A-EEC1808B5CC4}" presName="parentText" presStyleLbl="node1" presStyleIdx="1" presStyleCnt="4" custLinFactY="982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C65D4-B394-4C9B-95F1-3D6186DB7571}" type="pres">
      <dgm:prSet presAssocID="{67407016-BC16-4073-99E2-EAAFC6E7B8B6}" presName="spacer" presStyleCnt="0"/>
      <dgm:spPr/>
    </dgm:pt>
    <dgm:pt modelId="{7641B34A-CBEF-444A-A166-81326635EDCD}" type="pres">
      <dgm:prSet presAssocID="{B1A60439-84F7-46F8-B190-ECE650B0BC70}" presName="parentText" presStyleLbl="node1" presStyleIdx="2" presStyleCnt="4" custLinFactY="140616" custLinFactNeighborX="-42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EEDDA-9702-4529-9F7D-A929C151D635}" type="pres">
      <dgm:prSet presAssocID="{43634DED-D32F-4515-9AB8-B5E663051C3B}" presName="spacer" presStyleCnt="0"/>
      <dgm:spPr/>
    </dgm:pt>
    <dgm:pt modelId="{30D4BCD3-BD19-4418-9363-5C939FFB8BBD}" type="pres">
      <dgm:prSet presAssocID="{150F71CF-7E5F-4EE3-BC27-989C328EB081}" presName="parentText" presStyleLbl="node1" presStyleIdx="3" presStyleCnt="4" custLinFactY="-363656" custLinFactNeighborX="-10924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1491EB-596E-44AB-88BD-6AC473076FD6}" type="presOf" srcId="{150F71CF-7E5F-4EE3-BC27-989C328EB081}" destId="{30D4BCD3-BD19-4418-9363-5C939FFB8BBD}" srcOrd="0" destOrd="0" presId="urn:microsoft.com/office/officeart/2005/8/layout/vList2"/>
    <dgm:cxn modelId="{EF629FCF-B11E-4B11-BD49-7C92072D59A6}" srcId="{0DA63339-617E-41DE-A7BD-3F8E831063EF}" destId="{D30B2A02-00AD-42E9-994A-EEC1808B5CC4}" srcOrd="1" destOrd="0" parTransId="{B86C9782-12FF-41D9-92C2-95579954A50B}" sibTransId="{67407016-BC16-4073-99E2-EAAFC6E7B8B6}"/>
    <dgm:cxn modelId="{9BAD4C6E-1875-4A50-8798-564E76116F17}" type="presOf" srcId="{0DA63339-617E-41DE-A7BD-3F8E831063EF}" destId="{EF242648-5F5A-4041-840C-3B2E30FE7BE9}" srcOrd="0" destOrd="0" presId="urn:microsoft.com/office/officeart/2005/8/layout/vList2"/>
    <dgm:cxn modelId="{05DBE3A2-7792-4F31-A27D-79E2A0A5A178}" type="presOf" srcId="{CE414204-E447-417F-8D03-ADF3C46165A1}" destId="{24FF16AD-B34D-4A34-A5E7-B822939E2374}" srcOrd="0" destOrd="0" presId="urn:microsoft.com/office/officeart/2005/8/layout/vList2"/>
    <dgm:cxn modelId="{B3E28180-042B-4A77-A7F8-2CF49BFF12A1}" srcId="{0DA63339-617E-41DE-A7BD-3F8E831063EF}" destId="{B1A60439-84F7-46F8-B190-ECE650B0BC70}" srcOrd="2" destOrd="0" parTransId="{56AC558B-D9F5-44A9-93C5-DC982A73F18C}" sibTransId="{43634DED-D32F-4515-9AB8-B5E663051C3B}"/>
    <dgm:cxn modelId="{93D8F2B6-2155-4CE8-85E3-887D96C5DF40}" type="presOf" srcId="{B1A60439-84F7-46F8-B190-ECE650B0BC70}" destId="{7641B34A-CBEF-444A-A166-81326635EDCD}" srcOrd="0" destOrd="0" presId="urn:microsoft.com/office/officeart/2005/8/layout/vList2"/>
    <dgm:cxn modelId="{AB0F672C-36B2-4650-81F8-91DF00B19047}" srcId="{0DA63339-617E-41DE-A7BD-3F8E831063EF}" destId="{150F71CF-7E5F-4EE3-BC27-989C328EB081}" srcOrd="3" destOrd="0" parTransId="{1550F6C9-4A6C-4AEB-9895-AA5C225346CD}" sibTransId="{497103CF-DAE5-4C60-ACA3-E07E5ABE302D}"/>
    <dgm:cxn modelId="{3D901EB8-3581-41FE-AA0A-3CC15FF7CF34}" type="presOf" srcId="{D30B2A02-00AD-42E9-994A-EEC1808B5CC4}" destId="{4D045B6B-3A64-407F-9D47-C339543A83D4}" srcOrd="0" destOrd="0" presId="urn:microsoft.com/office/officeart/2005/8/layout/vList2"/>
    <dgm:cxn modelId="{7860DEC9-F9F4-4DB8-8D82-3CDD3AB66A27}" srcId="{0DA63339-617E-41DE-A7BD-3F8E831063EF}" destId="{CE414204-E447-417F-8D03-ADF3C46165A1}" srcOrd="0" destOrd="0" parTransId="{A3276CA0-2DF0-479E-97D0-708AB883E4D0}" sibTransId="{E76B3668-12C7-4B62-B6E8-01547788BCF0}"/>
    <dgm:cxn modelId="{0323E0BE-2744-4979-BF57-D784B1ADF8F9}" type="presParOf" srcId="{EF242648-5F5A-4041-840C-3B2E30FE7BE9}" destId="{24FF16AD-B34D-4A34-A5E7-B822939E2374}" srcOrd="0" destOrd="0" presId="urn:microsoft.com/office/officeart/2005/8/layout/vList2"/>
    <dgm:cxn modelId="{4D4980F5-A666-4C66-9E46-89A72A4C61F5}" type="presParOf" srcId="{EF242648-5F5A-4041-840C-3B2E30FE7BE9}" destId="{4528A806-1BE8-46CD-B480-8C047B6BC1DA}" srcOrd="1" destOrd="0" presId="urn:microsoft.com/office/officeart/2005/8/layout/vList2"/>
    <dgm:cxn modelId="{3AA463D4-FAAF-4B05-99A9-AE3EA4DBEF34}" type="presParOf" srcId="{EF242648-5F5A-4041-840C-3B2E30FE7BE9}" destId="{4D045B6B-3A64-407F-9D47-C339543A83D4}" srcOrd="2" destOrd="0" presId="urn:microsoft.com/office/officeart/2005/8/layout/vList2"/>
    <dgm:cxn modelId="{9D3A9604-679A-42CD-A2B5-578058B0DB9D}" type="presParOf" srcId="{EF242648-5F5A-4041-840C-3B2E30FE7BE9}" destId="{1B1C65D4-B394-4C9B-95F1-3D6186DB7571}" srcOrd="3" destOrd="0" presId="urn:microsoft.com/office/officeart/2005/8/layout/vList2"/>
    <dgm:cxn modelId="{620DADFE-3B7F-47FE-A2C7-72E18EF0C8F6}" type="presParOf" srcId="{EF242648-5F5A-4041-840C-3B2E30FE7BE9}" destId="{7641B34A-CBEF-444A-A166-81326635EDCD}" srcOrd="4" destOrd="0" presId="urn:microsoft.com/office/officeart/2005/8/layout/vList2"/>
    <dgm:cxn modelId="{804DE660-FEE6-4310-AC00-74B469AA9CB3}" type="presParOf" srcId="{EF242648-5F5A-4041-840C-3B2E30FE7BE9}" destId="{940EEDDA-9702-4529-9F7D-A929C151D635}" srcOrd="5" destOrd="0" presId="urn:microsoft.com/office/officeart/2005/8/layout/vList2"/>
    <dgm:cxn modelId="{6C369E74-B4C0-433A-A663-B4818301D840}" type="presParOf" srcId="{EF242648-5F5A-4041-840C-3B2E30FE7BE9}" destId="{30D4BCD3-BD19-4418-9363-5C939FFB8BB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4A15D-2E92-4AE1-8FCD-8DD85ECB7CBF}">
      <dsp:nvSpPr>
        <dsp:cNvPr id="0" name=""/>
        <dsp:cNvSpPr/>
      </dsp:nvSpPr>
      <dsp:spPr>
        <a:xfrm>
          <a:off x="-25188" y="108086"/>
          <a:ext cx="5017963" cy="5017963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4082F-9431-43F3-AE71-F207E838B7D6}">
      <dsp:nvSpPr>
        <dsp:cNvPr id="0" name=""/>
        <dsp:cNvSpPr/>
      </dsp:nvSpPr>
      <dsp:spPr>
        <a:xfrm>
          <a:off x="2433446" y="121584"/>
          <a:ext cx="5854290" cy="5017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Обеспечение деятельности организаций, работающих на Каспийском шельфе, нормативно-технической базой межгосударственного уровня, соответствующей требованиям межгосударственных соглашений и национальных законодательств</a:t>
          </a:r>
          <a:endParaRPr lang="ru-RU" sz="155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433446" y="121584"/>
        <a:ext cx="5854290" cy="1066317"/>
      </dsp:txXfrm>
    </dsp:sp>
    <dsp:sp modelId="{37BB1C06-DA65-4B02-8E7E-95B78DAFD80B}">
      <dsp:nvSpPr>
        <dsp:cNvPr id="0" name=""/>
        <dsp:cNvSpPr/>
      </dsp:nvSpPr>
      <dsp:spPr>
        <a:xfrm>
          <a:off x="633419" y="1174403"/>
          <a:ext cx="3700747" cy="3700747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EDB93-F78B-4EDB-8030-7F0BA0FCEC23}">
      <dsp:nvSpPr>
        <dsp:cNvPr id="0" name=""/>
        <dsp:cNvSpPr/>
      </dsp:nvSpPr>
      <dsp:spPr>
        <a:xfrm>
          <a:off x="2433417" y="1174403"/>
          <a:ext cx="5955042" cy="3700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Удовлетворение потребности РК и заинтересованных стран участниц МГС в гармонизации стандартов из серии ИСО 19900-19906 </a:t>
          </a:r>
          <a:endParaRPr lang="ru-RU" sz="155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433417" y="1174403"/>
        <a:ext cx="5955042" cy="1066317"/>
      </dsp:txXfrm>
    </dsp:sp>
    <dsp:sp modelId="{F379DAF2-F5E6-457F-82FC-BD42F4A6CE30}">
      <dsp:nvSpPr>
        <dsp:cNvPr id="0" name=""/>
        <dsp:cNvSpPr/>
      </dsp:nvSpPr>
      <dsp:spPr>
        <a:xfrm>
          <a:off x="1292027" y="2240720"/>
          <a:ext cx="2383532" cy="2383532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E15EF-BA53-4EB8-AFAE-9CB4D292BE70}">
      <dsp:nvSpPr>
        <dsp:cNvPr id="0" name=""/>
        <dsp:cNvSpPr/>
      </dsp:nvSpPr>
      <dsp:spPr>
        <a:xfrm>
          <a:off x="2473372" y="2207422"/>
          <a:ext cx="5854290" cy="23835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Установление единых требования в сфере соответствующей области применения стандарта и устранение технических барьеров как на межгосударственном уровне, так и в рамках сотрудничества в ВТО</a:t>
          </a:r>
          <a:endParaRPr lang="ru-RU" sz="155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473372" y="2207422"/>
        <a:ext cx="5854290" cy="1066317"/>
      </dsp:txXfrm>
    </dsp:sp>
    <dsp:sp modelId="{3A54C303-C393-4F4B-A473-C2776A5EFA36}">
      <dsp:nvSpPr>
        <dsp:cNvPr id="0" name=""/>
        <dsp:cNvSpPr/>
      </dsp:nvSpPr>
      <dsp:spPr>
        <a:xfrm>
          <a:off x="1950634" y="3307037"/>
          <a:ext cx="1066317" cy="1066317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177D9-01A4-456F-90CB-12CE2F219085}">
      <dsp:nvSpPr>
        <dsp:cNvPr id="0" name=""/>
        <dsp:cNvSpPr/>
      </dsp:nvSpPr>
      <dsp:spPr>
        <a:xfrm>
          <a:off x="2473372" y="3378267"/>
          <a:ext cx="5854290" cy="10663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5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Внедрение положительного международного опыта в сфере проектирования, изготовления, транспортировки, установки и ликвидации морских стальных сооружений </a:t>
          </a:r>
          <a:endParaRPr lang="ru-RU" sz="155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473372" y="3378267"/>
        <a:ext cx="5854290" cy="106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6EEB7-8CB1-4E6D-BE46-2AC4B34C60ED}">
      <dsp:nvSpPr>
        <dsp:cNvPr id="0" name=""/>
        <dsp:cNvSpPr/>
      </dsp:nvSpPr>
      <dsp:spPr>
        <a:xfrm>
          <a:off x="1731436" y="0"/>
          <a:ext cx="5256583" cy="5256583"/>
        </a:xfrm>
        <a:prstGeom prst="triangl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A648B-4594-4D14-B97E-66014EA91467}">
      <dsp:nvSpPr>
        <dsp:cNvPr id="0" name=""/>
        <dsp:cNvSpPr/>
      </dsp:nvSpPr>
      <dsp:spPr>
        <a:xfrm>
          <a:off x="374776" y="576065"/>
          <a:ext cx="7825894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При гармонизации в модифицированной степени возникают трудности связанные с изменением нормативных ссылок с международных стандартов на действующие заменяющие межгосударственные, в виду отсутствия последних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435519" y="636808"/>
        <a:ext cx="7704408" cy="1122845"/>
      </dsp:txXfrm>
    </dsp:sp>
    <dsp:sp modelId="{AEE8B02E-5FE1-475A-A1B9-E41A754FA683}">
      <dsp:nvSpPr>
        <dsp:cNvPr id="0" name=""/>
        <dsp:cNvSpPr/>
      </dsp:nvSpPr>
      <dsp:spPr>
        <a:xfrm>
          <a:off x="374776" y="2016225"/>
          <a:ext cx="7835803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Внесение дополнений рекомендательного характера по использованию документов Российского морского регистра судоходства, т.к. в них имеются аналогичные международным а, в некоторых случаях, более конкретизированные требования и расчетные методики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435519" y="2076968"/>
        <a:ext cx="7714317" cy="1122845"/>
      </dsp:txXfrm>
    </dsp:sp>
    <dsp:sp modelId="{FE31C284-8A86-4580-8257-C2736B8ED298}">
      <dsp:nvSpPr>
        <dsp:cNvPr id="0" name=""/>
        <dsp:cNvSpPr/>
      </dsp:nvSpPr>
      <dsp:spPr>
        <a:xfrm>
          <a:off x="369036" y="3528391"/>
          <a:ext cx="7807922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Внесение в стандарт дополнительной информации касательно особенностей климатических условий </a:t>
          </a:r>
          <a:r>
            <a:rPr lang="ru-RU" sz="1800" kern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rPr>
            <a:t>в странах участницах МГС</a:t>
          </a:r>
          <a:r>
            <a:rPr lang="ru-RU" sz="1800" kern="1200" dirty="0" smtClean="0">
              <a:latin typeface="Arial" pitchFamily="34" charset="0"/>
              <a:cs typeface="Arial" pitchFamily="34" charset="0"/>
            </a:rPr>
            <a:t> и исключение информации, не относящийся к странам МГС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429779" y="3589134"/>
        <a:ext cx="7686436" cy="1122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F16AD-B34D-4A34-A5E7-B822939E2374}">
      <dsp:nvSpPr>
        <dsp:cNvPr id="0" name=""/>
        <dsp:cNvSpPr/>
      </dsp:nvSpPr>
      <dsp:spPr>
        <a:xfrm>
          <a:off x="0" y="641013"/>
          <a:ext cx="8568952" cy="5616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анализ производственных процессов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7415" y="668428"/>
        <a:ext cx="8514122" cy="506770"/>
      </dsp:txXfrm>
    </dsp:sp>
    <dsp:sp modelId="{4D045B6B-3A64-407F-9D47-C339543A83D4}">
      <dsp:nvSpPr>
        <dsp:cNvPr id="0" name=""/>
        <dsp:cNvSpPr/>
      </dsp:nvSpPr>
      <dsp:spPr>
        <a:xfrm>
          <a:off x="0" y="1293321"/>
          <a:ext cx="8568952" cy="5616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разработка планов внедрения новых технологий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7415" y="1320736"/>
        <a:ext cx="8514122" cy="506770"/>
      </dsp:txXfrm>
    </dsp:sp>
    <dsp:sp modelId="{7641B34A-CBEF-444A-A166-81326635EDCD}">
      <dsp:nvSpPr>
        <dsp:cNvPr id="0" name=""/>
        <dsp:cNvSpPr/>
      </dsp:nvSpPr>
      <dsp:spPr>
        <a:xfrm>
          <a:off x="0" y="1958680"/>
          <a:ext cx="8568952" cy="5616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расчеты норм энергетических и материально-технических ресурсов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7415" y="1986095"/>
        <a:ext cx="8514122" cy="506770"/>
      </dsp:txXfrm>
    </dsp:sp>
    <dsp:sp modelId="{30D4BCD3-BD19-4418-9363-5C939FFB8BBD}">
      <dsp:nvSpPr>
        <dsp:cNvPr id="0" name=""/>
        <dsp:cNvSpPr/>
      </dsp:nvSpPr>
      <dsp:spPr>
        <a:xfrm>
          <a:off x="0" y="0"/>
          <a:ext cx="8568952" cy="5616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разработка нормативных документов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7415" y="27415"/>
        <a:ext cx="8514122" cy="50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B70C61-1A1A-4F78-BB79-5F365858014D}" type="datetimeFigureOut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99AF3B-7DA0-40A0-9439-7AF22F08F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286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8FAAF9-4367-4387-8EC1-BBEF71A4B9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735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9AF3B-7DA0-40A0-9439-7AF22F08FC5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69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8FAAF9-4367-4387-8EC1-BBEF71A4B9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6672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DF76-26C7-4235-BC6C-65275EAE55F0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86A96-9DC0-47A3-8229-E9A46F6D5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A198-0EF0-452E-BA02-8C4A8A32B803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12A86-3E7B-4CB6-9F8E-40DEDC4F8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A4EA-BA04-4D17-9B16-2898B811C8F3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678C-406D-4F61-A967-B5DCE9B99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74D9-6B1F-48EB-9601-6BF9827BEE61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C0679-87DC-4798-BB05-454D16649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CFE13-A98E-4731-8158-008C3BA560C2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7B5FB-CEAD-436B-88AD-21558CB9C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4BB5-4251-446E-85B4-CC75B768169E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D43B-CEA5-4480-A827-5A207DABB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80D8F-AB8D-4079-AE40-B43462AE1D58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3489-98BB-4997-B70D-E346441AF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D1E7-A282-4A59-A812-F3381C70EC6D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237E-97BE-467A-9857-6C3E6B812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D94C4-230E-4F45-BEE2-98E7376CF620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05C7E-59AE-4459-AFF1-2316E89D4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2CF0-CD86-4466-A919-0DB4EED3A664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2FEA-C431-4DE8-BBD3-CF11AD27F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F736-A5FE-403F-B7A4-0D3C491913BF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26898-3933-443A-9C27-BB0FF8E79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209E1-08B0-48AB-B193-C8016F1912B6}" type="datetime1">
              <a:rPr lang="ru-RU"/>
              <a:pPr>
                <a:defRPr/>
              </a:pPr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5A3CA-0D01-4A0D-8ED7-48568FC34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39552" y="1428736"/>
            <a:ext cx="8208912" cy="1352192"/>
          </a:xfrm>
        </p:spPr>
        <p:txBody>
          <a:bodyPr rtlCol="0">
            <a:no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 о ходе разработки 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57158" y="428604"/>
            <a:ext cx="7102506" cy="382588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ТОО «Стройинжиниринг Астана»</a:t>
            </a:r>
            <a:endParaRPr lang="en-US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57688" y="3071813"/>
            <a:ext cx="4357687" cy="1571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j-lt"/>
              <a:cs typeface="+mn-cs"/>
            </a:endParaRPr>
          </a:p>
        </p:txBody>
      </p:sp>
      <p:pic>
        <p:nvPicPr>
          <p:cNvPr id="1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7" y="188640"/>
            <a:ext cx="1907703" cy="12684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07904" y="5301208"/>
            <a:ext cx="5072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Докладчик: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Калинич Елена Александровна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Заместитель директора</a:t>
            </a:r>
          </a:p>
          <a:p>
            <a:pPr algn="r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 «Стройинжиниринг Астана» 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6"/>
          <p:cNvSpPr txBox="1">
            <a:spLocks/>
          </p:cNvSpPr>
          <p:nvPr/>
        </p:nvSpPr>
        <p:spPr bwMode="auto">
          <a:xfrm>
            <a:off x="611560" y="2564904"/>
            <a:ext cx="8064896" cy="16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ГОСТ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ISO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19902 – 201_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«Нефтяная и газовая промышленность. Стационарные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морские стальные сооружения»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разработчике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1196752"/>
            <a:ext cx="8568952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3050" algn="just"/>
            <a:r>
              <a:rPr lang="ru-RU" sz="1700" dirty="0" smtClean="0"/>
              <a:t>Деятельность по стандартизации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ТОО «Стройинжиниринг Астана» </a:t>
            </a:r>
            <a:r>
              <a:rPr lang="ru-RU" sz="1700" dirty="0" smtClean="0"/>
              <a:t>началась в 2003 году и на сегодняшний день Товарищество активно принимает участие </a:t>
            </a:r>
            <a:r>
              <a:rPr lang="ru-RU" sz="1700" dirty="0"/>
              <a:t>в</a:t>
            </a:r>
            <a:r>
              <a:rPr lang="ru-RU" sz="1700" dirty="0" smtClean="0"/>
              <a:t> разработке стандартов межгосударственных, национальных, неправительственных и стандартов организаций, а также другой технической документации, необходимой предприятиям нефтегазовой отрасли. Товарищество продолжает активно участвовать в работе национальных и межгосударственных технических комитетов по стандартизации в нефтегазовой промышленности.</a:t>
            </a:r>
          </a:p>
          <a:p>
            <a:pPr lvl="0" indent="273050" algn="just"/>
            <a:r>
              <a:rPr lang="ru-RU" sz="1700" b="1" dirty="0" smtClean="0"/>
              <a:t>Основные направления деятельности Товарищ</a:t>
            </a:r>
            <a:r>
              <a:rPr lang="ru-RU" b="1" dirty="0" smtClean="0"/>
              <a:t>ества: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74473499"/>
              </p:ext>
            </p:extLst>
          </p:nvPr>
        </p:nvGraphicFramePr>
        <p:xfrm>
          <a:off x="251520" y="3503830"/>
          <a:ext cx="856895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3508" y="602411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и другие услуги в сфере инжинирингового консалтинга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Опыт работы в цифрах и фактах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:\user_profile\Desktop\2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268760"/>
            <a:ext cx="8784976" cy="5194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user_profile\Desktop\3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8578074" cy="46805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404664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Реализованные  проекты по отраслям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4437112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 algn="just"/>
            <a:endParaRPr lang="ru-RU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3528" y="1256467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indent="35560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На базе ТОО «Стройинжиниринг Астана» до недавнего времени успешно функционировали два подкомитета:  </a:t>
            </a:r>
          </a:p>
          <a:p>
            <a:pPr indent="355600" algn="just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ПК2 «Природный газ, попутный нефтяной газ, газовый конденсат» в составе технического комитета по стандартизации № 58 «Нефть, газ, продукты их переработки, материалы, оборудование и сооружения для нефтяной, нефтехимической и газовой промышленности»     </a:t>
            </a:r>
          </a:p>
          <a:p>
            <a:pPr indent="355600" algn="just"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ПК6 «Охрана окружающей среды в нефтегазовом комплексе» в составе технического комитета по стандартизации № 49 «Нефтегазовая отрасль».</a:t>
            </a:r>
          </a:p>
          <a:p>
            <a:pPr indent="355600" algn="just"/>
            <a:endParaRPr lang="ru-RU" sz="1600" dirty="0" smtClean="0"/>
          </a:p>
          <a:p>
            <a:pPr indent="355600" algn="just"/>
            <a:r>
              <a:rPr lang="ru-RU" sz="1600" dirty="0" smtClean="0"/>
              <a:t>С июля 2015 года Товарищество взяло на себя руководство секретариатом Подкомитета № 9  «Строительство и капитальный ремонт нефтепромысловых объектов» Технического комитета по стандартизации № 89 «Техника и технология добычи нефти и газа»</a:t>
            </a:r>
          </a:p>
          <a:p>
            <a:pPr indent="355600" algn="just"/>
            <a:endParaRPr lang="ru-RU" sz="1600" dirty="0" smtClean="0"/>
          </a:p>
          <a:p>
            <a:pPr indent="355600" algn="just"/>
            <a:endParaRPr lang="ru-RU" sz="1600" dirty="0" smtClean="0"/>
          </a:p>
          <a:p>
            <a:pPr indent="355600" algn="just"/>
            <a:r>
              <a:rPr lang="ru-RU" sz="1600" dirty="0" smtClean="0"/>
              <a:t>Основываясь на успешном опыте работы с крупнейшими предприятиями и организациями по стандартизации Товарищество перенимает положительный опыт и стремиться находить новые пути для совершенствования качества предоставляемых услуг.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60648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Опыт работы с Техническими комитетами по стандартизации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43608" y="3643314"/>
            <a:ext cx="7715304" cy="2857520"/>
          </a:xfrm>
        </p:spPr>
        <p:txBody>
          <a:bodyPr rtlCol="0">
            <a:noAutofit/>
          </a:bodyPr>
          <a:lstStyle/>
          <a:p>
            <a:pPr lvl="0" algn="r"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 разработчика: 	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ТОО «Стройинжиниринг Астана»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 Казахстан, г. Астана, ул.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Н.Ондасынова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д. 45,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официальный сайт: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www.stia.kz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Контактное лицо: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Канаев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Азат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тел.: +7 7172 24 17 34</a:t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e-mail: info@stia.kz, azat.kanayev@mail.ru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57688" y="3071813"/>
            <a:ext cx="4357687" cy="1571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j-lt"/>
              <a:cs typeface="+mn-cs"/>
            </a:endParaRPr>
          </a:p>
        </p:txBody>
      </p:sp>
      <p:pic>
        <p:nvPicPr>
          <p:cNvPr id="1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42852"/>
            <a:ext cx="2214546" cy="1472438"/>
          </a:xfrm>
          <a:prstGeom prst="rect">
            <a:avLst/>
          </a:prstGeom>
          <a:noFill/>
        </p:spPr>
      </p:pic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57158" y="428604"/>
            <a:ext cx="7102506" cy="382588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ТОО «Стройинжиниринг Астана»</a:t>
            </a:r>
            <a:endParaRPr lang="en-US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250030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Благодарю за внимание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14282" y="428604"/>
            <a:ext cx="7143800" cy="64294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Основание для разработки ГОСТ ISO 19902 – 201_: 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23528" y="1124744"/>
            <a:ext cx="857256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Tx/>
              <a:buChar char="-"/>
            </a:pPr>
            <a:r>
              <a:rPr lang="ru-RU" sz="1600" dirty="0" smtClean="0"/>
              <a:t> Программа работ по межгосударственной стандартизации Межгосударственного совета по стандартизации, метрологии и сертификации (МГС СНГ) на 2013-2015 годы.</a:t>
            </a:r>
          </a:p>
          <a:p>
            <a:pPr lvl="0" algn="just">
              <a:buFontTx/>
              <a:buChar char="-"/>
            </a:pPr>
            <a:r>
              <a:rPr lang="ru-RU" sz="1600" dirty="0" smtClean="0"/>
              <a:t> Сводный План работ по межгосударственной стандартизации МТК 523 «Техника и технологии добычи и переработки нефти и газа» на 2016 год.</a:t>
            </a:r>
          </a:p>
          <a:p>
            <a:pPr lvl="0" algn="just">
              <a:buFontTx/>
              <a:buChar char="-"/>
            </a:pPr>
            <a:r>
              <a:rPr lang="ru-RU" sz="1600" dirty="0" smtClean="0"/>
              <a:t> Договор с Заказчиком разработки.</a:t>
            </a:r>
          </a:p>
          <a:p>
            <a:pPr lvl="0" algn="just">
              <a:buFontTx/>
              <a:buChar char="-"/>
            </a:pPr>
            <a:endParaRPr lang="ru-RU" sz="1600" dirty="0" smtClean="0"/>
          </a:p>
          <a:p>
            <a:pPr lvl="0" algn="just"/>
            <a:r>
              <a:rPr lang="ru-RU" sz="1600" dirty="0" smtClean="0"/>
              <a:t>Заказчиком разработки является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North Caspian Operating Company B.V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429000"/>
            <a:ext cx="46085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North Caspian Operating Company B.V </a:t>
            </a:r>
            <a:r>
              <a:rPr lang="ru-RU" sz="1600" dirty="0" smtClean="0"/>
              <a:t>является Единым Оператором работ в рамках Соглашения о разделе продукции по Северному Каспию.</a:t>
            </a:r>
            <a:endParaRPr lang="en-US" sz="1600" dirty="0" smtClean="0"/>
          </a:p>
          <a:p>
            <a:pPr indent="355600" algn="just"/>
            <a:r>
              <a:rPr lang="ru-RU" sz="1600" dirty="0" smtClean="0"/>
              <a:t>Подрядный участок в рамках СРПСК занимает территорию более 5000 км и включает гигантское месторождение </a:t>
            </a:r>
            <a:r>
              <a:rPr lang="ru-RU" sz="1600" dirty="0" err="1" smtClean="0"/>
              <a:t>Кашаган</a:t>
            </a:r>
            <a:r>
              <a:rPr lang="ru-RU" sz="1600" dirty="0" smtClean="0"/>
              <a:t>, одно из крупнейших нефтяных месторождений в мире, а также месторождения </a:t>
            </a:r>
            <a:r>
              <a:rPr lang="ru-RU" sz="1600" dirty="0" err="1" smtClean="0"/>
              <a:t>Каламкас</a:t>
            </a:r>
            <a:r>
              <a:rPr lang="ru-RU" sz="1600" dirty="0" smtClean="0"/>
              <a:t>, </a:t>
            </a:r>
            <a:r>
              <a:rPr lang="ru-RU" sz="1600" dirty="0" err="1" smtClean="0"/>
              <a:t>Актоты</a:t>
            </a:r>
            <a:r>
              <a:rPr lang="ru-RU" sz="1600" dirty="0" smtClean="0"/>
              <a:t> и </a:t>
            </a:r>
            <a:r>
              <a:rPr lang="ru-RU" sz="1600" dirty="0" err="1" smtClean="0"/>
              <a:t>Кайран</a:t>
            </a:r>
            <a:r>
              <a:rPr lang="ru-RU" sz="1600" dirty="0" smtClean="0"/>
              <a:t>.</a:t>
            </a:r>
          </a:p>
        </p:txBody>
      </p:sp>
      <p:pic>
        <p:nvPicPr>
          <p:cNvPr id="1028" name="Picture 4" descr="D:\user_profile\Desktop\1290179031_19411579b1bea9c7adbb1248749b3335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356992"/>
            <a:ext cx="3563940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user_profile\Desktop\partn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268761"/>
            <a:ext cx="5777894" cy="5256583"/>
          </a:xfrm>
          <a:prstGeom prst="rect">
            <a:avLst/>
          </a:prstGeom>
          <a:noFill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323528" y="404664"/>
            <a:ext cx="5797878" cy="642942"/>
          </a:xfrm>
          <a:prstGeom prst="rect">
            <a:avLst/>
          </a:prstGeom>
        </p:spPr>
        <p:txBody>
          <a:bodyPr/>
          <a:lstStyle/>
          <a:p>
            <a:pPr lvl="0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Участники консорциума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NCOC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sz="1600" dirty="0" smtClean="0"/>
              <a:t>Участники Консорциума по СРПСК являются–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</a:rPr>
              <a:t>КазМунайГаз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</a:rPr>
              <a:t>Eni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</a:rPr>
              <a:t>Shell, ExxonMobil, Total, CNPC,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</a:rPr>
              <a:t>Inpex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1600" dirty="0"/>
          </a:p>
        </p:txBody>
      </p:sp>
      <p:pic>
        <p:nvPicPr>
          <p:cNvPr id="3075" name="Picture 3" descr="D:\user_profile\Desktop\AAEAAQAAAAAAAAJrAAAAJGYyOGZkZjljLTMyZjItNGY4Ni04YTIzLTA3ODAzNGMzMTBj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2736304" cy="2265040"/>
          </a:xfrm>
          <a:prstGeom prst="rect">
            <a:avLst/>
          </a:prstGeom>
          <a:noFill/>
        </p:spPr>
      </p:pic>
      <p:pic>
        <p:nvPicPr>
          <p:cNvPr id="7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2339752" y="1196752"/>
            <a:ext cx="4680520" cy="4536504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invGray">
          <a:xfrm rot="1385106">
            <a:off x="5823584" y="3825602"/>
            <a:ext cx="991009" cy="342392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invGray">
          <a:xfrm rot="14585128">
            <a:off x="3517677" y="1545303"/>
            <a:ext cx="993265" cy="344534"/>
          </a:xfrm>
          <a:prstGeom prst="rightArrow">
            <a:avLst>
              <a:gd name="adj1" fmla="val 35167"/>
              <a:gd name="adj2" fmla="val 11067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invGray">
          <a:xfrm rot="12895923">
            <a:off x="2656559" y="2417114"/>
            <a:ext cx="993265" cy="344534"/>
          </a:xfrm>
          <a:prstGeom prst="rightArrow">
            <a:avLst>
              <a:gd name="adj1" fmla="val 35167"/>
              <a:gd name="adj2" fmla="val 11067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invGray">
          <a:xfrm rot="17973186">
            <a:off x="4829857" y="1613041"/>
            <a:ext cx="991009" cy="342392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invGray">
          <a:xfrm rot="3778268">
            <a:off x="4964445" y="4750967"/>
            <a:ext cx="991009" cy="342392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invGray">
          <a:xfrm rot="14369022">
            <a:off x="3719691" y="2553926"/>
            <a:ext cx="991010" cy="342392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invGray">
          <a:xfrm rot="7535209">
            <a:off x="3280334" y="4768972"/>
            <a:ext cx="993265" cy="344534"/>
          </a:xfrm>
          <a:prstGeom prst="rightArrow">
            <a:avLst>
              <a:gd name="adj1" fmla="val 35167"/>
              <a:gd name="adj2" fmla="val 11067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invGray">
          <a:xfrm>
            <a:off x="5940152" y="2564904"/>
            <a:ext cx="939438" cy="361187"/>
          </a:xfrm>
          <a:prstGeom prst="rightArrow">
            <a:avLst>
              <a:gd name="adj1" fmla="val 35167"/>
              <a:gd name="adj2" fmla="val 11110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invGray">
          <a:xfrm rot="10800000">
            <a:off x="3224080" y="3525931"/>
            <a:ext cx="1025035" cy="363444"/>
          </a:xfrm>
          <a:prstGeom prst="rightArrow">
            <a:avLst>
              <a:gd name="adj1" fmla="val 35167"/>
              <a:gd name="adj2" fmla="val 12048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59832" y="1988840"/>
            <a:ext cx="3096344" cy="2937297"/>
            <a:chOff x="2238" y="1769"/>
            <a:chExt cx="1361" cy="1361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2238" y="1769"/>
              <a:ext cx="1361" cy="136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327" y="1858"/>
              <a:ext cx="1183" cy="1183"/>
            </a:xfrm>
            <a:prstGeom prst="ellipse">
              <a:avLst/>
            </a:prstGeom>
            <a:gradFill rotWithShape="1">
              <a:gsLst>
                <a:gs pos="0">
                  <a:srgbClr val="0099CC">
                    <a:gamma/>
                    <a:shade val="54118"/>
                    <a:invGamma/>
                  </a:srgbClr>
                </a:gs>
                <a:gs pos="50000">
                  <a:srgbClr val="0099CC"/>
                </a:gs>
                <a:gs pos="100000">
                  <a:srgbClr val="0099CC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328" y="1860"/>
              <a:ext cx="1183" cy="1183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2391" y="1917"/>
              <a:ext cx="1065" cy="106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2410" y="1929"/>
              <a:ext cx="1031" cy="1031"/>
              <a:chOff x="4166" y="1706"/>
              <a:chExt cx="1252" cy="1252"/>
            </a:xfrm>
          </p:grpSpPr>
          <p:sp>
            <p:nvSpPr>
              <p:cNvPr id="18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4265" y="1795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7" name="Text Box 20"/>
            <p:cNvSpPr txBox="1">
              <a:spLocks noChangeArrowheads="1"/>
            </p:cNvSpPr>
            <p:nvPr/>
          </p:nvSpPr>
          <p:spPr bwMode="gray">
            <a:xfrm>
              <a:off x="2365" y="2169"/>
              <a:ext cx="1112" cy="6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</a:rPr>
                <a:t>Целесообразность</a:t>
              </a:r>
            </a:p>
            <a:p>
              <a:pPr algn="ctr" eaLnBrk="0" hangingPunct="0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</a:rPr>
                <a:t>разработки стандарта на меж-государственном уровне</a:t>
              </a:r>
              <a:endParaRPr lang="en-US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2" name="AutoShape 21"/>
          <p:cNvSpPr>
            <a:spLocks noChangeArrowheads="1"/>
          </p:cNvSpPr>
          <p:nvPr/>
        </p:nvSpPr>
        <p:spPr bwMode="gray">
          <a:xfrm>
            <a:off x="179512" y="1916832"/>
            <a:ext cx="2592288" cy="93610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971600" y="404664"/>
            <a:ext cx="3147116" cy="864096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gray">
          <a:xfrm>
            <a:off x="827584" y="5301208"/>
            <a:ext cx="2880320" cy="7200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gray">
          <a:xfrm>
            <a:off x="6012160" y="1844824"/>
            <a:ext cx="2736304" cy="115212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gray">
          <a:xfrm>
            <a:off x="5364087" y="404664"/>
            <a:ext cx="2808313" cy="792088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gray">
          <a:xfrm>
            <a:off x="6084168" y="3717032"/>
            <a:ext cx="2664296" cy="93610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invGray">
          <a:xfrm rot="9917458">
            <a:off x="2510237" y="3693348"/>
            <a:ext cx="993265" cy="344534"/>
          </a:xfrm>
          <a:prstGeom prst="rightArrow">
            <a:avLst>
              <a:gd name="adj1" fmla="val 35167"/>
              <a:gd name="adj2" fmla="val 110670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gray">
          <a:xfrm>
            <a:off x="179512" y="3429001"/>
            <a:ext cx="2664296" cy="93610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34" name="AutoShape 26"/>
          <p:cNvSpPr>
            <a:spLocks noChangeArrowheads="1"/>
          </p:cNvSpPr>
          <p:nvPr/>
        </p:nvSpPr>
        <p:spPr bwMode="gray">
          <a:xfrm>
            <a:off x="5076057" y="5229200"/>
            <a:ext cx="3096344" cy="93610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FEFEFE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/>
            <a:endParaRPr lang="en-US" b="0" dirty="0">
              <a:solidFill>
                <a:srgbClr val="FEFEF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00100" y="357166"/>
            <a:ext cx="299583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50" dirty="0" smtClean="0">
                <a:latin typeface="Arial" pitchFamily="34" charset="0"/>
                <a:cs typeface="Arial" pitchFamily="34" charset="0"/>
              </a:rPr>
              <a:t>Развитие отрасли добычи углеводородов на морских месторождениях (Каспий, Сахалин, Арктика) </a:t>
            </a:r>
            <a:endParaRPr lang="ru-RU" sz="14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1520" y="1988841"/>
            <a:ext cx="2520280" cy="864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Освоение нефтегазовых ресурсов Каспийского моря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0" y="3501008"/>
            <a:ext cx="291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Необходимость принятия положительного международного опыта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1560" y="5373216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Устранение технических </a:t>
            </a:r>
          </a:p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барьеров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76056" y="404664"/>
            <a:ext cx="34563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Принятие национальных </a:t>
            </a:r>
          </a:p>
          <a:p>
            <a:pPr lvl="0"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стандартов СТ РК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ISO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19900, </a:t>
            </a:r>
          </a:p>
          <a:p>
            <a:pPr lvl="0"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СТ РК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ISO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19901 (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IDT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 в РК 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12160" y="1844824"/>
            <a:ext cx="27363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Принятие национального стандарта ГОСТ Р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ISO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19906 (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IDT)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 РФ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 рамках программы «Баренц-2020» </a:t>
            </a:r>
          </a:p>
          <a:p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5868144" y="3789040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Обеспечение гармонизации </a:t>
            </a:r>
          </a:p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 национальным законодательством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76056" y="530120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Применение единого подхода к уровню надежности морских сооружений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разработки ГОСТ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ISO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19902 – 201_: 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219200"/>
          <a:ext cx="8363272" cy="523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179512" y="1196752"/>
            <a:ext cx="3168352" cy="5256584"/>
          </a:xfrm>
          <a:prstGeom prst="roundRect">
            <a:avLst>
              <a:gd name="adj" fmla="val 3446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04664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Общие сведения о проекте стандарта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875" y="0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14678" y="1142985"/>
            <a:ext cx="592932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lvl="0">
              <a:spcAft>
                <a:spcPts val="600"/>
              </a:spcAft>
            </a:pPr>
            <a:r>
              <a:rPr lang="ru-RU" sz="1400" dirty="0" smtClean="0"/>
              <a:t>стационарные морские стальные сооружения, применяемые в нефтяной и газовой промышленности: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кессоны (свободностоящие и закрепленные); 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опорные основания каркасной конструкции;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err="1" smtClean="0"/>
              <a:t>моноподы</a:t>
            </a:r>
            <a:r>
              <a:rPr lang="ru-RU" sz="1400" dirty="0" smtClean="0"/>
              <a:t>;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башенные опоры. </a:t>
            </a:r>
          </a:p>
          <a:p>
            <a:pPr marL="95250" lvl="0"/>
            <a:endParaRPr lang="ru-RU" sz="600" dirty="0" smtClean="0"/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аналогичные сооружения, устанавливаемые на морское дно, стальные гравитационные основания, самоподъемные основания; 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иные сооружения, предполагающие установку на морском дне;</a:t>
            </a:r>
          </a:p>
          <a:p>
            <a:pPr marL="95250" lvl="0">
              <a:spcAft>
                <a:spcPts val="600"/>
              </a:spcAft>
              <a:buFontTx/>
              <a:buChar char="-"/>
            </a:pPr>
            <a:r>
              <a:rPr lang="ru-RU" sz="1400" dirty="0" smtClean="0"/>
              <a:t> другие конструкции, относящиеся к морским сооружениям (например, подводные резервуары для хранения нефти, мосты и соединительные сооружения) в той части, которая распространяется на указанные сооружения.</a:t>
            </a:r>
          </a:p>
          <a:p>
            <a:pPr marL="95250" lvl="0"/>
            <a:endParaRPr lang="ru-RU" sz="600" dirty="0" smtClean="0"/>
          </a:p>
          <a:p>
            <a:pPr marL="95250" lvl="0">
              <a:spcAft>
                <a:spcPts val="600"/>
              </a:spcAft>
            </a:pPr>
            <a:r>
              <a:rPr lang="ru-RU" sz="1400" dirty="0" smtClean="0"/>
              <a:t>- проектирование, изготовление, транспортировка и установка новых сооружений, а также их последующая ликвидация; </a:t>
            </a:r>
          </a:p>
          <a:p>
            <a:pPr marL="95250" lvl="0">
              <a:spcAft>
                <a:spcPts val="600"/>
              </a:spcAft>
            </a:pPr>
            <a:r>
              <a:rPr lang="ru-RU" sz="1400" dirty="0" smtClean="0"/>
              <a:t>- проведение инспекций в процессе эксплуатации и обеспечение механической целостности новых и действующих систем и сооружений;</a:t>
            </a:r>
          </a:p>
          <a:p>
            <a:pPr marL="95250" lvl="0">
              <a:spcAft>
                <a:spcPts val="600"/>
              </a:spcAft>
            </a:pPr>
            <a:r>
              <a:rPr lang="ru-RU" sz="1400" dirty="0" smtClean="0"/>
              <a:t>- оценка действующих сооружений;</a:t>
            </a:r>
          </a:p>
          <a:p>
            <a:pPr marL="95250" lvl="0">
              <a:spcAft>
                <a:spcPts val="600"/>
              </a:spcAft>
            </a:pPr>
            <a:r>
              <a:rPr lang="ru-RU" sz="1400" dirty="0" smtClean="0"/>
              <a:t>- оценка сооружений с целью их повторного применения в других условиях.</a:t>
            </a:r>
          </a:p>
          <a:p>
            <a:pPr lvl="0"/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1196752"/>
            <a:ext cx="3240360" cy="474591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ru-RU" sz="1580" b="1" dirty="0" smtClean="0"/>
              <a:t>Объект стандартизации:</a:t>
            </a:r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b="1" dirty="0" smtClean="0"/>
          </a:p>
          <a:p>
            <a:r>
              <a:rPr lang="ru-RU" sz="1580" b="1" dirty="0" smtClean="0"/>
              <a:t>Требования стандарта также распространяются на:</a:t>
            </a:r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algn="ctr"/>
            <a:endParaRPr lang="ru-RU" sz="1580" dirty="0" smtClean="0"/>
          </a:p>
          <a:p>
            <a:pPr lvl="0" algn="ctr"/>
            <a:endParaRPr lang="ru-RU" sz="1580" b="1" dirty="0" smtClean="0"/>
          </a:p>
          <a:p>
            <a:pPr lvl="0" algn="ctr"/>
            <a:endParaRPr lang="ru-RU" sz="1580" b="1" dirty="0" smtClean="0"/>
          </a:p>
          <a:p>
            <a:pPr lvl="0"/>
            <a:r>
              <a:rPr lang="ru-RU" sz="1580" b="1" dirty="0" smtClean="0"/>
              <a:t>Стандарт устанавливает требования к планированию и проектированию следующих мероприятий: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18274562"/>
              </p:ext>
            </p:extLst>
          </p:nvPr>
        </p:nvGraphicFramePr>
        <p:xfrm>
          <a:off x="395536" y="1196752"/>
          <a:ext cx="835292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404664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Гармонизация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Исполнители работ по разработке стандарта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1225689"/>
            <a:ext cx="8676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algn="ctr"/>
            <a:r>
              <a:rPr lang="ru-RU" dirty="0" smtClean="0"/>
              <a:t>Разработчиком проекта стандарта является </a:t>
            </a:r>
          </a:p>
          <a:p>
            <a:pPr marL="177800" lvl="0"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ТОО «Стройинжиниринг Астана» </a:t>
            </a:r>
            <a:r>
              <a:rPr lang="ru-RU" dirty="0" smtClean="0"/>
              <a:t>в соответствии с договором с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North Caspian Operating Company B.V.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dirty="0" smtClean="0"/>
          </a:p>
          <a:p>
            <a:pPr algn="ctr"/>
            <a:r>
              <a:rPr lang="ru-RU" dirty="0" smtClean="0"/>
              <a:t>В рамках МТК 523 была организована рабочая группа в составе:</a:t>
            </a:r>
          </a:p>
          <a:p>
            <a:endParaRPr lang="ru-RU" dirty="0" smtClean="0"/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ТОО «Стройинжиниринг Астана»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АО «Информационно – аналитический центр нефти и газа»  Республики Казахстан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ТК 138 «Нефтегазнормирование», Украина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АО «Казахстанско – Британский технический университет»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СРО НП «Нефтегазсервис»</a:t>
            </a:r>
          </a:p>
          <a:p>
            <a:pPr marL="95250" lvl="0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NCOC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Казахстан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РГУ нефти и газа имени И.М. Губкина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ОАО «ЦКБ МТ «Рубин»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ОАО «ВНИИСТ»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ДОАО «ЦКБН ОАО «Газпром»</a:t>
            </a:r>
          </a:p>
          <a:p>
            <a:pPr marL="95250" lvl="0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ЦКБ «Коралл»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404664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Статус разработке стандарта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844824"/>
            <a:ext cx="8676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0700" lvl="0" indent="-342900" algn="just">
              <a:buAutoNum type="arabicPeriod"/>
            </a:pPr>
            <a:r>
              <a:rPr lang="ru-RU" dirty="0" smtClean="0"/>
              <a:t>Проект ГОСТ </a:t>
            </a:r>
            <a:r>
              <a:rPr lang="en-US" dirty="0" smtClean="0"/>
              <a:t>ISO</a:t>
            </a:r>
            <a:r>
              <a:rPr lang="ru-RU" dirty="0" smtClean="0"/>
              <a:t> 19902 прошел внутригосударственное рассмотрение и получил одобрение Научно технической комиссии уполномоченного органа в области технического регулирования Республики Казахстан.</a:t>
            </a:r>
          </a:p>
          <a:p>
            <a:pPr marL="520700" lvl="0" indent="-342900" algn="just">
              <a:buAutoNum type="arabicPeriod"/>
            </a:pPr>
            <a:endParaRPr lang="ru-RU" dirty="0" smtClean="0"/>
          </a:p>
          <a:p>
            <a:pPr marL="520700" lvl="0" indent="-342900" algn="just">
              <a:buAutoNum type="arabicPeriod"/>
            </a:pPr>
            <a:r>
              <a:rPr lang="ru-RU" dirty="0" smtClean="0"/>
              <a:t>Первая редакция </a:t>
            </a:r>
            <a:r>
              <a:rPr lang="ru-RU" dirty="0"/>
              <a:t>ГОСТ </a:t>
            </a:r>
            <a:r>
              <a:rPr lang="en-US" dirty="0"/>
              <a:t>ISO</a:t>
            </a:r>
            <a:r>
              <a:rPr lang="ru-RU" dirty="0"/>
              <a:t> 19902 </a:t>
            </a:r>
            <a:r>
              <a:rPr lang="ru-RU" dirty="0" smtClean="0"/>
              <a:t>прошла рассмотрение заинтересованных стран в АИС МГС и получены отзывы, замечания и предложения.</a:t>
            </a:r>
          </a:p>
          <a:p>
            <a:pPr marL="520700" lvl="0" indent="-342900" algn="just">
              <a:buAutoNum type="arabicPeriod"/>
            </a:pPr>
            <a:endParaRPr lang="ru-RU" dirty="0"/>
          </a:p>
          <a:p>
            <a:pPr marL="520700" lvl="0" indent="-342900" algn="just">
              <a:buAutoNum type="arabicPeriod"/>
            </a:pPr>
            <a:r>
              <a:rPr lang="ru-RU" dirty="0" smtClean="0"/>
              <a:t>В настоящий момент разработчиком совместно с ЦКБ «Коралл» разрабатывается окончательная версия </a:t>
            </a:r>
            <a:r>
              <a:rPr lang="ru-RU" dirty="0"/>
              <a:t>ГОСТ </a:t>
            </a:r>
            <a:r>
              <a:rPr lang="en-US" dirty="0"/>
              <a:t>ISO</a:t>
            </a:r>
            <a:r>
              <a:rPr lang="ru-RU" dirty="0"/>
              <a:t> </a:t>
            </a:r>
            <a:r>
              <a:rPr lang="ru-RU" dirty="0" smtClean="0"/>
              <a:t>19902.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041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4735</TotalTime>
  <Words>1023</Words>
  <Application>Microsoft Office PowerPoint</Application>
  <PresentationFormat>Экран (4:3)</PresentationFormat>
  <Paragraphs>121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</vt:lpstr>
      <vt:lpstr>Тема Office</vt:lpstr>
      <vt:lpstr>Отчет о ходе разработки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 разработчика:  ТОО «Стройинжиниринг Астана» Республика Казахстан, г. Астана, ул. Н.Ондасынова, д. 45, официальный сайт: www.stia.kz     Контактное лицо: Канаев  Азат    тел.: +7 7172 24 17 34    e-mail: info@stia.kz, azat.kanayev@mail.ru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Республики Казахстан  от 3 апреля 2002 года № 314-II «О промышленной безопасности на производственных объектах»</dc:title>
  <dc:creator>Пользователь</dc:creator>
  <cp:lastModifiedBy>Иван Калинич</cp:lastModifiedBy>
  <cp:revision>500</cp:revision>
  <dcterms:created xsi:type="dcterms:W3CDTF">2013-11-11T10:34:01Z</dcterms:created>
  <dcterms:modified xsi:type="dcterms:W3CDTF">2015-10-27T04:11:09Z</dcterms:modified>
</cp:coreProperties>
</file>