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279" r:id="rId2"/>
    <p:sldId id="286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301" r:id="rId1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3F56"/>
    <a:srgbClr val="0066CC"/>
    <a:srgbClr val="0095B8"/>
    <a:srgbClr val="445370"/>
    <a:srgbClr val="008000"/>
    <a:srgbClr val="C0D8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37" autoAdjust="0"/>
    <p:restoredTop sz="94489" autoAdjust="0"/>
  </p:normalViewPr>
  <p:slideViewPr>
    <p:cSldViewPr>
      <p:cViewPr>
        <p:scale>
          <a:sx n="100" d="100"/>
          <a:sy n="100" d="100"/>
        </p:scale>
        <p:origin x="-48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3912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0445" y="1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fld id="{3324BF03-B0B7-45E6-9E59-5080F1DDF584}" type="datetimeFigureOut">
              <a:rPr lang="ru-RU"/>
              <a:pPr>
                <a:defRPr/>
              </a:pPr>
              <a:t>22.04.2015</a:t>
            </a:fld>
            <a:endParaRPr lang="ru-RU" dirty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30092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0445" y="9430092"/>
            <a:ext cx="2945659" cy="4964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 Narrow" pitchFamily="34" charset="0"/>
              </a:defRPr>
            </a:lvl1pPr>
          </a:lstStyle>
          <a:p>
            <a:pPr>
              <a:defRPr/>
            </a:pPr>
            <a:fld id="{40C4FBC1-3086-4DBE-92CF-9F679D5E51F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311843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59FF8D1-7C54-4CA1-8BD4-63F4F3BAD715}" type="datetimeFigureOut">
              <a:rPr lang="ru-RU"/>
              <a:pPr>
                <a:defRPr/>
              </a:pPr>
              <a:t>22.04.2015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450EED8-4EBC-41F3-93B0-EA0F63C478D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14236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B49399F-7DA9-44B5-AC63-A3E74DD1ED12}" type="slidenum">
              <a:rPr lang="ru-RU" altLang="ru-RU"/>
              <a:pPr/>
              <a:t>1</a:t>
            </a:fld>
            <a:endParaRPr lang="ru-RU" altLang="ru-RU" dirty="0"/>
          </a:p>
        </p:txBody>
      </p:sp>
      <p:sp>
        <p:nvSpPr>
          <p:cNvPr id="544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544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 alt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50483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793AB8-628F-419C-8D0C-34DF36EB1A8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9" name="Group 3"/>
          <p:cNvGrpSpPr>
            <a:grpSpLocks/>
          </p:cNvGrpSpPr>
          <p:nvPr/>
        </p:nvGrpSpPr>
        <p:grpSpPr bwMode="auto">
          <a:xfrm>
            <a:off x="0" y="6318250"/>
            <a:ext cx="9144000" cy="539750"/>
            <a:chOff x="0" y="3974"/>
            <a:chExt cx="5760" cy="340"/>
          </a:xfrm>
        </p:grpSpPr>
        <p:sp>
          <p:nvSpPr>
            <p:cNvPr id="1037" name="Rectangle 4"/>
            <p:cNvSpPr>
              <a:spLocks noChangeArrowheads="1"/>
            </p:cNvSpPr>
            <p:nvPr userDrawn="1"/>
          </p:nvSpPr>
          <p:spPr bwMode="auto">
            <a:xfrm>
              <a:off x="0" y="3974"/>
              <a:ext cx="1220" cy="340"/>
            </a:xfrm>
            <a:prstGeom prst="rect">
              <a:avLst/>
            </a:prstGeom>
            <a:solidFill>
              <a:srgbClr val="003366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038" name="Rectangle 5"/>
            <p:cNvSpPr>
              <a:spLocks noChangeArrowheads="1"/>
            </p:cNvSpPr>
            <p:nvPr userDrawn="1"/>
          </p:nvSpPr>
          <p:spPr bwMode="auto">
            <a:xfrm>
              <a:off x="1224" y="3974"/>
              <a:ext cx="4536" cy="340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</p:spPr>
          <p:txBody>
            <a:bodyPr wrap="none"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Arial Narrow" pitchFamily="34" charset="0"/>
              </a:endParaRPr>
            </a:p>
          </p:txBody>
        </p:sp>
        <p:sp>
          <p:nvSpPr>
            <p:cNvPr id="1039" name="Line 6"/>
            <p:cNvSpPr>
              <a:spLocks noChangeShapeType="1"/>
            </p:cNvSpPr>
            <p:nvPr userDrawn="1"/>
          </p:nvSpPr>
          <p:spPr bwMode="auto">
            <a:xfrm>
              <a:off x="1220" y="3974"/>
              <a:ext cx="0" cy="34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 lIns="0" tIns="0" rIns="0" bIns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latin typeface="+mn-lt"/>
              </a:endParaRPr>
            </a:p>
          </p:txBody>
        </p:sp>
      </p:grp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0" y="0"/>
            <a:ext cx="1936750" cy="1079500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 Narrow" pitchFamily="34" charset="0"/>
            </a:endParaRPr>
          </a:p>
        </p:txBody>
      </p:sp>
      <p:sp>
        <p:nvSpPr>
          <p:cNvPr id="1030" name="Rectangle 8"/>
          <p:cNvSpPr>
            <a:spLocks noChangeArrowheads="1"/>
          </p:cNvSpPr>
          <p:nvPr/>
        </p:nvSpPr>
        <p:spPr bwMode="auto">
          <a:xfrm>
            <a:off x="1943100" y="0"/>
            <a:ext cx="7200900" cy="1079500"/>
          </a:xfrm>
          <a:prstGeom prst="rect">
            <a:avLst/>
          </a:prstGeom>
          <a:solidFill>
            <a:srgbClr val="003366"/>
          </a:solidFill>
          <a:ln w="9525" algn="ctr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 Narrow" pitchFamily="34" charset="0"/>
            </a:endParaRPr>
          </a:p>
        </p:txBody>
      </p:sp>
      <p:sp>
        <p:nvSpPr>
          <p:cNvPr id="1031" name="Line 9"/>
          <p:cNvSpPr>
            <a:spLocks noChangeShapeType="1"/>
          </p:cNvSpPr>
          <p:nvPr/>
        </p:nvSpPr>
        <p:spPr bwMode="auto">
          <a:xfrm>
            <a:off x="1936750" y="0"/>
            <a:ext cx="0" cy="107950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2693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04788" y="6362700"/>
            <a:ext cx="1487487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2000" b="1">
                <a:solidFill>
                  <a:schemeClr val="bg1"/>
                </a:solidFill>
                <a:latin typeface="Arial Narrow" pitchFamily="34" charset="0"/>
              </a:defRPr>
            </a:lvl1pPr>
          </a:lstStyle>
          <a:p>
            <a:pPr>
              <a:defRPr/>
            </a:pPr>
            <a:fld id="{958E7CD6-7D12-48B0-A1C7-B04E4D60557A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sp>
        <p:nvSpPr>
          <p:cNvPr id="1033" name="Line 21"/>
          <p:cNvSpPr>
            <a:spLocks noChangeShapeType="1"/>
          </p:cNvSpPr>
          <p:nvPr/>
        </p:nvSpPr>
        <p:spPr bwMode="auto">
          <a:xfrm>
            <a:off x="0" y="6315075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sp>
        <p:nvSpPr>
          <p:cNvPr id="1034" name="Line 22"/>
          <p:cNvSpPr>
            <a:spLocks noChangeShapeType="1"/>
          </p:cNvSpPr>
          <p:nvPr/>
        </p:nvSpPr>
        <p:spPr bwMode="auto">
          <a:xfrm>
            <a:off x="0" y="1079500"/>
            <a:ext cx="9144000" cy="0"/>
          </a:xfrm>
          <a:prstGeom prst="line">
            <a:avLst/>
          </a:prstGeom>
          <a:noFill/>
          <a:ln w="15875">
            <a:solidFill>
              <a:schemeClr val="bg1"/>
            </a:solidFill>
            <a:round/>
            <a:headEnd/>
            <a:tailEnd/>
          </a:ln>
        </p:spPr>
        <p:txBody>
          <a:bodyPr lIns="0" tIns="0" rIns="0" bIns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</a:endParaRPr>
          </a:p>
        </p:txBody>
      </p:sp>
      <p:pic>
        <p:nvPicPr>
          <p:cNvPr id="15" name="Picture 17" descr="Безимени-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900" y="115888"/>
            <a:ext cx="1760538" cy="846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2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>
          <a:solidFill>
            <a:schemeClr val="bg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har char="•"/>
        <a:defRPr sz="2600" b="1">
          <a:solidFill>
            <a:srgbClr val="0033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39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40121" y="50402"/>
            <a:ext cx="8558236" cy="834990"/>
          </a:xfrm>
          <a:prstGeom prst="rect">
            <a:avLst/>
          </a:prstGeom>
        </p:spPr>
        <p:txBody>
          <a:bodyPr/>
          <a:lstStyle/>
          <a:p>
            <a:endParaRPr lang="ru-RU" altLang="ru-RU" dirty="0"/>
          </a:p>
        </p:txBody>
      </p:sp>
      <p:sp>
        <p:nvSpPr>
          <p:cNvPr id="423939" name="Rectangle 3"/>
          <p:cNvSpPr>
            <a:spLocks noChangeArrowheads="1"/>
          </p:cNvSpPr>
          <p:nvPr/>
        </p:nvSpPr>
        <p:spPr bwMode="auto">
          <a:xfrm>
            <a:off x="0" y="1"/>
            <a:ext cx="9144000" cy="6858000"/>
          </a:xfrm>
          <a:prstGeom prst="rect">
            <a:avLst/>
          </a:prstGeom>
          <a:solidFill>
            <a:srgbClr val="0066CC"/>
          </a:solidFill>
          <a:ln>
            <a:noFill/>
          </a:ln>
          <a:effectLst/>
        </p:spPr>
        <p:txBody>
          <a:bodyPr wrap="none" anchor="ctr"/>
          <a:lstStyle/>
          <a:p>
            <a:endParaRPr lang="ru-RU" dirty="0"/>
          </a:p>
        </p:txBody>
      </p:sp>
      <p:sp>
        <p:nvSpPr>
          <p:cNvPr id="423941" name="Text Box 5"/>
          <p:cNvSpPr txBox="1">
            <a:spLocks noChangeArrowheads="1"/>
          </p:cNvSpPr>
          <p:nvPr/>
        </p:nvSpPr>
        <p:spPr bwMode="auto">
          <a:xfrm>
            <a:off x="922007" y="2780928"/>
            <a:ext cx="729998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ru-RU" altLang="ru-RU" sz="2800" dirty="0">
                <a:solidFill>
                  <a:schemeClr val="bg1"/>
                </a:solidFill>
              </a:rPr>
              <a:t>Информация о деятельности подкомитета ПК 9/ ТК 23 </a:t>
            </a:r>
            <a:r>
              <a:rPr lang="ru-RU" altLang="ru-RU" sz="2800" dirty="0" smtClean="0">
                <a:solidFill>
                  <a:schemeClr val="bg1"/>
                </a:solidFill>
              </a:rPr>
              <a:t>«</a:t>
            </a:r>
            <a:r>
              <a:rPr lang="ru-RU" altLang="ru-RU" sz="2800" dirty="0">
                <a:solidFill>
                  <a:schemeClr val="bg1"/>
                </a:solidFill>
              </a:rPr>
              <a:t>Арктические операции</a:t>
            </a:r>
            <a:r>
              <a:rPr lang="ru-RU" altLang="ru-RU" sz="2800" dirty="0" smtClean="0">
                <a:solidFill>
                  <a:schemeClr val="bg1"/>
                </a:solidFill>
              </a:rPr>
              <a:t>»</a:t>
            </a:r>
            <a:endParaRPr lang="ru-RU" altLang="ru-RU" sz="2800" dirty="0">
              <a:solidFill>
                <a:schemeClr val="bg1"/>
              </a:solidFill>
            </a:endParaRPr>
          </a:p>
        </p:txBody>
      </p:sp>
      <p:pic>
        <p:nvPicPr>
          <p:cNvPr id="423946" name="Picture 1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3800" y="440176"/>
            <a:ext cx="3076401" cy="19320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28398" dir="3806097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4760913" y="4117975"/>
            <a:ext cx="421005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1pPr>
            <a:lvl2pPr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lvl="1" eaLnBrk="1" hangingPunct="1"/>
            <a:r>
              <a:rPr lang="ru-RU" altLang="ru-RU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Шишкарев</a:t>
            </a:r>
            <a:r>
              <a:rPr lang="ru-RU" alt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Антон Юрьевич,</a:t>
            </a:r>
            <a:endParaRPr lang="ru-RU" altLang="ru-RU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eaLnBrk="1" hangingPunct="1"/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ОАО «Газпром», </a:t>
            </a:r>
          </a:p>
          <a:p>
            <a:pPr lvl="1" eaLnBrk="1" hangingPunct="1"/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начальник Управления сопровождения морских проектов Департамента по управлению проектами,  </a:t>
            </a:r>
          </a:p>
          <a:p>
            <a:pPr lvl="1" eaLnBrk="1" hangingPunct="1"/>
            <a:r>
              <a:rPr lang="ru-RU" altLang="ru-RU" sz="1600" dirty="0">
                <a:latin typeface="Arial" panose="020B0604020202020204" pitchFamily="34" charset="0"/>
                <a:cs typeface="Arial" panose="020B0604020202020204" pitchFamily="34" charset="0"/>
              </a:rPr>
              <a:t>руководитель подкомитета ПК 9 «Арктические операции»</a:t>
            </a:r>
          </a:p>
        </p:txBody>
      </p:sp>
    </p:spTree>
    <p:extLst>
      <p:ext uri="{BB962C8B-B14F-4D97-AF65-F5344CB8AC3E}">
        <p14:creationId xmlns:p14="http://schemas.microsoft.com/office/powerpoint/2010/main" val="2962864315"/>
      </p:ext>
    </p:extLst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793AB8-628F-419C-8D0C-34DF36EB1A86}" type="slidenum">
              <a:rPr lang="ru-RU" smtClean="0"/>
              <a:pPr>
                <a:defRPr/>
              </a:pPr>
              <a:t>10</a:t>
            </a:fld>
            <a:endParaRPr lang="ru-RU" dirty="0"/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595313" y="1268760"/>
            <a:ext cx="8513191" cy="4755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3200"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Aft>
                <a:spcPts val="1200"/>
              </a:spcAft>
            </a:pPr>
            <a:r>
              <a:rPr lang="ru-RU" altLang="en-US" sz="1800" b="0" dirty="0" smtClean="0">
                <a:latin typeface="Arial Narrow" pitchFamily="34" charset="0"/>
              </a:rPr>
              <a:t>1 пленарное заседание</a:t>
            </a:r>
            <a:r>
              <a:rPr lang="en-GB" altLang="en-US" sz="1800" b="0" dirty="0" smtClean="0">
                <a:latin typeface="Arial Narrow" pitchFamily="34" charset="0"/>
              </a:rPr>
              <a:t> </a:t>
            </a:r>
            <a:r>
              <a:rPr lang="ru-RU" altLang="en-US" sz="1800" b="0" dirty="0" smtClean="0">
                <a:latin typeface="Arial Narrow" pitchFamily="34" charset="0"/>
              </a:rPr>
              <a:t> </a:t>
            </a:r>
            <a:r>
              <a:rPr lang="en-GB" altLang="en-US" sz="1800" b="0" dirty="0" smtClean="0">
                <a:latin typeface="Arial Narrow" pitchFamily="34" charset="0"/>
              </a:rPr>
              <a:t>– </a:t>
            </a:r>
            <a:r>
              <a:rPr lang="en-GB" altLang="en-US" sz="1800" b="0" dirty="0">
                <a:latin typeface="Arial Narrow" pitchFamily="34" charset="0"/>
              </a:rPr>
              <a:t>1</a:t>
            </a:r>
            <a:r>
              <a:rPr lang="en-US" altLang="en-US" sz="1800" b="0" dirty="0">
                <a:latin typeface="Arial Narrow" pitchFamily="34" charset="0"/>
              </a:rPr>
              <a:t>4 </a:t>
            </a:r>
            <a:r>
              <a:rPr lang="ru-RU" altLang="en-US" sz="1800" b="0" dirty="0" smtClean="0">
                <a:latin typeface="Arial Narrow" pitchFamily="34" charset="0"/>
              </a:rPr>
              <a:t>ноября </a:t>
            </a:r>
            <a:r>
              <a:rPr lang="en-US" altLang="en-US" sz="1800" b="0" dirty="0" smtClean="0">
                <a:latin typeface="Arial Narrow" pitchFamily="34" charset="0"/>
              </a:rPr>
              <a:t>2012,</a:t>
            </a:r>
            <a:r>
              <a:rPr lang="ru-RU" altLang="en-US" sz="1800" b="0" dirty="0" smtClean="0">
                <a:latin typeface="Arial Narrow" pitchFamily="34" charset="0"/>
              </a:rPr>
              <a:t> Москва (Россия)</a:t>
            </a:r>
          </a:p>
          <a:p>
            <a:pPr eaLnBrk="1" hangingPunct="1">
              <a:spcAft>
                <a:spcPts val="1200"/>
              </a:spcAft>
            </a:pPr>
            <a:r>
              <a:rPr lang="en-GB" altLang="en-US" sz="1800" b="0" dirty="0" smtClean="0">
                <a:latin typeface="Arial Narrow" pitchFamily="34" charset="0"/>
              </a:rPr>
              <a:t>2 </a:t>
            </a:r>
            <a:r>
              <a:rPr lang="ru-RU" altLang="en-US" sz="1800" b="0" dirty="0" smtClean="0">
                <a:latin typeface="Arial Narrow" pitchFamily="34" charset="0"/>
              </a:rPr>
              <a:t>пленарное заседание  </a:t>
            </a:r>
            <a:r>
              <a:rPr lang="en-GB" altLang="en-US" sz="1800" b="0" dirty="0" smtClean="0">
                <a:latin typeface="Arial Narrow" pitchFamily="34" charset="0"/>
              </a:rPr>
              <a:t>– </a:t>
            </a:r>
            <a:r>
              <a:rPr lang="en-US" altLang="en-US" sz="1800" b="0" dirty="0">
                <a:latin typeface="Arial Narrow" pitchFamily="34" charset="0"/>
              </a:rPr>
              <a:t>4 </a:t>
            </a:r>
            <a:r>
              <a:rPr lang="ru-RU" altLang="en-US" sz="1800" b="0" dirty="0" smtClean="0">
                <a:latin typeface="Arial Narrow" pitchFamily="34" charset="0"/>
              </a:rPr>
              <a:t>апреля </a:t>
            </a:r>
            <a:r>
              <a:rPr lang="en-US" altLang="en-US" sz="1800" b="0" dirty="0" smtClean="0">
                <a:latin typeface="Arial Narrow" pitchFamily="34" charset="0"/>
              </a:rPr>
              <a:t>2013</a:t>
            </a:r>
            <a:r>
              <a:rPr lang="en-US" altLang="en-US" sz="1800" b="0" dirty="0">
                <a:latin typeface="Arial Narrow" pitchFamily="34" charset="0"/>
              </a:rPr>
              <a:t>, </a:t>
            </a:r>
            <a:r>
              <a:rPr lang="ru-RU" altLang="en-US" sz="1800" b="0" dirty="0" smtClean="0">
                <a:latin typeface="Arial Narrow" pitchFamily="34" charset="0"/>
              </a:rPr>
              <a:t>Роттердам (Нидерланды)</a:t>
            </a:r>
            <a:endParaRPr lang="en-US" altLang="en-US" sz="1800" b="0" dirty="0">
              <a:latin typeface="Arial Narrow" pitchFamily="34" charset="0"/>
            </a:endParaRPr>
          </a:p>
          <a:p>
            <a:pPr eaLnBrk="1" hangingPunct="1">
              <a:spcAft>
                <a:spcPts val="1200"/>
              </a:spcAft>
            </a:pPr>
            <a:r>
              <a:rPr lang="en-GB" altLang="en-US" sz="1800" b="0" dirty="0" smtClean="0">
                <a:latin typeface="Arial Narrow" pitchFamily="34" charset="0"/>
              </a:rPr>
              <a:t>3 </a:t>
            </a:r>
            <a:r>
              <a:rPr lang="ru-RU" altLang="en-US" sz="1800" b="0" dirty="0">
                <a:latin typeface="Arial Narrow" pitchFamily="34" charset="0"/>
              </a:rPr>
              <a:t>пленарное заседание </a:t>
            </a:r>
            <a:r>
              <a:rPr lang="ru-RU" altLang="en-US" sz="1800" b="0" dirty="0" smtClean="0">
                <a:latin typeface="Arial Narrow" pitchFamily="34" charset="0"/>
              </a:rPr>
              <a:t> </a:t>
            </a:r>
            <a:r>
              <a:rPr lang="en-GB" altLang="en-US" sz="1800" b="0" dirty="0" smtClean="0">
                <a:latin typeface="Arial Narrow" pitchFamily="34" charset="0"/>
              </a:rPr>
              <a:t>– </a:t>
            </a:r>
            <a:r>
              <a:rPr lang="en-GB" altLang="en-US" sz="1800" b="0" dirty="0">
                <a:latin typeface="Arial Narrow" pitchFamily="34" charset="0"/>
              </a:rPr>
              <a:t>3 </a:t>
            </a:r>
            <a:r>
              <a:rPr lang="ru-RU" altLang="en-US" sz="1800" b="0" dirty="0" smtClean="0">
                <a:latin typeface="Arial Narrow" pitchFamily="34" charset="0"/>
              </a:rPr>
              <a:t>октября</a:t>
            </a:r>
            <a:r>
              <a:rPr lang="en-GB" altLang="en-US" sz="1800" b="0" dirty="0" smtClean="0">
                <a:latin typeface="Arial Narrow" pitchFamily="34" charset="0"/>
              </a:rPr>
              <a:t> </a:t>
            </a:r>
            <a:r>
              <a:rPr lang="en-GB" altLang="en-US" sz="1800" b="0" dirty="0">
                <a:latin typeface="Arial Narrow" pitchFamily="34" charset="0"/>
              </a:rPr>
              <a:t>2013, </a:t>
            </a:r>
            <a:r>
              <a:rPr lang="ru-RU" sz="1800" b="0" dirty="0" smtClean="0">
                <a:latin typeface="Arial Narrow" pitchFamily="34" charset="0"/>
              </a:rPr>
              <a:t>Сент-Джонс, Ньюфаундленд (Канада)</a:t>
            </a:r>
            <a:endParaRPr lang="en-GB" altLang="en-US" sz="1800" b="0" dirty="0">
              <a:latin typeface="Arial Narrow" pitchFamily="34" charset="0"/>
            </a:endParaRPr>
          </a:p>
          <a:p>
            <a:pPr eaLnBrk="1" hangingPunct="1">
              <a:spcAft>
                <a:spcPts val="1200"/>
              </a:spcAft>
            </a:pPr>
            <a:r>
              <a:rPr lang="en-GB" altLang="en-US" sz="1800" b="0" dirty="0" smtClean="0">
                <a:latin typeface="Arial Narrow" pitchFamily="34" charset="0"/>
              </a:rPr>
              <a:t>4 </a:t>
            </a:r>
            <a:r>
              <a:rPr lang="ru-RU" altLang="en-US" sz="1800" b="0" dirty="0">
                <a:latin typeface="Arial Narrow" pitchFamily="34" charset="0"/>
              </a:rPr>
              <a:t>пленарное заседание </a:t>
            </a:r>
            <a:r>
              <a:rPr lang="ru-RU" altLang="en-US" sz="1800" b="0" dirty="0" smtClean="0">
                <a:latin typeface="Arial Narrow" pitchFamily="34" charset="0"/>
              </a:rPr>
              <a:t> </a:t>
            </a:r>
            <a:r>
              <a:rPr lang="en-GB" altLang="en-US" sz="1800" b="0" dirty="0" smtClean="0">
                <a:latin typeface="Arial Narrow" pitchFamily="34" charset="0"/>
              </a:rPr>
              <a:t>– </a:t>
            </a:r>
            <a:r>
              <a:rPr lang="en-US" altLang="en-US" sz="1800" b="0" dirty="0">
                <a:latin typeface="Arial Narrow" pitchFamily="34" charset="0"/>
              </a:rPr>
              <a:t>3 </a:t>
            </a:r>
            <a:r>
              <a:rPr lang="ru-RU" altLang="en-US" sz="1800" b="0" dirty="0" smtClean="0">
                <a:latin typeface="Arial Narrow" pitchFamily="34" charset="0"/>
              </a:rPr>
              <a:t>апреля </a:t>
            </a:r>
            <a:r>
              <a:rPr lang="en-US" altLang="en-US" sz="1800" b="0" dirty="0" smtClean="0">
                <a:latin typeface="Arial Narrow" pitchFamily="34" charset="0"/>
              </a:rPr>
              <a:t>2014</a:t>
            </a:r>
            <a:r>
              <a:rPr lang="en-US" altLang="en-US" sz="1800" b="0" dirty="0">
                <a:latin typeface="Arial Narrow" pitchFamily="34" charset="0"/>
              </a:rPr>
              <a:t>, </a:t>
            </a:r>
            <a:r>
              <a:rPr lang="ru-RU" altLang="en-US" sz="1800" b="0" dirty="0" smtClean="0">
                <a:latin typeface="Arial Narrow" pitchFamily="34" charset="0"/>
              </a:rPr>
              <a:t>Париж (Франция)</a:t>
            </a:r>
            <a:endParaRPr lang="en-GB" altLang="en-US" sz="1800" b="0" dirty="0">
              <a:latin typeface="Arial Narrow" pitchFamily="34" charset="0"/>
            </a:endParaRPr>
          </a:p>
          <a:p>
            <a:pPr eaLnBrk="1" hangingPunct="1">
              <a:spcAft>
                <a:spcPts val="1200"/>
              </a:spcAft>
            </a:pPr>
            <a:r>
              <a:rPr lang="en-GB" altLang="en-US" sz="1800" b="0" dirty="0" smtClean="0">
                <a:latin typeface="Arial Narrow" pitchFamily="34" charset="0"/>
              </a:rPr>
              <a:t>5 </a:t>
            </a:r>
            <a:r>
              <a:rPr lang="ru-RU" altLang="en-US" sz="1800" b="0" dirty="0">
                <a:latin typeface="Arial Narrow" pitchFamily="34" charset="0"/>
              </a:rPr>
              <a:t>пленарное заседание </a:t>
            </a:r>
            <a:r>
              <a:rPr lang="en-GB" altLang="en-US" sz="1800" b="0" dirty="0" smtClean="0">
                <a:latin typeface="Arial Narrow" pitchFamily="34" charset="0"/>
              </a:rPr>
              <a:t>– </a:t>
            </a:r>
            <a:r>
              <a:rPr lang="en-US" altLang="en-US" sz="1800" b="0" dirty="0">
                <a:latin typeface="Arial Narrow" pitchFamily="34" charset="0"/>
              </a:rPr>
              <a:t>16 </a:t>
            </a:r>
            <a:r>
              <a:rPr lang="ru-RU" altLang="en-US" sz="1800" b="0" dirty="0" smtClean="0">
                <a:latin typeface="Arial Narrow" pitchFamily="34" charset="0"/>
              </a:rPr>
              <a:t>октября</a:t>
            </a:r>
            <a:r>
              <a:rPr lang="en-US" altLang="en-US" sz="1800" b="0" dirty="0" smtClean="0">
                <a:latin typeface="Arial Narrow" pitchFamily="34" charset="0"/>
              </a:rPr>
              <a:t> </a:t>
            </a:r>
            <a:r>
              <a:rPr lang="en-US" altLang="en-US" sz="1800" b="0" dirty="0">
                <a:latin typeface="Arial Narrow" pitchFamily="34" charset="0"/>
              </a:rPr>
              <a:t>2014, </a:t>
            </a:r>
            <a:r>
              <a:rPr lang="ru-RU" altLang="en-US" sz="1800" b="0" dirty="0" err="1" smtClean="0">
                <a:latin typeface="Arial Narrow" pitchFamily="34" charset="0"/>
              </a:rPr>
              <a:t>Тромсе</a:t>
            </a:r>
            <a:r>
              <a:rPr lang="ru-RU" altLang="en-US" sz="1800" b="0" dirty="0" smtClean="0">
                <a:latin typeface="Arial Narrow" pitchFamily="34" charset="0"/>
              </a:rPr>
              <a:t> (Норвегия)</a:t>
            </a:r>
            <a:r>
              <a:rPr lang="en-US" altLang="en-US" sz="1800" b="0" dirty="0">
                <a:latin typeface="Arial Narrow" pitchFamily="34" charset="0"/>
              </a:rPr>
              <a:t>		</a:t>
            </a:r>
            <a:endParaRPr lang="ru-RU" altLang="en-US" sz="1800" dirty="0">
              <a:latin typeface="Arial Narrow" pitchFamily="34" charset="0"/>
            </a:endParaRPr>
          </a:p>
          <a:p>
            <a:pPr eaLnBrk="1" hangingPunct="1"/>
            <a:r>
              <a:rPr lang="ru-RU" altLang="en-US" sz="1600" b="0" i="1" dirty="0" smtClean="0">
                <a:latin typeface="Arial Narrow" pitchFamily="34" charset="0"/>
              </a:rPr>
              <a:t>Примечание: перед каждым пленарным заседанием ПК 8 проходили  двухдневные  заседания</a:t>
            </a:r>
          </a:p>
          <a:p>
            <a:pPr eaLnBrk="1" hangingPunct="1"/>
            <a:r>
              <a:rPr lang="ru-RU" altLang="en-US" sz="1600" b="0" i="1" dirty="0" smtClean="0">
                <a:latin typeface="Arial Narrow" pitchFamily="34" charset="0"/>
              </a:rPr>
              <a:t>6-ти рабочих групп подкомитета.</a:t>
            </a:r>
          </a:p>
          <a:p>
            <a:pPr eaLnBrk="1" hangingPunct="1"/>
            <a:endParaRPr lang="ru-RU" altLang="en-US" sz="1800" b="0" i="1" dirty="0" smtClean="0">
              <a:latin typeface="Arial Narrow" pitchFamily="34" charset="0"/>
            </a:endParaRPr>
          </a:p>
          <a:p>
            <a:pPr eaLnBrk="1" hangingPunct="1"/>
            <a:r>
              <a:rPr lang="ru-RU" altLang="en-US" sz="1800" b="0" dirty="0" smtClean="0">
                <a:solidFill>
                  <a:srgbClr val="2D2DB9"/>
                </a:solidFill>
                <a:latin typeface="Arial Narrow" pitchFamily="34" charset="0"/>
              </a:rPr>
              <a:t>Предстоящие заседания:</a:t>
            </a:r>
            <a:endParaRPr lang="en-US" altLang="en-US" sz="1800" b="0" dirty="0">
              <a:solidFill>
                <a:srgbClr val="2D2DB9"/>
              </a:solidFill>
              <a:latin typeface="Arial Narrow" pitchFamily="34" charset="0"/>
            </a:endParaRPr>
          </a:p>
          <a:p>
            <a:pPr eaLnBrk="1" hangingPunct="1"/>
            <a:r>
              <a:rPr lang="ru-RU" altLang="en-US" sz="1800" b="0" dirty="0" smtClean="0">
                <a:latin typeface="Arial Narrow" pitchFamily="34" charset="0"/>
              </a:rPr>
              <a:t>Заседание руководителей </a:t>
            </a:r>
            <a:r>
              <a:rPr lang="en-GB" altLang="en-US" sz="1800" b="0" dirty="0" smtClean="0">
                <a:latin typeface="Arial Narrow" pitchFamily="34" charset="0"/>
              </a:rPr>
              <a:t>–</a:t>
            </a:r>
            <a:r>
              <a:rPr lang="ru-RU" altLang="en-US" sz="1800" b="0" dirty="0" smtClean="0">
                <a:latin typeface="Arial Narrow" pitchFamily="34" charset="0"/>
              </a:rPr>
              <a:t>  4 июня 2015, Осло (Норвегия) </a:t>
            </a:r>
          </a:p>
          <a:p>
            <a:pPr eaLnBrk="1" hangingPunct="1"/>
            <a:r>
              <a:rPr lang="ru-RU" altLang="en-US" sz="1800" b="0" dirty="0" smtClean="0">
                <a:latin typeface="Arial Narrow" pitchFamily="34" charset="0"/>
              </a:rPr>
              <a:t>рабочих групп</a:t>
            </a:r>
          </a:p>
          <a:p>
            <a:pPr eaLnBrk="1" hangingPunct="1">
              <a:spcBef>
                <a:spcPts val="600"/>
              </a:spcBef>
            </a:pPr>
            <a:r>
              <a:rPr lang="en-GB" altLang="en-US" sz="1800" b="0" dirty="0" smtClean="0">
                <a:latin typeface="Arial Narrow" pitchFamily="34" charset="0"/>
              </a:rPr>
              <a:t>6 </a:t>
            </a:r>
            <a:r>
              <a:rPr lang="ru-RU" altLang="en-US" sz="1800" b="0" dirty="0">
                <a:latin typeface="Arial Narrow" pitchFamily="34" charset="0"/>
              </a:rPr>
              <a:t>пленарное </a:t>
            </a:r>
            <a:r>
              <a:rPr lang="ru-RU" altLang="en-US" sz="1800" b="0" dirty="0" smtClean="0">
                <a:latin typeface="Arial Narrow" pitchFamily="34" charset="0"/>
              </a:rPr>
              <a:t>заседание    </a:t>
            </a:r>
            <a:r>
              <a:rPr lang="en-GB" altLang="en-US" sz="1800" b="0" dirty="0">
                <a:latin typeface="Arial Narrow" pitchFamily="34" charset="0"/>
              </a:rPr>
              <a:t>– </a:t>
            </a:r>
            <a:r>
              <a:rPr lang="ru-RU" altLang="en-US" sz="1800" b="0" dirty="0" smtClean="0">
                <a:latin typeface="Arial Narrow" pitchFamily="34" charset="0"/>
              </a:rPr>
              <a:t>сентябрь - октябрь 2015</a:t>
            </a:r>
            <a:endParaRPr lang="ru-RU" altLang="en-US" sz="1800" b="0" dirty="0">
              <a:latin typeface="Arial Narrow" pitchFamily="34" charset="0"/>
            </a:endParaRPr>
          </a:p>
          <a:p>
            <a:pPr eaLnBrk="1" hangingPunct="1"/>
            <a:endParaRPr lang="en-GB" altLang="en-US" sz="1800" b="0" dirty="0">
              <a:latin typeface="Arial Narrow" pitchFamily="34" charset="0"/>
            </a:endParaRPr>
          </a:p>
          <a:p>
            <a:pPr eaLnBrk="1" hangingPunct="1"/>
            <a:endParaRPr lang="en-GB" altLang="en-US" sz="1800" b="0" dirty="0">
              <a:latin typeface="Arial Narrow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159000" y="260648"/>
            <a:ext cx="6985000" cy="5048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 dirty="0" smtClean="0"/>
              <a:t>Заседания ИСО / ТК 67/ ПК 8 </a:t>
            </a:r>
          </a:p>
        </p:txBody>
      </p:sp>
      <p:sp>
        <p:nvSpPr>
          <p:cNvPr id="5" name="Нижний колонтитул 4"/>
          <p:cNvSpPr txBox="1">
            <a:spLocks/>
          </p:cNvSpPr>
          <p:nvPr/>
        </p:nvSpPr>
        <p:spPr>
          <a:xfrm>
            <a:off x="1962150" y="6271535"/>
            <a:ext cx="718185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Информация о деятельности подкомитета ПК 9/ ТК 23</a:t>
            </a:r>
            <a:endParaRPr lang="en-US" altLang="ru-RU" sz="1800" b="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«Арктические операции» </a:t>
            </a:r>
            <a:endParaRPr lang="en-US" altLang="ru-RU" sz="1800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41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793AB8-628F-419C-8D0C-34DF36EB1A86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3" name="Прямоугольник 3"/>
          <p:cNvSpPr>
            <a:spLocks noChangeArrowheads="1"/>
          </p:cNvSpPr>
          <p:nvPr/>
        </p:nvSpPr>
        <p:spPr bwMode="auto">
          <a:xfrm>
            <a:off x="971600" y="2297112"/>
            <a:ext cx="7416800" cy="108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82563" indent="-182563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1pPr>
            <a:lvl2pPr marL="742950" indent="-28575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2pPr>
            <a:lvl3pPr marL="11430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3pPr>
            <a:lvl4pPr marL="16002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4pPr>
            <a:lvl5pPr marL="2057400" indent="-228600" eaLnBrk="0" hangingPunct="0">
              <a:defRPr sz="1700">
                <a:solidFill>
                  <a:schemeClr val="bg1"/>
                </a:solidFill>
                <a:latin typeface="Arial Narrow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algn="ctr" eaLnBrk="1" hangingPunct="1">
              <a:lnSpc>
                <a:spcPct val="134000"/>
              </a:lnSpc>
              <a:spcAft>
                <a:spcPts val="1200"/>
              </a:spcAft>
            </a:pPr>
            <a:r>
              <a:rPr lang="ru-RU" altLang="ru-RU" sz="5400" dirty="0" smtClean="0">
                <a:solidFill>
                  <a:schemeClr val="tx1"/>
                </a:solidFill>
              </a:rPr>
              <a:t>Спасибо </a:t>
            </a:r>
            <a:r>
              <a:rPr lang="ru-RU" altLang="ru-RU" sz="5400" dirty="0">
                <a:solidFill>
                  <a:schemeClr val="tx1"/>
                </a:solidFill>
              </a:rPr>
              <a:t>за внимание</a:t>
            </a:r>
            <a:endParaRPr lang="en-US" altLang="ru-RU" sz="5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047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793AB8-628F-419C-8D0C-34DF36EB1A86}" type="slidenum">
              <a:rPr lang="ru-RU" smtClean="0"/>
              <a:pPr>
                <a:defRPr/>
              </a:pPr>
              <a:t>2</a:t>
            </a:fld>
            <a:endParaRPr lang="ru-RU" dirty="0"/>
          </a:p>
        </p:txBody>
      </p:sp>
      <p:sp>
        <p:nvSpPr>
          <p:cNvPr id="59" name="Text Box 26"/>
          <p:cNvSpPr txBox="1">
            <a:spLocks noChangeArrowheads="1"/>
          </p:cNvSpPr>
          <p:nvPr/>
        </p:nvSpPr>
        <p:spPr bwMode="auto">
          <a:xfrm>
            <a:off x="2411760" y="188640"/>
            <a:ext cx="4961615" cy="892552"/>
          </a:xfrm>
          <a:prstGeom prst="rect">
            <a:avLst/>
          </a:prstGeom>
          <a:noFill/>
          <a:extLst/>
        </p:spPr>
        <p:txBody>
          <a:bodyPr wrap="none" rtlCol="0">
            <a:spAutoFit/>
          </a:bodyPr>
          <a:lstStyle>
            <a:defPPr>
              <a:defRPr lang="ru-RU"/>
            </a:defPPr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ru-RU" altLang="ru-RU" sz="2600" dirty="0">
                <a:latin typeface="Arial Narrow" panose="020B0606020202030204" pitchFamily="34" charset="0"/>
              </a:rPr>
              <a:t>Руководство и секретариат </a:t>
            </a:r>
            <a:br>
              <a:rPr lang="ru-RU" altLang="ru-RU" sz="2600" dirty="0">
                <a:latin typeface="Arial Narrow" panose="020B0606020202030204" pitchFamily="34" charset="0"/>
              </a:rPr>
            </a:br>
            <a:r>
              <a:rPr lang="ru-RU" altLang="ru-RU" sz="2600" dirty="0">
                <a:latin typeface="Arial Narrow" panose="020B0606020202030204" pitchFamily="34" charset="0"/>
              </a:rPr>
              <a:t>ПК 9 / ТК 23 «Арктические операции»</a:t>
            </a:r>
            <a:endParaRPr lang="ru-RU" sz="2600" dirty="0"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6"/>
          <p:cNvSpPr>
            <a:spLocks noChangeArrowheads="1"/>
          </p:cNvSpPr>
          <p:nvPr/>
        </p:nvSpPr>
        <p:spPr bwMode="auto">
          <a:xfrm>
            <a:off x="6196013" y="1392238"/>
            <a:ext cx="2706687" cy="3579812"/>
          </a:xfrm>
          <a:prstGeom prst="rect">
            <a:avLst/>
          </a:prstGeom>
          <a:noFill/>
          <a:ln w="22225" algn="ctr">
            <a:solidFill>
              <a:schemeClr val="tx1">
                <a:alpha val="58823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36000" tIns="72000" rIns="36000" bIns="72000"/>
          <a:lstStyle>
            <a:lvl1pPr eaLnBrk="0" hangingPunct="0">
              <a:defRPr sz="2600" b="1">
                <a:solidFill>
                  <a:srgbClr val="003366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endParaRPr lang="ru-RU" altLang="ru-RU" sz="1000">
              <a:solidFill>
                <a:schemeClr val="tx1"/>
              </a:solidFill>
            </a:endParaRPr>
          </a:p>
        </p:txBody>
      </p:sp>
      <p:pic>
        <p:nvPicPr>
          <p:cNvPr id="5" name="Picture 2" descr="C:\Documents and Settings\D_Tikhomirov\Мои документы\Мои рисунки\приказ ТК2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0813" y="1584325"/>
            <a:ext cx="2235200" cy="320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Содержимое 2"/>
          <p:cNvSpPr txBox="1">
            <a:spLocks/>
          </p:cNvSpPr>
          <p:nvPr/>
        </p:nvSpPr>
        <p:spPr>
          <a:xfrm>
            <a:off x="368640" y="1387384"/>
            <a:ext cx="5592763" cy="4689475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Aft>
                <a:spcPts val="1200"/>
              </a:spcAft>
              <a:defRPr/>
            </a:pPr>
            <a:r>
              <a:rPr lang="ru-RU" sz="1700" kern="0" dirty="0">
                <a:solidFill>
                  <a:schemeClr val="tx1"/>
                </a:solidFill>
                <a:latin typeface="+mn-lt"/>
              </a:rPr>
              <a:t>ПК </a:t>
            </a:r>
            <a:r>
              <a:rPr lang="en-US" sz="1700" kern="0" dirty="0">
                <a:solidFill>
                  <a:schemeClr val="tx1"/>
                </a:solidFill>
                <a:latin typeface="+mn-lt"/>
              </a:rPr>
              <a:t>9</a:t>
            </a:r>
            <a:r>
              <a:rPr lang="ru-RU" sz="1700" kern="0" dirty="0">
                <a:solidFill>
                  <a:schemeClr val="tx1"/>
                </a:solidFill>
                <a:latin typeface="+mn-lt"/>
              </a:rPr>
              <a:t>/ТК 23</a:t>
            </a:r>
            <a:r>
              <a:rPr lang="en-US" sz="1700" kern="0" dirty="0">
                <a:solidFill>
                  <a:schemeClr val="tx1"/>
                </a:solidFill>
                <a:latin typeface="+mn-lt"/>
              </a:rPr>
              <a:t> </a:t>
            </a:r>
            <a:r>
              <a:rPr lang="ru-RU" sz="1700" kern="0" dirty="0">
                <a:solidFill>
                  <a:schemeClr val="tx1"/>
                </a:solidFill>
                <a:latin typeface="+mn-lt"/>
              </a:rPr>
              <a:t>«Арктические операции» образован  в 2011 году (Приказ </a:t>
            </a:r>
            <a:r>
              <a:rPr lang="ru-RU" sz="1700" kern="0" dirty="0" err="1">
                <a:solidFill>
                  <a:schemeClr val="tx1"/>
                </a:solidFill>
                <a:latin typeface="+mn-lt"/>
              </a:rPr>
              <a:t>Росстандарта</a:t>
            </a:r>
            <a:r>
              <a:rPr lang="ru-RU" sz="1700" kern="0" dirty="0">
                <a:solidFill>
                  <a:schemeClr val="tx1"/>
                </a:solidFill>
                <a:latin typeface="+mn-lt"/>
              </a:rPr>
              <a:t> № 4560 от 18 августа 2011 г.)</a:t>
            </a:r>
          </a:p>
          <a:p>
            <a:pPr marL="144000" indent="-182563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700" b="1" kern="0" dirty="0">
                <a:solidFill>
                  <a:schemeClr val="tx1"/>
                </a:solidFill>
                <a:latin typeface="+mn-lt"/>
              </a:rPr>
              <a:t>Руководитель подкомитета: </a:t>
            </a:r>
          </a:p>
          <a:p>
            <a:pPr>
              <a:lnSpc>
                <a:spcPct val="114000"/>
              </a:lnSpc>
              <a:spcAft>
                <a:spcPts val="1200"/>
              </a:spcAft>
              <a:defRPr/>
            </a:pPr>
            <a:r>
              <a:rPr lang="ru-RU" sz="1700" dirty="0" err="1">
                <a:solidFill>
                  <a:schemeClr val="tx1"/>
                </a:solidFill>
                <a:latin typeface="+mn-lt"/>
              </a:rPr>
              <a:t>Шишкарев</a:t>
            </a:r>
            <a:r>
              <a:rPr lang="ru-RU" sz="1700" dirty="0">
                <a:solidFill>
                  <a:schemeClr val="tx1"/>
                </a:solidFill>
                <a:latin typeface="+mn-lt"/>
              </a:rPr>
              <a:t> Антон Юрьевич,</a:t>
            </a:r>
            <a:r>
              <a:rPr lang="ru-RU" sz="1700" kern="0" dirty="0">
                <a:solidFill>
                  <a:schemeClr val="tx1"/>
                </a:solidFill>
                <a:latin typeface="+mn-lt"/>
              </a:rPr>
              <a:t> начальник Управления сопровождения морских проектов Департамента по управлению проектами ОАО «Газпром»</a:t>
            </a:r>
          </a:p>
          <a:p>
            <a:pPr marL="182563" indent="-182563">
              <a:lnSpc>
                <a:spcPct val="114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700" b="1" kern="0" dirty="0">
                <a:solidFill>
                  <a:schemeClr val="tx1"/>
                </a:solidFill>
                <a:latin typeface="+mn-lt"/>
              </a:rPr>
              <a:t>Заместитель руководителя  подкомитета:</a:t>
            </a:r>
          </a:p>
          <a:p>
            <a:pPr>
              <a:lnSpc>
                <a:spcPct val="114000"/>
              </a:lnSpc>
              <a:spcAft>
                <a:spcPts val="1200"/>
              </a:spcAft>
              <a:defRPr/>
            </a:pPr>
            <a:r>
              <a:rPr lang="ru-RU" sz="1700" kern="0" dirty="0">
                <a:solidFill>
                  <a:schemeClr val="tx1"/>
                </a:solidFill>
                <a:latin typeface="+mn-lt"/>
              </a:rPr>
              <a:t>Тихомиров Денис Вячеславович, главный инженер по сертификации проекта Южный Поток Транспорт (</a:t>
            </a:r>
            <a:r>
              <a:rPr lang="en-US" sz="1700" kern="0" dirty="0">
                <a:solidFill>
                  <a:schemeClr val="tx1"/>
                </a:solidFill>
                <a:latin typeface="+mn-lt"/>
              </a:rPr>
              <a:t>South Stream Transport</a:t>
            </a:r>
            <a:r>
              <a:rPr lang="ru-RU" sz="1700" kern="0" dirty="0">
                <a:solidFill>
                  <a:schemeClr val="tx1"/>
                </a:solidFill>
                <a:latin typeface="+mn-lt"/>
              </a:rPr>
              <a:t> </a:t>
            </a:r>
            <a:r>
              <a:rPr lang="en-US" sz="1700" kern="0" dirty="0">
                <a:solidFill>
                  <a:schemeClr val="tx1"/>
                </a:solidFill>
                <a:latin typeface="+mn-lt"/>
              </a:rPr>
              <a:t>B.V</a:t>
            </a:r>
            <a:r>
              <a:rPr lang="ru-RU" sz="1700" kern="0" dirty="0">
                <a:solidFill>
                  <a:schemeClr val="tx1"/>
                </a:solidFill>
                <a:latin typeface="+mn-lt"/>
              </a:rPr>
              <a:t>)</a:t>
            </a:r>
          </a:p>
          <a:p>
            <a:pPr marL="182563" indent="-182563">
              <a:lnSpc>
                <a:spcPct val="114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1700" b="1" kern="0" dirty="0">
                <a:solidFill>
                  <a:schemeClr val="tx1"/>
                </a:solidFill>
                <a:latin typeface="+mn-lt"/>
              </a:rPr>
              <a:t>Секретариат</a:t>
            </a:r>
            <a:r>
              <a:rPr lang="ru-RU" sz="1700" kern="0" dirty="0">
                <a:solidFill>
                  <a:schemeClr val="tx1"/>
                </a:solidFill>
                <a:latin typeface="+mn-lt"/>
              </a:rPr>
              <a:t> подкомитета ведет  ООО «Газпром ВНИИГАЗ</a:t>
            </a:r>
            <a:r>
              <a:rPr lang="ru-RU" sz="1700" kern="0" dirty="0" smtClean="0">
                <a:solidFill>
                  <a:schemeClr val="tx1"/>
                </a:solidFill>
                <a:latin typeface="+mn-lt"/>
              </a:rPr>
              <a:t>»</a:t>
            </a:r>
          </a:p>
          <a:p>
            <a:pPr>
              <a:lnSpc>
                <a:spcPct val="114000"/>
              </a:lnSpc>
              <a:spcAft>
                <a:spcPts val="1200"/>
              </a:spcAft>
              <a:defRPr/>
            </a:pPr>
            <a:r>
              <a:rPr lang="ru-RU" sz="1700" kern="0" dirty="0" smtClean="0">
                <a:latin typeface="+mn-lt"/>
              </a:rPr>
              <a:t>Секретарь: Залевская Людмила Владимировна,  директор Центра стандартизации</a:t>
            </a:r>
            <a:endParaRPr lang="ru-RU" sz="1700" kern="0" dirty="0">
              <a:latin typeface="+mn-lt"/>
            </a:endParaRPr>
          </a:p>
          <a:p>
            <a:pPr marL="182563" indent="-182563">
              <a:lnSpc>
                <a:spcPct val="114000"/>
              </a:lnSpc>
              <a:spcAft>
                <a:spcPts val="1200"/>
              </a:spcAft>
              <a:buFont typeface="Arial" pitchFamily="34" charset="0"/>
              <a:buChar char="•"/>
              <a:defRPr/>
            </a:pPr>
            <a:endParaRPr lang="ru-RU" sz="1700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7" name="Нижний колонтитул 4"/>
          <p:cNvSpPr txBox="1">
            <a:spLocks/>
          </p:cNvSpPr>
          <p:nvPr/>
        </p:nvSpPr>
        <p:spPr>
          <a:xfrm>
            <a:off x="1962150" y="6271535"/>
            <a:ext cx="718185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Информация о деятельности подкомитета ПК 9/ ТК 23</a:t>
            </a:r>
            <a:endParaRPr lang="en-US" altLang="ru-RU" sz="1800" b="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«Арктические операции» </a:t>
            </a:r>
            <a:endParaRPr lang="en-US" altLang="ru-RU" sz="1800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37734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793AB8-628F-419C-8D0C-34DF36EB1A86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3" name="Нижний колонтитул 4"/>
          <p:cNvSpPr txBox="1">
            <a:spLocks/>
          </p:cNvSpPr>
          <p:nvPr/>
        </p:nvSpPr>
        <p:spPr>
          <a:xfrm>
            <a:off x="1962150" y="6271535"/>
            <a:ext cx="718185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Информация о деятельности подкомитета ПК 9/ ТК 23</a:t>
            </a:r>
            <a:endParaRPr lang="en-US" altLang="ru-RU" sz="1800" b="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«Арктические операции» </a:t>
            </a:r>
            <a:endParaRPr lang="en-US" altLang="ru-RU" sz="1800" b="0" dirty="0" smtClean="0">
              <a:solidFill>
                <a:schemeClr val="bg1"/>
              </a:solidFill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2159000" y="295275"/>
            <a:ext cx="6985000" cy="5048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 dirty="0" smtClean="0"/>
              <a:t>Состав ПК 9</a:t>
            </a:r>
            <a:r>
              <a:rPr lang="en-US" altLang="ru-RU" kern="0" dirty="0" smtClean="0"/>
              <a:t> </a:t>
            </a:r>
            <a:r>
              <a:rPr lang="ru-RU" altLang="ru-RU" kern="0" dirty="0" smtClean="0"/>
              <a:t>/</a:t>
            </a:r>
            <a:r>
              <a:rPr lang="en-US" altLang="ru-RU" kern="0" dirty="0" smtClean="0"/>
              <a:t> </a:t>
            </a:r>
            <a:r>
              <a:rPr lang="ru-RU" altLang="ru-RU" kern="0" dirty="0" smtClean="0"/>
              <a:t>ТК 23 «Арктические операции»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9750" y="1320384"/>
            <a:ext cx="3870325" cy="50165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Министерство транспорта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Министерство энергетики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  <a:p>
            <a:pPr marL="182563" indent="-182563">
              <a:buFontTx/>
              <a:buChar char="•"/>
              <a:defRPr/>
            </a:pPr>
            <a:r>
              <a:rPr lang="ru-RU" sz="1600" dirty="0" err="1">
                <a:solidFill>
                  <a:schemeClr val="tx1"/>
                </a:solidFill>
                <a:latin typeface="+mj-lt"/>
              </a:rPr>
              <a:t>Росморречфлот</a:t>
            </a:r>
            <a:endParaRPr lang="ru-RU" sz="1600" dirty="0">
              <a:solidFill>
                <a:schemeClr val="tx1"/>
              </a:solidFill>
              <a:latin typeface="+mj-lt"/>
            </a:endParaRP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ФБУ «</a:t>
            </a:r>
            <a:r>
              <a:rPr lang="ru-RU" sz="1600" dirty="0" err="1">
                <a:solidFill>
                  <a:schemeClr val="tx1"/>
                </a:solidFill>
                <a:latin typeface="+mj-lt"/>
              </a:rPr>
              <a:t>Морспасслужба</a:t>
            </a:r>
            <a:r>
              <a:rPr lang="ru-RU" sz="1600" dirty="0">
                <a:solidFill>
                  <a:schemeClr val="tx1"/>
                </a:solidFill>
                <a:latin typeface="+mj-lt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+mj-lt"/>
              </a:rPr>
              <a:t>Росморречфлота</a:t>
            </a:r>
            <a:r>
              <a:rPr lang="ru-RU" sz="1600" dirty="0">
                <a:solidFill>
                  <a:schemeClr val="tx1"/>
                </a:solidFill>
                <a:latin typeface="+mj-lt"/>
              </a:rPr>
              <a:t>»»</a:t>
            </a: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ФГБУ ВНИИПО МЧС России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ОАО «Газпром»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ООО «Газпром ВНИИГАЗ»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ООО «Газпром бурение»</a:t>
            </a: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ООО «Газпром нефть шельф»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ООО «Газпром добыча шельф Южно-Сахалинск»</a:t>
            </a: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ОАО «Газпром </a:t>
            </a:r>
            <a:r>
              <a:rPr lang="ru-RU" sz="1600" dirty="0" err="1">
                <a:solidFill>
                  <a:schemeClr val="tx1"/>
                </a:solidFill>
                <a:latin typeface="+mj-lt"/>
              </a:rPr>
              <a:t>промгаз</a:t>
            </a:r>
            <a:r>
              <a:rPr lang="ru-RU" sz="1600" dirty="0">
                <a:solidFill>
                  <a:schemeClr val="tx1"/>
                </a:solidFill>
                <a:latin typeface="+mj-lt"/>
              </a:rPr>
              <a:t>»</a:t>
            </a: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ДАО ЦКБН ОАО «Газпром»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ООО «Газпром флот»</a:t>
            </a:r>
            <a:endParaRPr lang="en-US" sz="1600" dirty="0">
              <a:solidFill>
                <a:schemeClr val="tx1"/>
              </a:solidFill>
              <a:latin typeface="+mj-lt"/>
            </a:endParaRP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ОАО «</a:t>
            </a:r>
            <a:r>
              <a:rPr lang="ru-RU" sz="1600" dirty="0" err="1">
                <a:solidFill>
                  <a:schemeClr val="tx1"/>
                </a:solidFill>
                <a:latin typeface="+mj-lt"/>
              </a:rPr>
              <a:t>ВНИПИгаздобыча</a:t>
            </a:r>
            <a:r>
              <a:rPr lang="ru-RU" sz="1600" dirty="0">
                <a:solidFill>
                  <a:schemeClr val="tx1"/>
                </a:solidFill>
                <a:latin typeface="+mj-lt"/>
              </a:rPr>
              <a:t>»</a:t>
            </a: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ОАО «</a:t>
            </a:r>
            <a:r>
              <a:rPr lang="ru-RU" sz="1600" dirty="0" err="1">
                <a:solidFill>
                  <a:schemeClr val="tx1"/>
                </a:solidFill>
                <a:latin typeface="+mj-lt"/>
              </a:rPr>
              <a:t>Гипрогазцентр</a:t>
            </a:r>
            <a:r>
              <a:rPr lang="ru-RU" sz="1600" dirty="0">
                <a:solidFill>
                  <a:schemeClr val="tx1"/>
                </a:solidFill>
                <a:latin typeface="+mj-lt"/>
              </a:rPr>
              <a:t>»</a:t>
            </a: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Филиал ООО «ЛУКОЙЛ-инжиниринг» «</a:t>
            </a:r>
            <a:r>
              <a:rPr lang="ru-RU" sz="1600" dirty="0" err="1">
                <a:solidFill>
                  <a:schemeClr val="tx1"/>
                </a:solidFill>
                <a:latin typeface="+mj-lt"/>
              </a:rPr>
              <a:t>ВолгоградНИПИморнефть</a:t>
            </a:r>
            <a:r>
              <a:rPr lang="ru-RU" sz="1600" dirty="0">
                <a:solidFill>
                  <a:schemeClr val="tx1"/>
                </a:solidFill>
                <a:latin typeface="+mj-lt"/>
              </a:rPr>
              <a:t>» в г. Волгограде</a:t>
            </a: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j-lt"/>
              </a:rPr>
              <a:t>Российский морской регистр судоходства</a:t>
            </a:r>
          </a:p>
          <a:p>
            <a:pPr marL="182563" indent="-182563">
              <a:buFontTx/>
              <a:buChar char="•"/>
              <a:defRPr/>
            </a:pPr>
            <a:endParaRPr lang="ru-RU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1300748"/>
            <a:ext cx="4103688" cy="526297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ФГУП «Крыловский государственный научный центр»</a:t>
            </a: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ЗАО «ЦНИИМФ»</a:t>
            </a: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Арктический и антарктический научно-исследовательский институт (ФГБУ «ААНИИ»)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Государственный научно-исследовательский. Навигационно-гидрографический институт (ОАО «ГНИНГИ»)</a:t>
            </a: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ЗАО «Научно-технический центр исследований проблем промышленной безопасности»</a:t>
            </a:r>
            <a:br>
              <a:rPr lang="ru-RU" sz="1600" dirty="0">
                <a:solidFill>
                  <a:schemeClr val="tx1"/>
                </a:solidFill>
                <a:latin typeface="+mn-lt"/>
              </a:rPr>
            </a:br>
            <a:r>
              <a:rPr lang="ru-RU" sz="1600" dirty="0">
                <a:solidFill>
                  <a:schemeClr val="tx1"/>
                </a:solidFill>
                <a:latin typeface="+mn-lt"/>
              </a:rPr>
              <a:t>(ЗАО НТЦ ПБ)</a:t>
            </a: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АНО «Агентство исследований промышленных рисков»</a:t>
            </a: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Научно-исследовательский институт медицины труда РАМН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РГУ нефти и газа им. И.М. Губкина</a:t>
            </a:r>
            <a:endParaRPr lang="en-US" sz="1600" dirty="0">
              <a:solidFill>
                <a:schemeClr val="tx1"/>
              </a:solidFill>
              <a:latin typeface="+mn-lt"/>
            </a:endParaRP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СРО «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НП «</a:t>
            </a:r>
            <a:r>
              <a:rPr lang="en-US" sz="1600" dirty="0" err="1">
                <a:solidFill>
                  <a:schemeClr val="tx1"/>
                </a:solidFill>
                <a:latin typeface="+mn-lt"/>
              </a:rPr>
              <a:t>Нефтегазсервис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»</a:t>
            </a:r>
            <a:endParaRPr lang="ru-RU" sz="1600" dirty="0">
              <a:solidFill>
                <a:schemeClr val="tx1"/>
              </a:solidFill>
              <a:latin typeface="+mn-lt"/>
            </a:endParaRPr>
          </a:p>
          <a:p>
            <a:pPr marL="182563" indent="-182563">
              <a:buFontTx/>
              <a:buChar char="•"/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</a:rPr>
              <a:t>ЦКБ «</a:t>
            </a:r>
            <a:r>
              <a:rPr lang="en-US" sz="1600" dirty="0" err="1">
                <a:solidFill>
                  <a:schemeClr val="tx1"/>
                </a:solidFill>
                <a:latin typeface="+mn-lt"/>
              </a:rPr>
              <a:t>Коралл</a:t>
            </a:r>
            <a:r>
              <a:rPr lang="en-US" sz="1600" dirty="0">
                <a:solidFill>
                  <a:schemeClr val="tx1"/>
                </a:solidFill>
                <a:latin typeface="+mn-lt"/>
              </a:rPr>
              <a:t>»</a:t>
            </a:r>
            <a:endParaRPr lang="ru-RU" sz="1600" dirty="0">
              <a:solidFill>
                <a:schemeClr val="tx1"/>
              </a:solidFill>
              <a:latin typeface="+mn-lt"/>
            </a:endParaRPr>
          </a:p>
          <a:p>
            <a:pPr marL="182563" indent="-182563">
              <a:buFontTx/>
              <a:buChar char="•"/>
              <a:defRPr/>
            </a:pPr>
            <a:r>
              <a:rPr lang="ru-RU" sz="1600" dirty="0">
                <a:solidFill>
                  <a:schemeClr val="tx1"/>
                </a:solidFill>
                <a:latin typeface="+mn-lt"/>
              </a:rPr>
              <a:t>ОАО «</a:t>
            </a:r>
            <a:r>
              <a:rPr lang="ru-RU" sz="1600" dirty="0" err="1">
                <a:solidFill>
                  <a:schemeClr val="tx1"/>
                </a:solidFill>
                <a:latin typeface="+mn-lt"/>
              </a:rPr>
              <a:t>Гипротюменьнефтегаз</a:t>
            </a:r>
            <a:r>
              <a:rPr lang="ru-RU" sz="1600" dirty="0">
                <a:solidFill>
                  <a:schemeClr val="tx1"/>
                </a:solidFill>
                <a:latin typeface="+mn-lt"/>
              </a:rPr>
              <a:t>» </a:t>
            </a:r>
            <a:r>
              <a:rPr lang="ru-RU" sz="1400" i="1" dirty="0">
                <a:solidFill>
                  <a:schemeClr val="tx1"/>
                </a:solidFill>
                <a:latin typeface="+mn-lt"/>
              </a:rPr>
              <a:t>(статус- наблюдатель)</a:t>
            </a:r>
          </a:p>
          <a:p>
            <a:pPr marL="182563" indent="-182563">
              <a:buFontTx/>
              <a:buChar char="•"/>
              <a:defRPr/>
            </a:pPr>
            <a:endParaRPr lang="en-US" sz="1600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7" name="TextBox 1"/>
          <p:cNvSpPr txBox="1">
            <a:spLocks noChangeArrowheads="1"/>
          </p:cNvSpPr>
          <p:nvPr/>
        </p:nvSpPr>
        <p:spPr bwMode="auto">
          <a:xfrm>
            <a:off x="539750" y="1076325"/>
            <a:ext cx="2620963" cy="354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 b="1">
                <a:solidFill>
                  <a:srgbClr val="003366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700" dirty="0">
                <a:solidFill>
                  <a:schemeClr val="tx1"/>
                </a:solidFill>
              </a:rPr>
              <a:t>Всего: 28 организаций:</a:t>
            </a:r>
          </a:p>
        </p:txBody>
      </p:sp>
    </p:spTree>
    <p:extLst>
      <p:ext uri="{BB962C8B-B14F-4D97-AF65-F5344CB8AC3E}">
        <p14:creationId xmlns:p14="http://schemas.microsoft.com/office/powerpoint/2010/main" val="1490776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793AB8-628F-419C-8D0C-34DF36EB1A86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159000" y="116632"/>
            <a:ext cx="6985000" cy="100965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 dirty="0" smtClean="0"/>
              <a:t>План работ ПК 9 / ТК 23 по национальной стандартизации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777398"/>
              </p:ext>
            </p:extLst>
          </p:nvPr>
        </p:nvGraphicFramePr>
        <p:xfrm>
          <a:off x="755576" y="1628800"/>
          <a:ext cx="7843837" cy="3312368"/>
        </p:xfrm>
        <a:graphic>
          <a:graphicData uri="http://schemas.openxmlformats.org/drawingml/2006/table">
            <a:tbl>
              <a:tblPr firstRow="1"/>
              <a:tblGrid>
                <a:gridCol w="4128586"/>
                <a:gridCol w="3715251"/>
              </a:tblGrid>
              <a:tr h="1296935">
                <a:tc>
                  <a:txBody>
                    <a:bodyPr/>
                    <a:lstStyle/>
                    <a:p>
                      <a:r>
                        <a:rPr lang="ru-RU" sz="1700" b="1" kern="1200" dirty="0" smtClean="0">
                          <a:solidFill>
                            <a:srgbClr val="003366"/>
                          </a:solidFill>
                          <a:latin typeface="+mn-lt"/>
                          <a:ea typeface="+mn-ea"/>
                          <a:cs typeface="+mn-cs"/>
                        </a:rPr>
                        <a:t>Всего</a:t>
                      </a:r>
                      <a:r>
                        <a:rPr lang="ru-RU" sz="1700" b="1" kern="1200" baseline="0" dirty="0" smtClean="0">
                          <a:solidFill>
                            <a:srgbClr val="003366"/>
                          </a:solidFill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700" b="1" kern="1200" dirty="0" smtClean="0">
                          <a:solidFill>
                            <a:srgbClr val="003366"/>
                          </a:solidFill>
                          <a:latin typeface="+mn-lt"/>
                          <a:ea typeface="+mn-ea"/>
                          <a:cs typeface="+mn-cs"/>
                        </a:rPr>
                        <a:t>Плане работ ПК 9, </a:t>
                      </a:r>
                    </a:p>
                    <a:p>
                      <a:r>
                        <a:rPr lang="ru-RU" sz="1700" b="1" kern="1200" dirty="0" smtClean="0">
                          <a:solidFill>
                            <a:srgbClr val="003366"/>
                          </a:solidFill>
                          <a:latin typeface="+mn-lt"/>
                          <a:ea typeface="+mn-ea"/>
                          <a:cs typeface="+mn-cs"/>
                        </a:rPr>
                        <a:t>из них: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dirty="0" smtClean="0">
                          <a:solidFill>
                            <a:srgbClr val="003366"/>
                          </a:solidFill>
                          <a:latin typeface="+mn-lt"/>
                          <a:ea typeface="+mn-ea"/>
                          <a:cs typeface="+mn-cs"/>
                        </a:rPr>
                        <a:t>- планируются</a:t>
                      </a:r>
                      <a:r>
                        <a:rPr lang="ru-RU" sz="1700" b="1" kern="1200" baseline="0" dirty="0" smtClean="0">
                          <a:solidFill>
                            <a:srgbClr val="003366"/>
                          </a:solidFill>
                          <a:latin typeface="+mn-lt"/>
                          <a:ea typeface="+mn-ea"/>
                          <a:cs typeface="+mn-cs"/>
                        </a:rPr>
                        <a:t> к утверждению в 2015 году</a:t>
                      </a:r>
                      <a:endParaRPr lang="ru-RU" sz="1700" b="1" kern="1200" dirty="0" smtClean="0">
                        <a:solidFill>
                          <a:srgbClr val="0033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dirty="0" smtClean="0">
                          <a:solidFill>
                            <a:srgbClr val="003366"/>
                          </a:solidFill>
                          <a:latin typeface="+mn-lt"/>
                          <a:ea typeface="+mn-ea"/>
                          <a:cs typeface="+mn-cs"/>
                        </a:rPr>
                        <a:t>- планируются</a:t>
                      </a:r>
                      <a:r>
                        <a:rPr lang="ru-RU" sz="1700" b="1" kern="1200" baseline="0" dirty="0" smtClean="0">
                          <a:solidFill>
                            <a:srgbClr val="003366"/>
                          </a:solidFill>
                          <a:latin typeface="+mn-lt"/>
                          <a:ea typeface="+mn-ea"/>
                          <a:cs typeface="+mn-cs"/>
                        </a:rPr>
                        <a:t> к утверждению в 2016 году</a:t>
                      </a:r>
                      <a:endParaRPr lang="ru-RU" sz="1700" b="1" kern="1200" dirty="0">
                        <a:solidFill>
                          <a:srgbClr val="003366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3" marR="91433" marT="45747" marB="457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kern="1200" dirty="0" smtClean="0">
                          <a:solidFill>
                            <a:srgbClr val="00B050"/>
                          </a:solidFill>
                          <a:latin typeface="+mn-lt"/>
                          <a:ea typeface="+mn-ea"/>
                          <a:cs typeface="+mn-cs"/>
                        </a:rPr>
                        <a:t>14 стандартов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700" b="1" kern="1200" dirty="0" smtClean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 стандартов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 стандарта</a:t>
                      </a:r>
                      <a:endParaRPr lang="ru-RU" sz="1700" b="1" kern="1200" dirty="0">
                        <a:solidFill>
                          <a:srgbClr val="00B05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3" marR="91433" marT="45747" marB="457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3385">
                <a:tc>
                  <a:txBody>
                    <a:bodyPr/>
                    <a:lstStyle/>
                    <a:p>
                      <a:r>
                        <a:rPr lang="ru-RU" sz="1700" b="1" kern="1200" dirty="0" smtClean="0">
                          <a:solidFill>
                            <a:srgbClr val="003366"/>
                          </a:solidFill>
                          <a:latin typeface="+mn-lt"/>
                          <a:ea typeface="+mn-ea"/>
                          <a:cs typeface="+mn-cs"/>
                        </a:rPr>
                        <a:t>Источник финансирования разработки стандартов</a:t>
                      </a:r>
                    </a:p>
                  </a:txBody>
                  <a:tcPr marL="91433" marR="91433" marT="45747" marB="457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dirty="0" smtClean="0"/>
                        <a:t>ОАО «Газпром»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Договор на</a:t>
                      </a:r>
                      <a:r>
                        <a:rPr lang="ru-RU" sz="17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выполнение НИР </a:t>
                      </a:r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№3144-2000-12-1 от 15.02.2013</a:t>
                      </a:r>
                    </a:p>
                    <a:p>
                      <a:pPr>
                        <a:spcBef>
                          <a:spcPts val="600"/>
                        </a:spcBef>
                      </a:pPr>
                      <a:r>
                        <a:rPr lang="ru-RU" sz="1700" dirty="0" smtClean="0"/>
                        <a:t>Функциональный</a:t>
                      </a:r>
                      <a:r>
                        <a:rPr lang="ru-RU" sz="1700" baseline="0" dirty="0" smtClean="0"/>
                        <a:t> заказчик - </a:t>
                      </a:r>
                      <a:r>
                        <a:rPr lang="ru-RU" sz="1700" dirty="0" smtClean="0"/>
                        <a:t>Департамент по</a:t>
                      </a:r>
                      <a:r>
                        <a:rPr lang="ru-RU" sz="1700" baseline="0" dirty="0" smtClean="0"/>
                        <a:t> управлению проектами</a:t>
                      </a:r>
                      <a:r>
                        <a:rPr lang="ru-RU" sz="1700" dirty="0" smtClean="0"/>
                        <a:t> </a:t>
                      </a:r>
                    </a:p>
                  </a:txBody>
                  <a:tcPr marL="91433" marR="91433" marT="45747" marB="457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ru-RU" sz="1700" b="1" kern="1200" dirty="0" smtClean="0">
                          <a:solidFill>
                            <a:srgbClr val="003366"/>
                          </a:solidFill>
                          <a:latin typeface="+mn-lt"/>
                          <a:ea typeface="+mn-ea"/>
                          <a:cs typeface="+mn-cs"/>
                        </a:rPr>
                        <a:t>Разработчик</a:t>
                      </a:r>
                    </a:p>
                  </a:txBody>
                  <a:tcPr marL="91433" marR="91433" marT="45747" marB="457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ru-RU" sz="17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ООО «Газпром ВНИИГАЗ»</a:t>
                      </a:r>
                    </a:p>
                  </a:txBody>
                  <a:tcPr marL="91433" marR="91433" marT="45747" marB="4574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Нижний колонтитул 4"/>
          <p:cNvSpPr txBox="1">
            <a:spLocks/>
          </p:cNvSpPr>
          <p:nvPr/>
        </p:nvSpPr>
        <p:spPr>
          <a:xfrm>
            <a:off x="1962150" y="6271535"/>
            <a:ext cx="718185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Информация о деятельности подкомитета ПК 9/ ТК 23</a:t>
            </a:r>
            <a:endParaRPr lang="en-US" altLang="ru-RU" sz="1800" b="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«Арктические операции» </a:t>
            </a:r>
            <a:endParaRPr lang="en-US" altLang="ru-RU" sz="1800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378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793AB8-628F-419C-8D0C-34DF36EB1A86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159000" y="142875"/>
            <a:ext cx="6985000" cy="78581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 smtClean="0"/>
              <a:t>Стандарты в стадии утверждения и на голосовании </a:t>
            </a:r>
            <a:br>
              <a:rPr lang="ru-RU" altLang="ru-RU" kern="0" smtClean="0"/>
            </a:br>
            <a:r>
              <a:rPr lang="ru-RU" altLang="ru-RU" kern="0" smtClean="0"/>
              <a:t>в ТК 23</a:t>
            </a:r>
            <a:endParaRPr lang="ru-RU" altLang="ru-RU" kern="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15950" y="1477963"/>
          <a:ext cx="8089900" cy="163057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41942"/>
                <a:gridCol w="5731549"/>
                <a:gridCol w="1916409"/>
              </a:tblGrid>
              <a:tr h="591198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400" kern="0" spc="-20" baseline="0" dirty="0" smtClean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spc="-20" baseline="0" dirty="0" smtClean="0">
                          <a:effectLst/>
                        </a:rPr>
                        <a:t>N</a:t>
                      </a:r>
                      <a:r>
                        <a:rPr lang="ru-RU" sz="1400" kern="0" spc="-20" baseline="0" dirty="0" smtClean="0">
                          <a:effectLst/>
                        </a:rPr>
                        <a:t> </a:t>
                      </a:r>
                      <a:r>
                        <a:rPr lang="ru-RU" sz="1400" kern="0" spc="-20" baseline="0" dirty="0">
                          <a:effectLst/>
                        </a:rPr>
                        <a:t>п/п</a:t>
                      </a:r>
                      <a:endParaRPr lang="ru-RU" sz="1400" kern="0" spc="-20" baseline="0" dirty="0">
                        <a:solidFill>
                          <a:srgbClr val="3333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79" marR="28679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400" kern="0" spc="-20" baseline="0" dirty="0" smtClean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spc="-20" baseline="0" dirty="0" smtClean="0">
                          <a:effectLst/>
                        </a:rPr>
                        <a:t>Наименование  проекта ГОСТ Р</a:t>
                      </a:r>
                      <a:endParaRPr lang="ru-RU" sz="1400" kern="0" spc="-20" baseline="0" dirty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spc="-20" baseline="0" dirty="0">
                          <a:effectLst/>
                        </a:rPr>
                        <a:t> </a:t>
                      </a:r>
                      <a:endParaRPr lang="ru-RU" sz="1400" kern="0" spc="-20" baseline="0" dirty="0">
                        <a:solidFill>
                          <a:srgbClr val="3333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79" marR="28679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spc="-20" baseline="0" dirty="0">
                          <a:effectLst/>
                        </a:rPr>
                        <a:t>Дата </a:t>
                      </a:r>
                      <a:r>
                        <a:rPr lang="ru-RU" sz="1400" kern="0" spc="-20" baseline="0" dirty="0" smtClean="0">
                          <a:effectLst/>
                        </a:rPr>
                        <a:t>направления в </a:t>
                      </a:r>
                      <a:r>
                        <a:rPr lang="ru-RU" sz="1400" kern="0" spc="-20" baseline="0" dirty="0" err="1" smtClean="0">
                          <a:effectLst/>
                        </a:rPr>
                        <a:t>Росстандарт</a:t>
                      </a:r>
                      <a:r>
                        <a:rPr lang="ru-RU" sz="1400" kern="0" spc="-20" baseline="0" dirty="0" smtClean="0">
                          <a:effectLst/>
                        </a:rPr>
                        <a:t> на утверждение</a:t>
                      </a:r>
                      <a:endParaRPr lang="ru-RU" sz="1400" kern="0" spc="-20" baseline="0" dirty="0">
                        <a:solidFill>
                          <a:srgbClr val="3333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79" marR="28679" marT="0" marB="0">
                    <a:solidFill>
                      <a:srgbClr val="003366"/>
                    </a:solidFill>
                  </a:tcPr>
                </a:tc>
              </a:tr>
              <a:tr h="578912">
                <a:tc>
                  <a:txBody>
                    <a:bodyPr/>
                    <a:lstStyle/>
                    <a:p>
                      <a:pPr marL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800" kern="0" spc="-20" baseline="0" dirty="0" smtClean="0">
                        <a:effectLst/>
                      </a:endParaRPr>
                    </a:p>
                    <a:p>
                      <a:pPr marL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0" spc="-20" baseline="0" dirty="0" smtClean="0">
                          <a:effectLst/>
                        </a:rPr>
                        <a:t>1</a:t>
                      </a:r>
                      <a:endParaRPr lang="ru-RU" sz="1600" b="0" kern="0" spc="-20" baseline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79" marR="28679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72000" lvl="1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800" kern="0" spc="-2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2000" lvl="1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Нефтяная и газовая промышленность (НГП). Арктические операции. Управление ледовой обстановкой. Сбор гидрометеорологических данных</a:t>
                      </a:r>
                      <a:endParaRPr lang="ru-RU" sz="16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800" kern="0" spc="-2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20.11.2014</a:t>
                      </a:r>
                      <a:endParaRPr lang="ru-RU" sz="16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/>
                </a:tc>
              </a:tr>
              <a:tr h="460252">
                <a:tc>
                  <a:txBody>
                    <a:bodyPr/>
                    <a:lstStyle/>
                    <a:p>
                      <a:pPr marL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800" kern="0" spc="-20" baseline="0" dirty="0" smtClean="0">
                        <a:effectLst/>
                      </a:endParaRPr>
                    </a:p>
                    <a:p>
                      <a:pPr marL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0" spc="-20" baseline="0" dirty="0" smtClean="0">
                          <a:effectLst/>
                        </a:rPr>
                        <a:t>2</a:t>
                      </a:r>
                      <a:endParaRPr lang="ru-RU" sz="1600" b="0" kern="0" spc="-20" baseline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79" marR="28679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72000" lvl="1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800" kern="0" spc="-2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72000" lvl="1" indent="0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НГП. Арктические операции. Обслуживание объектов</a:t>
                      </a:r>
                      <a:endParaRPr lang="ru-RU" sz="16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800" kern="0" spc="-20" baseline="0" dirty="0" smtClean="0">
                        <a:effectLst/>
                      </a:endParaRPr>
                    </a:p>
                    <a:p>
                      <a:pPr marL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0" spc="-20" baseline="0" dirty="0" smtClean="0">
                          <a:effectLst/>
                        </a:rPr>
                        <a:t>02.04.2015</a:t>
                      </a:r>
                      <a:endParaRPr lang="ru-RU" sz="1600" kern="0" spc="-20" baseline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79" marR="28679" marT="0" marB="0"/>
                </a:tc>
              </a:tr>
            </a:tbl>
          </a:graphicData>
        </a:graphic>
      </p:graphicFrame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496888" y="1108075"/>
            <a:ext cx="5486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 b="1">
                <a:solidFill>
                  <a:srgbClr val="003366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700" b="0">
                <a:solidFill>
                  <a:schemeClr val="tx1"/>
                </a:solidFill>
              </a:rPr>
              <a:t>1)</a:t>
            </a:r>
            <a:r>
              <a:rPr lang="ru-RU" altLang="ru-RU" sz="1700">
                <a:solidFill>
                  <a:schemeClr val="tx1"/>
                </a:solidFill>
              </a:rPr>
              <a:t> </a:t>
            </a:r>
            <a:r>
              <a:rPr lang="ru-RU" altLang="ru-RU" sz="1700" b="0">
                <a:solidFill>
                  <a:schemeClr val="tx1"/>
                </a:solidFill>
              </a:rPr>
              <a:t>В стадии утверждения </a:t>
            </a:r>
            <a:r>
              <a:rPr lang="ru-RU" altLang="ru-RU" sz="1800" b="0">
                <a:solidFill>
                  <a:schemeClr val="tx1"/>
                </a:solidFill>
              </a:rPr>
              <a:t>–</a:t>
            </a:r>
            <a:r>
              <a:rPr lang="ru-RU" altLang="ru-RU" sz="1700" b="0">
                <a:solidFill>
                  <a:schemeClr val="tx1"/>
                </a:solidFill>
              </a:rPr>
              <a:t> </a:t>
            </a:r>
            <a:r>
              <a:rPr lang="ru-RU" altLang="ru-RU" sz="1700">
                <a:solidFill>
                  <a:schemeClr val="tx1"/>
                </a:solidFill>
              </a:rPr>
              <a:t>2</a:t>
            </a:r>
            <a:r>
              <a:rPr lang="ru-RU" altLang="ru-RU" sz="1700" b="0">
                <a:solidFill>
                  <a:schemeClr val="tx1"/>
                </a:solidFill>
              </a:rPr>
              <a:t> национальных стандарта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15950" y="3760788"/>
          <a:ext cx="8129588" cy="2105025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44110"/>
                <a:gridCol w="5758606"/>
                <a:gridCol w="1926872"/>
              </a:tblGrid>
              <a:tr h="38415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spc="-20" baseline="0" dirty="0">
                          <a:effectLst/>
                        </a:rPr>
                        <a:t>N</a:t>
                      </a:r>
                      <a:r>
                        <a:rPr lang="ru-RU" sz="1400" kern="0" spc="-20" baseline="0" dirty="0">
                          <a:effectLst/>
                        </a:rPr>
                        <a:t> п/п</a:t>
                      </a:r>
                      <a:endParaRPr lang="ru-RU" sz="1400" kern="0" spc="-20" baseline="0" dirty="0">
                        <a:solidFill>
                          <a:srgbClr val="3333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77" marR="28677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spc="-20" baseline="0" dirty="0">
                          <a:effectLst/>
                        </a:rPr>
                        <a:t>Наименование </a:t>
                      </a:r>
                      <a:r>
                        <a:rPr lang="ru-RU" sz="1400" kern="0" spc="-20" baseline="0" dirty="0" smtClean="0">
                          <a:effectLst/>
                        </a:rPr>
                        <a:t> проекта ГОСТ Р</a:t>
                      </a:r>
                      <a:endParaRPr lang="ru-RU" sz="1400" kern="0" spc="-20" baseline="0" dirty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spc="-20" baseline="0" dirty="0">
                          <a:effectLst/>
                        </a:rPr>
                        <a:t> </a:t>
                      </a:r>
                      <a:endParaRPr lang="ru-RU" sz="1400" kern="0" spc="-20" baseline="0" dirty="0">
                        <a:solidFill>
                          <a:srgbClr val="3333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77" marR="28677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spc="-20" baseline="0" dirty="0" smtClean="0">
                          <a:effectLst/>
                        </a:rPr>
                        <a:t>Дата начала голосования в ТК 23</a:t>
                      </a:r>
                      <a:endParaRPr lang="ru-RU" sz="1400" kern="0" spc="-20" baseline="0" dirty="0">
                        <a:solidFill>
                          <a:srgbClr val="3333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77" marR="28677" marT="0" marB="0">
                    <a:solidFill>
                      <a:srgbClr val="003366"/>
                    </a:solidFill>
                  </a:tcPr>
                </a:tc>
              </a:tr>
              <a:tr h="378379">
                <a:tc>
                  <a:txBody>
                    <a:bodyPr/>
                    <a:lstStyle/>
                    <a:p>
                      <a:pPr marL="0" algn="ctr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600" kern="0" spc="-20" baseline="0" dirty="0" smtClean="0">
                          <a:effectLst/>
                        </a:rPr>
                        <a:t>1</a:t>
                      </a:r>
                      <a:endParaRPr lang="ru-RU" sz="1600" b="0" kern="0" spc="-20" baseline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77" marR="28677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72000" lvl="1" indent="0" algn="l" defTabSz="914400" rtl="0" eaLnBrk="1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НГП. Арктические операции. Защита от коррозии морских сооружений</a:t>
                      </a:r>
                      <a:endParaRPr lang="ru-RU" sz="16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7" marR="28677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31.03.2015</a:t>
                      </a:r>
                      <a:endParaRPr lang="ru-RU" sz="16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7" marR="28677" marT="0" marB="0"/>
                </a:tc>
              </a:tr>
              <a:tr h="559372">
                <a:tc>
                  <a:txBody>
                    <a:bodyPr/>
                    <a:lstStyle/>
                    <a:p>
                      <a:pPr marL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0" spc="-20" baseline="0" dirty="0" smtClean="0">
                          <a:effectLst/>
                        </a:rPr>
                        <a:t>2</a:t>
                      </a:r>
                      <a:endParaRPr lang="ru-RU" sz="1600" b="0" kern="0" spc="-20" baseline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77" marR="28677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72000" lvl="1" indent="0" algn="l" defTabSz="914400" rtl="0" eaLnBrk="1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НГП. Арктические операции. Безопасность производственных площадок морских платформ</a:t>
                      </a:r>
                      <a:endParaRPr lang="ru-RU" sz="16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7" marR="28677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0" spc="-20" baseline="0" dirty="0" smtClean="0">
                          <a:effectLst/>
                        </a:rPr>
                        <a:t>10.03.2015</a:t>
                      </a:r>
                      <a:endParaRPr lang="ru-RU" sz="1600" kern="0" spc="-20" baseline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77" marR="28677" marT="0" marB="0"/>
                </a:tc>
              </a:tr>
              <a:tr h="783121">
                <a:tc>
                  <a:txBody>
                    <a:bodyPr/>
                    <a:lstStyle/>
                    <a:p>
                      <a:pPr marL="0" lvl="1" indent="0" algn="ctr" defTabSz="914400" rtl="0" eaLnBrk="1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kern="0" spc="-2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600" b="1" kern="0" spc="-2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7" marR="28677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72000" lvl="1" indent="0" algn="l" defTabSz="914400" rtl="0" eaLnBrk="1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НГП. Арктические операции. Управление ледовой обстановкой. Обеспечение океанографической, гидрологической и геологической информацией</a:t>
                      </a:r>
                      <a:endParaRPr lang="ru-RU" sz="8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7" marR="28677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kern="0" spc="-20" baseline="0" dirty="0" smtClean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10.03.2015</a:t>
                      </a:r>
                      <a:endParaRPr lang="ru-RU" sz="1600" kern="0" spc="-20" baseline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77" marR="28677" marT="0" marB="0"/>
                </a:tc>
              </a:tr>
            </a:tbl>
          </a:graphicData>
        </a:graphic>
      </p:graphicFrame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582613" y="3287713"/>
            <a:ext cx="849312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 b="1">
                <a:solidFill>
                  <a:srgbClr val="003366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700" b="0" dirty="0">
                <a:solidFill>
                  <a:schemeClr val="tx1"/>
                </a:solidFill>
              </a:rPr>
              <a:t>2) На голосовании в ТК 23 </a:t>
            </a:r>
            <a:r>
              <a:rPr lang="ru-RU" altLang="ru-RU" sz="1800" b="0" dirty="0">
                <a:solidFill>
                  <a:schemeClr val="tx1"/>
                </a:solidFill>
              </a:rPr>
              <a:t>–</a:t>
            </a:r>
            <a:r>
              <a:rPr lang="ru-RU" altLang="ru-RU" sz="1700" b="0" dirty="0">
                <a:solidFill>
                  <a:schemeClr val="tx1"/>
                </a:solidFill>
              </a:rPr>
              <a:t> </a:t>
            </a:r>
            <a:r>
              <a:rPr lang="ru-RU" altLang="ru-RU" sz="1700" dirty="0">
                <a:solidFill>
                  <a:schemeClr val="tx1"/>
                </a:solidFill>
              </a:rPr>
              <a:t>3</a:t>
            </a:r>
            <a:r>
              <a:rPr lang="ru-RU" altLang="ru-RU" sz="1700" b="0" dirty="0">
                <a:solidFill>
                  <a:schemeClr val="tx1"/>
                </a:solidFill>
              </a:rPr>
              <a:t> национальных стандарта </a:t>
            </a:r>
          </a:p>
        </p:txBody>
      </p:sp>
      <p:sp>
        <p:nvSpPr>
          <p:cNvPr id="8" name="Содержимое 2"/>
          <p:cNvSpPr txBox="1">
            <a:spLocks/>
          </p:cNvSpPr>
          <p:nvPr/>
        </p:nvSpPr>
        <p:spPr>
          <a:xfrm>
            <a:off x="582613" y="5877272"/>
            <a:ext cx="8493125" cy="504825"/>
          </a:xfrm>
          <a:prstGeom prst="rect">
            <a:avLst/>
          </a:prstGeom>
        </p:spPr>
        <p:txBody>
          <a:bodyPr lIns="36000" rIns="36000"/>
          <a:lstStyle>
            <a:lvl1pPr marL="342900" indent="-342900" algn="l" rtl="0" eaLnBrk="0" fontAlgn="base" hangingPunct="0">
              <a:spcBef>
                <a:spcPct val="0"/>
              </a:spcBef>
              <a:spcAft>
                <a:spcPct val="0"/>
              </a:spcAft>
              <a:buChar char="•"/>
              <a:defRPr sz="2600" b="1">
                <a:solidFill>
                  <a:srgbClr val="003366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eaLnBrk="1" hangingPunct="1">
              <a:lnSpc>
                <a:spcPct val="114000"/>
              </a:lnSpc>
              <a:buSzPct val="125000"/>
              <a:buNone/>
            </a:pPr>
            <a:r>
              <a:rPr lang="ru-RU" altLang="ru-RU" sz="1400" b="0" i="1" kern="0" dirty="0" smtClean="0">
                <a:solidFill>
                  <a:schemeClr val="tx1"/>
                </a:solidFill>
              </a:rPr>
              <a:t>Окончательные редакции проектов стандартов согласованы в ПК 9 «Арктические операции» в начале марта 2015 г.</a:t>
            </a:r>
          </a:p>
        </p:txBody>
      </p:sp>
      <p:sp>
        <p:nvSpPr>
          <p:cNvPr id="9" name="Нижний колонтитул 4"/>
          <p:cNvSpPr txBox="1">
            <a:spLocks/>
          </p:cNvSpPr>
          <p:nvPr/>
        </p:nvSpPr>
        <p:spPr>
          <a:xfrm>
            <a:off x="1962150" y="6271535"/>
            <a:ext cx="718185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Информация о деятельности подкомитета ПК 9/ ТК 23</a:t>
            </a:r>
            <a:endParaRPr lang="en-US" altLang="ru-RU" sz="1800" b="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«Арктические операции» </a:t>
            </a:r>
            <a:endParaRPr lang="en-US" altLang="ru-RU" sz="1800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511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793AB8-628F-419C-8D0C-34DF36EB1A86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159000" y="241300"/>
            <a:ext cx="6985000" cy="5683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 smtClean="0"/>
              <a:t>Стандарты в стадии разработки</a:t>
            </a:r>
            <a:endParaRPr lang="ru-RU" altLang="ru-RU" kern="0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503238" y="1484313"/>
          <a:ext cx="8494712" cy="1770063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64056"/>
                <a:gridCol w="4330618"/>
                <a:gridCol w="3700038"/>
              </a:tblGrid>
              <a:tr h="248922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spc="-20" baseline="0" dirty="0">
                          <a:effectLst/>
                        </a:rPr>
                        <a:t>N</a:t>
                      </a:r>
                      <a:r>
                        <a:rPr lang="ru-RU" sz="1400" kern="0" spc="-20" baseline="0" dirty="0">
                          <a:effectLst/>
                        </a:rPr>
                        <a:t> п/п</a:t>
                      </a:r>
                      <a:endParaRPr lang="ru-RU" sz="1400" kern="0" spc="-20" baseline="0" dirty="0">
                        <a:solidFill>
                          <a:srgbClr val="3333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82" marR="28682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spc="-20" baseline="0" dirty="0">
                          <a:effectLst/>
                        </a:rPr>
                        <a:t>Наименование </a:t>
                      </a:r>
                      <a:r>
                        <a:rPr lang="ru-RU" sz="1400" kern="0" spc="-20" baseline="0" dirty="0" smtClean="0">
                          <a:effectLst/>
                        </a:rPr>
                        <a:t> проекта ГОСТ Р</a:t>
                      </a:r>
                      <a:r>
                        <a:rPr lang="en-US" sz="1400" kern="0" spc="-20" baseline="0" dirty="0">
                          <a:effectLst/>
                        </a:rPr>
                        <a:t> </a:t>
                      </a:r>
                      <a:endParaRPr lang="ru-RU" sz="1400" kern="0" spc="-20" baseline="0" dirty="0">
                        <a:solidFill>
                          <a:srgbClr val="3333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82" marR="28682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0" spc="-2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Текущая стадия</a:t>
                      </a:r>
                      <a:r>
                        <a:rPr lang="ru-RU" sz="1400" kern="0" spc="-20" baseline="0" dirty="0" smtClean="0">
                          <a:solidFill>
                            <a:srgbClr val="333399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kern="0" spc="-20" baseline="0" dirty="0">
                        <a:solidFill>
                          <a:srgbClr val="3333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82" marR="28682" marT="0" marB="0">
                    <a:solidFill>
                      <a:srgbClr val="003366"/>
                    </a:solidFill>
                  </a:tcPr>
                </a:tc>
              </a:tr>
              <a:tr h="651917">
                <a:tc>
                  <a:txBody>
                    <a:bodyPr/>
                    <a:lstStyle/>
                    <a:p>
                      <a:pPr marL="0" lvl="1" indent="0" algn="ctr" defTabSz="914400" rtl="0" eaLnBrk="1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0" spc="-2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400" b="1" kern="0" spc="-2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82" marR="28682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72000" lvl="1" indent="0" algn="l" defTabSz="914400" rtl="0" eaLnBrk="1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НГП. Арктические операции. Управление ледовой обстановкой. Мониторинг и прогнозирование ледовых условий</a:t>
                      </a:r>
                      <a:endParaRPr lang="ru-RU" sz="15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82" marR="28682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окончательной редакции. </a:t>
                      </a:r>
                    </a:p>
                    <a:p>
                      <a:pPr mar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(Публичное обсуждение завершено 20.02.2015)</a:t>
                      </a:r>
                    </a:p>
                  </a:txBody>
                  <a:tcPr marL="28682" marR="28682" marT="0" marB="0"/>
                </a:tc>
              </a:tr>
              <a:tr h="434612">
                <a:tc>
                  <a:txBody>
                    <a:bodyPr/>
                    <a:lstStyle/>
                    <a:p>
                      <a:pPr marL="0" algn="ctr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0" spc="-20" baseline="0" dirty="0" smtClean="0">
                          <a:effectLst/>
                        </a:rPr>
                        <a:t>2</a:t>
                      </a:r>
                      <a:endParaRPr lang="ru-RU" sz="1400" b="0" kern="0" spc="-20" baseline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82" marR="28682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72000" lvl="1" indent="0" algn="l" defTabSz="914400" rtl="0" eaLnBrk="1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НГП. Арктические операции. Рабочая среда</a:t>
                      </a:r>
                      <a:endParaRPr lang="ru-RU" sz="15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82" marR="28682" marT="0" marB="0"/>
                </a:tc>
                <a:tc>
                  <a:txBody>
                    <a:bodyPr/>
                    <a:lstStyle/>
                    <a:p>
                      <a:pPr mar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Разработка окончательной редакции. </a:t>
                      </a:r>
                    </a:p>
                    <a:p>
                      <a:pPr marL="0" algn="l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(Публичное обсуждение завершено 13.04.2015)</a:t>
                      </a:r>
                      <a:endParaRPr lang="ru-RU" sz="15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82" marR="28682" marT="0" marB="0"/>
                </a:tc>
              </a:tr>
              <a:tr h="434612">
                <a:tc>
                  <a:txBody>
                    <a:bodyPr/>
                    <a:lstStyle/>
                    <a:p>
                      <a:pPr marL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0" spc="-20" baseline="0" dirty="0" smtClean="0">
                          <a:effectLst/>
                        </a:rPr>
                        <a:t>3</a:t>
                      </a:r>
                      <a:endParaRPr lang="ru-RU" sz="1400" b="0" kern="0" spc="-20" baseline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82" marR="28682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72000" lvl="1" indent="0" algn="l" defTabSz="914400" rtl="0" eaLnBrk="1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НГП. Арктические операции. Эвакуация и спасение персонала</a:t>
                      </a:r>
                      <a:endParaRPr lang="ru-RU" sz="15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82" marR="28682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Публичное обсуждение стандарта до  30.05.2015</a:t>
                      </a:r>
                      <a:endParaRPr lang="ru-RU" sz="15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82" marR="28682" marT="0" marB="0"/>
                </a:tc>
              </a:tr>
            </a:tbl>
          </a:graphicData>
        </a:graphic>
      </p:graphicFrame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498475" y="1081088"/>
            <a:ext cx="84947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 b="1">
                <a:solidFill>
                  <a:srgbClr val="003366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700" b="0">
                <a:solidFill>
                  <a:schemeClr val="tx1"/>
                </a:solidFill>
              </a:rPr>
              <a:t>1) Разработаны первые редакции и рассмотрены в ПК 9    </a:t>
            </a:r>
            <a:r>
              <a:rPr lang="ru-RU" altLang="ru-RU" sz="1700">
                <a:solidFill>
                  <a:schemeClr val="tx1"/>
                </a:solidFill>
              </a:rPr>
              <a:t>3 </a:t>
            </a:r>
            <a:r>
              <a:rPr lang="ru-RU" altLang="ru-RU" sz="1700" b="0">
                <a:solidFill>
                  <a:schemeClr val="tx1"/>
                </a:solidFill>
              </a:rPr>
              <a:t>национальных стандарта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523875" y="3752850"/>
          <a:ext cx="8469313" cy="2429277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451711"/>
                <a:gridCol w="6613431"/>
                <a:gridCol w="1404171"/>
              </a:tblGrid>
              <a:tr h="383956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spc="-20" baseline="0" dirty="0">
                          <a:effectLst/>
                        </a:rPr>
                        <a:t>N</a:t>
                      </a:r>
                      <a:r>
                        <a:rPr lang="ru-RU" sz="1400" kern="0" spc="-20" baseline="0" dirty="0">
                          <a:effectLst/>
                        </a:rPr>
                        <a:t> п/п</a:t>
                      </a:r>
                      <a:endParaRPr lang="ru-RU" sz="1400" kern="0" spc="-20" baseline="0" dirty="0">
                        <a:solidFill>
                          <a:srgbClr val="3333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79" marR="28679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kern="0" spc="-20" baseline="0" dirty="0">
                          <a:effectLst/>
                        </a:rPr>
                        <a:t>Наименование </a:t>
                      </a:r>
                      <a:r>
                        <a:rPr lang="ru-RU" sz="1400" kern="0" spc="-20" baseline="0" dirty="0" smtClean="0">
                          <a:effectLst/>
                        </a:rPr>
                        <a:t> проекта ГОСТ Р</a:t>
                      </a:r>
                      <a:endParaRPr lang="ru-RU" sz="1400" kern="0" spc="-20" baseline="0" dirty="0">
                        <a:effectLst/>
                      </a:endParaRPr>
                    </a:p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kern="0" spc="-20" baseline="0" dirty="0">
                          <a:effectLst/>
                        </a:rPr>
                        <a:t> </a:t>
                      </a:r>
                      <a:endParaRPr lang="ru-RU" sz="1400" kern="0" spc="-20" baseline="0" dirty="0">
                        <a:solidFill>
                          <a:srgbClr val="333399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79" marR="28679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0" spc="-2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Год  утверждения стандарта (план) </a:t>
                      </a:r>
                      <a:endParaRPr lang="ru-RU" sz="1400" b="1" kern="0" spc="-2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>
                    <a:solidFill>
                      <a:srgbClr val="003366"/>
                    </a:solidFill>
                  </a:tcPr>
                </a:tc>
              </a:tr>
              <a:tr h="434236">
                <a:tc>
                  <a:txBody>
                    <a:bodyPr/>
                    <a:lstStyle/>
                    <a:p>
                      <a:pPr marL="0" algn="ctr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400" kern="0" spc="-20" baseline="0" dirty="0" smtClean="0">
                          <a:effectLst/>
                        </a:rPr>
                        <a:t>1</a:t>
                      </a:r>
                      <a:endParaRPr lang="ru-RU" sz="1400" b="0" kern="0" spc="-20" baseline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79" marR="28679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72000" lvl="1" indent="0" algn="l" defTabSz="914400" rtl="0" eaLnBrk="1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НГП. Арктические операции. Учет ледовых нагрузок при проектировании морских платформ</a:t>
                      </a:r>
                      <a:endParaRPr lang="ru-RU" sz="15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/>
                </a:tc>
                <a:tc>
                  <a:txBody>
                    <a:bodyPr/>
                    <a:lstStyle/>
                    <a:p>
                      <a:pPr marL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</a:p>
                    <a:p>
                      <a:pPr marL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sz="15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/>
                </a:tc>
              </a:tr>
              <a:tr h="217118">
                <a:tc>
                  <a:txBody>
                    <a:bodyPr/>
                    <a:lstStyle/>
                    <a:p>
                      <a:pPr marL="0" algn="ctr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kern="0" spc="-20" baseline="0" dirty="0" smtClean="0">
                          <a:effectLst/>
                        </a:rPr>
                        <a:t>2</a:t>
                      </a:r>
                      <a:endParaRPr lang="ru-RU" sz="1400" b="0" kern="0" spc="-20" baseline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28679" marR="28679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НГП. Арктические операции. Верхние строения морских платформ</a:t>
                      </a:r>
                      <a:endParaRPr lang="ru-RU" sz="15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  <a:endParaRPr lang="ru-RU" sz="15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/>
                </a:tc>
              </a:tr>
              <a:tr h="234841">
                <a:tc>
                  <a:txBody>
                    <a:bodyPr/>
                    <a:lstStyle/>
                    <a:p>
                      <a:pPr marL="0" lvl="1" indent="0" algn="ctr" defTabSz="914400" rtl="0" eaLnBrk="1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0" spc="-2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400" b="1" kern="0" spc="-2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72000" lvl="1" indent="0" algn="l" defTabSz="914400" rtl="0" eaLnBrk="1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НГП. Арктические операции. Логистика. Береговые операции</a:t>
                      </a:r>
                      <a:endParaRPr lang="ru-RU" sz="15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  <a:endParaRPr lang="ru-RU" sz="15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/>
                </a:tc>
              </a:tr>
              <a:tr h="217118">
                <a:tc>
                  <a:txBody>
                    <a:bodyPr/>
                    <a:lstStyle/>
                    <a:p>
                      <a:pPr marL="0" lvl="1" indent="0" algn="ctr" defTabSz="914400" rtl="0" eaLnBrk="1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0" spc="-2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400" b="1" kern="0" spc="-2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НГП. Арктические операции. Логистика. Морские операции</a:t>
                      </a:r>
                      <a:endParaRPr lang="ru-RU" sz="15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2015</a:t>
                      </a:r>
                      <a:endParaRPr lang="ru-RU" sz="15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/>
                </a:tc>
              </a:tr>
              <a:tr h="434236">
                <a:tc>
                  <a:txBody>
                    <a:bodyPr/>
                    <a:lstStyle/>
                    <a:p>
                      <a:pPr marL="0" lvl="1" indent="0" algn="ctr" defTabSz="914400" rtl="0" eaLnBrk="1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0" spc="-2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endParaRPr lang="ru-RU" sz="1400" b="1" kern="0" spc="-2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0" lvl="1" indent="0" algn="l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НГП. Арктические операции. Управление ледовой обстановкой. Обучение. Специальные требования</a:t>
                      </a:r>
                      <a:endParaRPr lang="ru-RU" sz="1500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  <a:endParaRPr lang="ru-RU" sz="1500" b="1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/>
                </a:tc>
              </a:tr>
              <a:tr h="507368">
                <a:tc>
                  <a:txBody>
                    <a:bodyPr/>
                    <a:lstStyle/>
                    <a:p>
                      <a:pPr marL="0" lvl="1" indent="0" algn="ctr" defTabSz="914400" rtl="0" eaLnBrk="1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b="1" kern="0" spc="-2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</a:t>
                      </a:r>
                      <a:endParaRPr lang="ru-RU" sz="1400" b="1" kern="0" spc="-2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/>
                    <a:p>
                      <a:pPr marL="72000" lvl="1" indent="0" algn="l" defTabSz="914400" rtl="0" eaLnBrk="1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500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НГП. </a:t>
                      </a:r>
                      <a:r>
                        <a:rPr lang="ru-RU" sz="1500" kern="0" spc="-2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Арктические операции. Управление ледовой обстановкой. Требования к качеству подготовки персонала и учебным центрам</a:t>
                      </a:r>
                    </a:p>
                  </a:txBody>
                  <a:tcPr marL="45083" marR="45083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9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1" kern="0" spc="-2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  <a:endParaRPr lang="ru-RU" sz="1500" b="1" kern="0" spc="-20" baseline="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28679" marR="28679" marT="0" marB="0"/>
                </a:tc>
              </a:tr>
            </a:tbl>
          </a:graphicData>
        </a:graphic>
      </p:graphicFrame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498475" y="3322638"/>
            <a:ext cx="84947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 b="1">
                <a:solidFill>
                  <a:srgbClr val="003366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ru-RU" altLang="ru-RU" sz="1700" b="0">
                <a:solidFill>
                  <a:schemeClr val="tx1"/>
                </a:solidFill>
              </a:rPr>
              <a:t>2) В стадии разработки первых редакций находятся </a:t>
            </a:r>
            <a:r>
              <a:rPr lang="ru-RU" altLang="ru-RU" sz="1700">
                <a:solidFill>
                  <a:schemeClr val="tx1"/>
                </a:solidFill>
              </a:rPr>
              <a:t>6</a:t>
            </a:r>
            <a:r>
              <a:rPr lang="ru-RU" altLang="ru-RU" sz="1700" b="0">
                <a:solidFill>
                  <a:schemeClr val="tx1"/>
                </a:solidFill>
              </a:rPr>
              <a:t> национальных стандартов</a:t>
            </a:r>
          </a:p>
        </p:txBody>
      </p:sp>
      <p:sp>
        <p:nvSpPr>
          <p:cNvPr id="8" name="Нижний колонтитул 4"/>
          <p:cNvSpPr txBox="1">
            <a:spLocks/>
          </p:cNvSpPr>
          <p:nvPr/>
        </p:nvSpPr>
        <p:spPr>
          <a:xfrm>
            <a:off x="1962150" y="6271535"/>
            <a:ext cx="718185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Информация о деятельности подкомитета ПК 9/ ТК 23</a:t>
            </a:r>
            <a:endParaRPr lang="en-US" altLang="ru-RU" sz="1800" b="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«Арктические операции» </a:t>
            </a:r>
            <a:endParaRPr lang="en-US" altLang="ru-RU" sz="1800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7179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793AB8-628F-419C-8D0C-34DF36EB1A86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027238" y="116632"/>
            <a:ext cx="7116762" cy="1009650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pPr algn="ctr"/>
            <a:r>
              <a:rPr lang="ru-RU" altLang="ru-RU" kern="0" smtClean="0"/>
              <a:t>Подкомитеты «Арктические операции»</a:t>
            </a:r>
            <a:br>
              <a:rPr lang="ru-RU" altLang="ru-RU" kern="0" smtClean="0"/>
            </a:br>
            <a:r>
              <a:rPr lang="ru-RU" altLang="ru-RU" kern="0" smtClean="0"/>
              <a:t>ПК 9/ ТК 23 и ИСО/ ТК 67/ ПК 8</a:t>
            </a:r>
            <a:endParaRPr lang="ru-RU" altLang="ru-RU" kern="0" dirty="0" smtClean="0"/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1376245" y="1422198"/>
            <a:ext cx="2592388" cy="1838801"/>
          </a:xfrm>
          <a:prstGeom prst="roundRect">
            <a:avLst/>
          </a:prstGeom>
          <a:solidFill>
            <a:srgbClr val="003366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700" dirty="0"/>
              <a:t>ТК</a:t>
            </a:r>
            <a:r>
              <a:rPr lang="en-US" sz="1700" dirty="0"/>
              <a:t> 23</a:t>
            </a:r>
            <a:r>
              <a:rPr lang="ru-RU" sz="1700" dirty="0"/>
              <a:t> </a:t>
            </a:r>
            <a:endParaRPr lang="en-US" sz="1700" dirty="0"/>
          </a:p>
          <a:p>
            <a:pPr algn="ctr">
              <a:spcBef>
                <a:spcPct val="50000"/>
              </a:spcBef>
              <a:defRPr/>
            </a:pPr>
            <a:r>
              <a:rPr lang="ru-RU" sz="1700" kern="0" dirty="0">
                <a:solidFill>
                  <a:schemeClr val="bg1"/>
                </a:solidFill>
              </a:rPr>
              <a:t>Техника и технологии добычи и переработки нефти  и газа</a:t>
            </a:r>
          </a:p>
          <a:p>
            <a:pPr algn="ctr">
              <a:spcBef>
                <a:spcPct val="50000"/>
              </a:spcBef>
              <a:defRPr/>
            </a:pPr>
            <a:endParaRPr lang="ru-RU" sz="1700" dirty="0">
              <a:solidFill>
                <a:schemeClr val="bg1"/>
              </a:solidFill>
            </a:endParaRPr>
          </a:p>
        </p:txBody>
      </p:sp>
      <p:sp>
        <p:nvSpPr>
          <p:cNvPr id="13" name="Line 8"/>
          <p:cNvSpPr>
            <a:spLocks noChangeShapeType="1"/>
          </p:cNvSpPr>
          <p:nvPr/>
        </p:nvSpPr>
        <p:spPr bwMode="auto">
          <a:xfrm flipH="1">
            <a:off x="2644775" y="3248025"/>
            <a:ext cx="0" cy="600075"/>
          </a:xfrm>
          <a:prstGeom prst="line">
            <a:avLst/>
          </a:prstGeom>
          <a:ln>
            <a:solidFill>
              <a:schemeClr val="tx1"/>
            </a:solidFill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1275884" y="3848169"/>
            <a:ext cx="2760858" cy="391597"/>
          </a:xfrm>
          <a:prstGeom prst="roundRect">
            <a:avLst/>
          </a:prstGeom>
          <a:solidFill>
            <a:srgbClr val="003366">
              <a:alpha val="70000"/>
            </a:srgb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1700" dirty="0"/>
              <a:t>ПК 9 «Арктические операции»</a:t>
            </a: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auto">
          <a:xfrm>
            <a:off x="5164316" y="1412374"/>
            <a:ext cx="2736850" cy="1549360"/>
          </a:xfrm>
          <a:prstGeom prst="roundRect">
            <a:avLst/>
          </a:prstGeom>
          <a:solidFill>
            <a:srgbClr val="003366"/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spcBef>
                <a:spcPts val="0"/>
              </a:spcBef>
              <a:defRPr/>
            </a:pPr>
            <a:r>
              <a:rPr lang="ru-RU" sz="1700" dirty="0"/>
              <a:t>ИСО/ТК 67</a:t>
            </a:r>
          </a:p>
          <a:p>
            <a:pPr algn="ctr">
              <a:spcBef>
                <a:spcPts val="0"/>
              </a:spcBef>
              <a:defRPr/>
            </a:pPr>
            <a:r>
              <a:rPr lang="ru-RU" sz="1700" dirty="0"/>
              <a:t>Материалы, оборудование и морские сооружения для нефтяной и газовой промышленности</a:t>
            </a:r>
          </a:p>
        </p:txBody>
      </p:sp>
      <p:sp>
        <p:nvSpPr>
          <p:cNvPr id="16" name="Line 11"/>
          <p:cNvSpPr>
            <a:spLocks noChangeShapeType="1"/>
          </p:cNvSpPr>
          <p:nvPr/>
        </p:nvSpPr>
        <p:spPr bwMode="auto">
          <a:xfrm flipH="1">
            <a:off x="6604000" y="3248025"/>
            <a:ext cx="0" cy="600075"/>
          </a:xfrm>
          <a:prstGeom prst="line">
            <a:avLst/>
          </a:prstGeom>
          <a:ln>
            <a:solidFill>
              <a:schemeClr val="tx1"/>
            </a:solidFill>
            <a:headEnd/>
            <a:tailEnd type="triangl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5164316" y="3848169"/>
            <a:ext cx="2736850" cy="391597"/>
          </a:xfrm>
          <a:prstGeom prst="roundRect">
            <a:avLst/>
          </a:prstGeom>
          <a:solidFill>
            <a:srgbClr val="003366">
              <a:alpha val="70000"/>
            </a:srgbClr>
          </a:solidFill>
          <a:ln>
            <a:headEnd/>
            <a:tailEnd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1700" dirty="0"/>
              <a:t>ПК </a:t>
            </a:r>
            <a:r>
              <a:rPr lang="en-US" sz="1700" dirty="0"/>
              <a:t>8</a:t>
            </a:r>
            <a:r>
              <a:rPr lang="ru-RU" sz="1700" dirty="0"/>
              <a:t> «Арктические операции»</a:t>
            </a:r>
          </a:p>
        </p:txBody>
      </p:sp>
      <p:sp>
        <p:nvSpPr>
          <p:cNvPr id="18" name="TextBox 8"/>
          <p:cNvSpPr txBox="1">
            <a:spLocks noChangeArrowheads="1"/>
          </p:cNvSpPr>
          <p:nvPr/>
        </p:nvSpPr>
        <p:spPr bwMode="auto">
          <a:xfrm>
            <a:off x="4495800" y="4402138"/>
            <a:ext cx="46482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600" kern="0" dirty="0">
                <a:solidFill>
                  <a:schemeClr val="tx1"/>
                </a:solidFill>
                <a:latin typeface="+mn-lt"/>
              </a:rPr>
              <a:t>«Зеркальный» подкомитет ПК 8 в ИСО ТК 67  создан в 2011 году.</a:t>
            </a:r>
          </a:p>
          <a:p>
            <a:pPr>
              <a:defRPr/>
            </a:pPr>
            <a:endParaRPr lang="ru-RU" sz="1600" kern="0" dirty="0">
              <a:solidFill>
                <a:schemeClr val="tx1"/>
              </a:solidFill>
              <a:latin typeface="+mn-lt"/>
            </a:endParaRPr>
          </a:p>
          <a:p>
            <a:pPr>
              <a:defRPr/>
            </a:pPr>
            <a:r>
              <a:rPr lang="ru-RU" sz="1600" kern="0" dirty="0">
                <a:solidFill>
                  <a:schemeClr val="tx1"/>
                </a:solidFill>
                <a:latin typeface="+mn-lt"/>
              </a:rPr>
              <a:t>Создание одобрено на 31 пленарном заседании </a:t>
            </a:r>
          </a:p>
          <a:p>
            <a:pPr>
              <a:defRPr/>
            </a:pPr>
            <a:r>
              <a:rPr lang="ru-RU" sz="1600" kern="0" dirty="0">
                <a:solidFill>
                  <a:schemeClr val="tx1"/>
                </a:solidFill>
                <a:latin typeface="+mn-lt"/>
              </a:rPr>
              <a:t>ИСО /ТК 67 в Москве 15 сентября 2011 г. и утверждено решением Технического управляющего  совета ИСО  в декабре 2011 г. (Резолюция 133/2011). </a:t>
            </a:r>
            <a:endParaRPr lang="ru-RU" sz="1800" kern="0" dirty="0">
              <a:solidFill>
                <a:schemeClr val="tx1"/>
              </a:solidFill>
              <a:latin typeface="+mn-lt"/>
            </a:endParaRPr>
          </a:p>
        </p:txBody>
      </p:sp>
      <p:sp>
        <p:nvSpPr>
          <p:cNvPr id="19" name="Двойная стрелка влево/вправо 11"/>
          <p:cNvSpPr>
            <a:spLocks noChangeArrowheads="1"/>
          </p:cNvSpPr>
          <p:nvPr/>
        </p:nvSpPr>
        <p:spPr bwMode="auto">
          <a:xfrm>
            <a:off x="4248150" y="3914775"/>
            <a:ext cx="658813" cy="244475"/>
          </a:xfrm>
          <a:prstGeom prst="leftRightArrow">
            <a:avLst>
              <a:gd name="adj1" fmla="val 50000"/>
              <a:gd name="adj2" fmla="val 50241"/>
            </a:avLst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 eaLnBrk="0" hangingPunct="0">
              <a:defRPr sz="2600" b="1">
                <a:solidFill>
                  <a:srgbClr val="003366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ru-RU" altLang="ru-RU" sz="1700" b="0">
              <a:solidFill>
                <a:schemeClr val="bg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085850" y="4391025"/>
            <a:ext cx="3409950" cy="83026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ru-RU" sz="1600" kern="0" dirty="0">
                <a:solidFill>
                  <a:schemeClr val="tx1"/>
                </a:solidFill>
                <a:latin typeface="+mn-lt"/>
              </a:rPr>
              <a:t>Создан в 2011 году приказом  </a:t>
            </a:r>
            <a:r>
              <a:rPr lang="ru-RU" sz="1600" kern="0" dirty="0" err="1">
                <a:solidFill>
                  <a:schemeClr val="tx1"/>
                </a:solidFill>
                <a:latin typeface="+mn-lt"/>
              </a:rPr>
              <a:t>Росстандарта</a:t>
            </a:r>
            <a:r>
              <a:rPr lang="ru-RU" sz="1600" kern="0" dirty="0">
                <a:solidFill>
                  <a:schemeClr val="tx1"/>
                </a:solidFill>
                <a:latin typeface="+mn-lt"/>
              </a:rPr>
              <a:t> (№ 4560 от 18 августа 2011 г.)</a:t>
            </a:r>
          </a:p>
        </p:txBody>
      </p:sp>
      <p:sp>
        <p:nvSpPr>
          <p:cNvPr id="21" name="Нижний колонтитул 4"/>
          <p:cNvSpPr txBox="1">
            <a:spLocks/>
          </p:cNvSpPr>
          <p:nvPr/>
        </p:nvSpPr>
        <p:spPr>
          <a:xfrm>
            <a:off x="1962150" y="6271535"/>
            <a:ext cx="718185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Информация о деятельности подкомитета ПК 9/ ТК 23</a:t>
            </a:r>
            <a:endParaRPr lang="en-US" altLang="ru-RU" sz="1800" b="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«Арктические операции» </a:t>
            </a:r>
            <a:endParaRPr lang="en-US" altLang="ru-RU" sz="1800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846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793AB8-628F-419C-8D0C-34DF36EB1A86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159000" y="0"/>
            <a:ext cx="6985000" cy="868363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 smtClean="0"/>
              <a:t>ИСО /ТК 67/ ПК 8  «Арктические операции»</a:t>
            </a:r>
            <a:endParaRPr lang="ru-RU" altLang="ru-RU" kern="0" dirty="0" smtClean="0"/>
          </a:p>
        </p:txBody>
      </p:sp>
      <p:sp>
        <p:nvSpPr>
          <p:cNvPr id="4" name="Прямоугольник 3"/>
          <p:cNvSpPr/>
          <p:nvPr/>
        </p:nvSpPr>
        <p:spPr>
          <a:xfrm>
            <a:off x="371252" y="1308101"/>
            <a:ext cx="4918075" cy="1795684"/>
          </a:xfrm>
          <a:prstGeom prst="rect">
            <a:avLst/>
          </a:prstGeom>
        </p:spPr>
        <p:txBody>
          <a:bodyPr>
            <a:spAutoFit/>
          </a:bodyPr>
          <a:lstStyle/>
          <a:p>
            <a:pPr marL="144000" indent="-182563">
              <a:lnSpc>
                <a:spcPct val="110000"/>
              </a:lnSpc>
              <a:spcAft>
                <a:spcPts val="0"/>
              </a:spcAft>
              <a:buFont typeface="Arial" pitchFamily="34" charset="0"/>
              <a:buChar char="•"/>
              <a:tabLst>
                <a:tab pos="266700" algn="l"/>
              </a:tabLst>
              <a:defRPr/>
            </a:pPr>
            <a:r>
              <a:rPr lang="ru-RU" sz="1700" b="1" kern="0" dirty="0">
                <a:solidFill>
                  <a:schemeClr val="tx1"/>
                </a:solidFill>
                <a:latin typeface="Arial Narrow" panose="020B0606020202030204" pitchFamily="34" charset="0"/>
              </a:rPr>
              <a:t>Область деятельности: </a:t>
            </a:r>
            <a:r>
              <a:rPr lang="ru-RU" sz="1700" kern="0" dirty="0">
                <a:solidFill>
                  <a:schemeClr val="tx1"/>
                </a:solidFill>
                <a:latin typeface="Arial Narrow" panose="020B0606020202030204" pitchFamily="34" charset="0"/>
              </a:rPr>
              <a:t>стандартизация операций связанных с разведкой, добычей и переработкой  углеводородов на суше и море в арктических регионах и других регионах, характеризующихся низкой температурой, наличием льдов, снега и/или вечной мерзлотой.</a:t>
            </a:r>
          </a:p>
        </p:txBody>
      </p:sp>
      <p:pic>
        <p:nvPicPr>
          <p:cNvPr id="5" name="Picture 2" descr="_1_~1"/>
          <p:cNvPicPr preferRelativeResize="0"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88038" y="1335088"/>
            <a:ext cx="3124200" cy="20431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365125" y="3151188"/>
            <a:ext cx="8647113" cy="2748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42875" indent="-182563" eaLnBrk="0" hangingPunct="0">
              <a:tabLst>
                <a:tab pos="266700" algn="l"/>
              </a:tabLst>
              <a:defRPr sz="2600" b="1">
                <a:solidFill>
                  <a:srgbClr val="003366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tabLst>
                <a:tab pos="266700" algn="l"/>
              </a:tabLst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tabLst>
                <a:tab pos="2667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tabLst>
                <a:tab pos="2667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6700" algn="l"/>
              </a:tabLs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10000"/>
              </a:lnSpc>
              <a:buFontTx/>
              <a:buChar char="•"/>
            </a:pPr>
            <a:r>
              <a:rPr lang="ru-RU" altLang="ru-RU" sz="1700" dirty="0">
                <a:solidFill>
                  <a:schemeClr val="tx1"/>
                </a:solidFill>
              </a:rPr>
              <a:t>Председатель: </a:t>
            </a:r>
          </a:p>
          <a:p>
            <a:pPr eaLnBrk="1" hangingPunct="1">
              <a:lnSpc>
                <a:spcPct val="110000"/>
              </a:lnSpc>
            </a:pPr>
            <a:r>
              <a:rPr lang="ru-RU" altLang="ru-RU" sz="1700" b="0" dirty="0">
                <a:solidFill>
                  <a:schemeClr val="tx1"/>
                </a:solidFill>
              </a:rPr>
              <a:t>    А.Ю. </a:t>
            </a:r>
            <a:r>
              <a:rPr lang="ru-RU" altLang="ru-RU" sz="1700" b="0" dirty="0" err="1">
                <a:solidFill>
                  <a:schemeClr val="tx1"/>
                </a:solidFill>
              </a:rPr>
              <a:t>Шишкарев</a:t>
            </a:r>
            <a:r>
              <a:rPr lang="ru-RU" altLang="ru-RU" sz="1700" b="0" dirty="0">
                <a:solidFill>
                  <a:schemeClr val="tx1"/>
                </a:solidFill>
              </a:rPr>
              <a:t>, начальник Управления сопровождения морских проектов ОАО «Газпром</a:t>
            </a:r>
            <a:r>
              <a:rPr lang="ru-RU" altLang="ru-RU" sz="1700" b="0" dirty="0" smtClean="0">
                <a:solidFill>
                  <a:schemeClr val="tx1"/>
                </a:solidFill>
              </a:rPr>
              <a:t>»</a:t>
            </a:r>
            <a:endParaRPr lang="en-US" altLang="ru-RU" sz="1700" b="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110000"/>
              </a:lnSpc>
            </a:pPr>
            <a:endParaRPr lang="ru-RU" altLang="ru-RU" sz="800" b="0" dirty="0">
              <a:solidFill>
                <a:schemeClr val="tx1"/>
              </a:solidFill>
            </a:endParaRPr>
          </a:p>
          <a:p>
            <a:pPr eaLnBrk="1" hangingPunct="1">
              <a:lnSpc>
                <a:spcPct val="110000"/>
              </a:lnSpc>
              <a:buFontTx/>
              <a:buChar char="•"/>
            </a:pPr>
            <a:r>
              <a:rPr lang="ru-RU" altLang="ru-RU" sz="1700" dirty="0" smtClean="0">
                <a:solidFill>
                  <a:schemeClr val="tx1"/>
                </a:solidFill>
              </a:rPr>
              <a:t>Заместитель  </a:t>
            </a:r>
            <a:r>
              <a:rPr lang="ru-RU" altLang="ru-RU" sz="1700" dirty="0">
                <a:solidFill>
                  <a:schemeClr val="tx1"/>
                </a:solidFill>
              </a:rPr>
              <a:t>председателя: </a:t>
            </a:r>
          </a:p>
          <a:p>
            <a:pPr eaLnBrk="1" hangingPunct="1">
              <a:lnSpc>
                <a:spcPct val="110000"/>
              </a:lnSpc>
            </a:pPr>
            <a:r>
              <a:rPr lang="ru-RU" altLang="ru-RU" sz="1700" b="0" dirty="0">
                <a:solidFill>
                  <a:schemeClr val="tx1"/>
                </a:solidFill>
              </a:rPr>
              <a:t>    </a:t>
            </a:r>
            <a:r>
              <a:rPr lang="ru-RU" altLang="ru-RU" sz="1700" b="0" dirty="0" err="1">
                <a:solidFill>
                  <a:schemeClr val="tx1"/>
                </a:solidFill>
              </a:rPr>
              <a:t>Hermod</a:t>
            </a:r>
            <a:r>
              <a:rPr lang="ru-RU" altLang="ru-RU" sz="1700" b="0" dirty="0">
                <a:solidFill>
                  <a:schemeClr val="tx1"/>
                </a:solidFill>
              </a:rPr>
              <a:t> </a:t>
            </a:r>
            <a:r>
              <a:rPr lang="ru-RU" altLang="ru-RU" sz="1700" b="0" dirty="0" err="1">
                <a:solidFill>
                  <a:schemeClr val="tx1"/>
                </a:solidFill>
              </a:rPr>
              <a:t>Ole</a:t>
            </a:r>
            <a:r>
              <a:rPr lang="ru-RU" altLang="ru-RU" sz="1700" b="0" dirty="0">
                <a:solidFill>
                  <a:schemeClr val="tx1"/>
                </a:solidFill>
              </a:rPr>
              <a:t> </a:t>
            </a:r>
            <a:r>
              <a:rPr lang="ru-RU" altLang="ru-RU" sz="1700" b="0" dirty="0" err="1">
                <a:solidFill>
                  <a:schemeClr val="tx1"/>
                </a:solidFill>
              </a:rPr>
              <a:t>Johansen</a:t>
            </a:r>
            <a:r>
              <a:rPr lang="ru-RU" altLang="ru-RU" sz="1700" b="0" dirty="0">
                <a:solidFill>
                  <a:schemeClr val="tx1"/>
                </a:solidFill>
              </a:rPr>
              <a:t>, менеджер по безопасности, </a:t>
            </a:r>
            <a:r>
              <a:rPr lang="ru-RU" altLang="ru-RU" sz="1700" b="0" dirty="0" err="1">
                <a:solidFill>
                  <a:schemeClr val="tx1"/>
                </a:solidFill>
              </a:rPr>
              <a:t>Statoil</a:t>
            </a:r>
            <a:r>
              <a:rPr lang="ru-RU" altLang="ru-RU" sz="1700" b="0" dirty="0">
                <a:solidFill>
                  <a:schemeClr val="tx1"/>
                </a:solidFill>
              </a:rPr>
              <a:t> (Норвегия)</a:t>
            </a:r>
          </a:p>
          <a:p>
            <a:pPr eaLnBrk="1" hangingPunct="1">
              <a:lnSpc>
                <a:spcPct val="110000"/>
              </a:lnSpc>
            </a:pPr>
            <a:endParaRPr lang="ru-RU" altLang="ru-RU" sz="800" b="0" dirty="0">
              <a:solidFill>
                <a:schemeClr val="tx1"/>
              </a:solidFill>
            </a:endParaRPr>
          </a:p>
          <a:p>
            <a:pPr eaLnBrk="1" hangingPunct="1">
              <a:lnSpc>
                <a:spcPct val="110000"/>
              </a:lnSpc>
              <a:buFontTx/>
              <a:buChar char="•"/>
            </a:pPr>
            <a:r>
              <a:rPr lang="ru-RU" altLang="ru-RU" sz="1700" dirty="0">
                <a:solidFill>
                  <a:schemeClr val="tx1"/>
                </a:solidFill>
              </a:rPr>
              <a:t>Секретариат: </a:t>
            </a:r>
            <a:r>
              <a:rPr lang="ru-RU" altLang="ru-RU" sz="1700" b="0" dirty="0">
                <a:solidFill>
                  <a:schemeClr val="tx1"/>
                </a:solidFill>
              </a:rPr>
              <a:t>ООО «Газпром ВНИИГАЗ»</a:t>
            </a:r>
          </a:p>
          <a:p>
            <a:pPr eaLnBrk="1" hangingPunct="1">
              <a:lnSpc>
                <a:spcPct val="110000"/>
              </a:lnSpc>
              <a:buFontTx/>
              <a:buChar char="•"/>
            </a:pPr>
            <a:endParaRPr lang="ru-RU" altLang="ru-RU" sz="800" b="0" dirty="0">
              <a:solidFill>
                <a:schemeClr val="tx1"/>
              </a:solidFill>
            </a:endParaRPr>
          </a:p>
          <a:p>
            <a:pPr eaLnBrk="1" hangingPunct="1">
              <a:lnSpc>
                <a:spcPct val="110000"/>
              </a:lnSpc>
              <a:buFontTx/>
              <a:buChar char="•"/>
            </a:pPr>
            <a:r>
              <a:rPr lang="ru-RU" altLang="ru-RU" sz="1700" dirty="0">
                <a:solidFill>
                  <a:schemeClr val="tx1"/>
                </a:solidFill>
              </a:rPr>
              <a:t>12 стран-членов подкомитета:  </a:t>
            </a:r>
          </a:p>
          <a:p>
            <a:r>
              <a:rPr lang="ru-RU" altLang="ru-RU" sz="1700" b="0" dirty="0">
                <a:solidFill>
                  <a:schemeClr val="tx1"/>
                </a:solidFill>
              </a:rPr>
              <a:t>   Россия, Норвегия, Канада, Нидерланды, Франция, Италия, Казахстан, Великобритания, США, </a:t>
            </a:r>
          </a:p>
          <a:p>
            <a:r>
              <a:rPr lang="ru-RU" altLang="ru-RU" sz="1700" b="0" dirty="0">
                <a:solidFill>
                  <a:schemeClr val="tx1"/>
                </a:solidFill>
              </a:rPr>
              <a:t>   Германия, </a:t>
            </a:r>
            <a:r>
              <a:rPr lang="en-US" altLang="ru-RU" sz="1700" b="0" dirty="0" err="1">
                <a:solidFill>
                  <a:schemeClr val="tx1"/>
                </a:solidFill>
              </a:rPr>
              <a:t>Финляндия</a:t>
            </a:r>
            <a:r>
              <a:rPr lang="ru-RU" altLang="ru-RU" sz="1700" b="0" dirty="0">
                <a:solidFill>
                  <a:schemeClr val="tx1"/>
                </a:solidFill>
              </a:rPr>
              <a:t>, </a:t>
            </a:r>
            <a:r>
              <a:rPr lang="en-US" altLang="ru-RU" sz="1700" b="0" dirty="0" err="1">
                <a:solidFill>
                  <a:schemeClr val="tx1"/>
                </a:solidFill>
              </a:rPr>
              <a:t>Сингапур</a:t>
            </a:r>
            <a:r>
              <a:rPr lang="ru-RU" altLang="ru-RU" sz="1700" dirty="0">
                <a:solidFill>
                  <a:schemeClr val="tx1"/>
                </a:solidFill>
              </a:rPr>
              <a:t>    </a:t>
            </a:r>
            <a:endParaRPr lang="en-US" altLang="ru-RU" sz="1700" dirty="0">
              <a:solidFill>
                <a:schemeClr val="tx1"/>
              </a:solidFill>
            </a:endParaRPr>
          </a:p>
        </p:txBody>
      </p:sp>
      <p:sp>
        <p:nvSpPr>
          <p:cNvPr id="7" name="Нижний колонтитул 4"/>
          <p:cNvSpPr txBox="1">
            <a:spLocks/>
          </p:cNvSpPr>
          <p:nvPr/>
        </p:nvSpPr>
        <p:spPr>
          <a:xfrm>
            <a:off x="1962150" y="6271535"/>
            <a:ext cx="718185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Информация о деятельности подкомитета ПК 9/ ТК 23</a:t>
            </a:r>
            <a:endParaRPr lang="en-US" altLang="ru-RU" sz="1800" b="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«Арктические операции» </a:t>
            </a:r>
            <a:endParaRPr lang="en-US" altLang="ru-RU" sz="1800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7837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D793AB8-628F-419C-8D0C-34DF36EB1A86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159000" y="260648"/>
            <a:ext cx="6985000" cy="504825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600">
                <a:solidFill>
                  <a:schemeClr val="bg1"/>
                </a:solidFill>
                <a:latin typeface="Arial Narrow" pitchFamily="34" charset="0"/>
              </a:defRPr>
            </a:lvl9pPr>
          </a:lstStyle>
          <a:p>
            <a:r>
              <a:rPr lang="ru-RU" altLang="ru-RU" kern="0" dirty="0" smtClean="0"/>
              <a:t>Программа работ ИСО / ТК 67/ ПК 8 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09563" y="1792288"/>
          <a:ext cx="8624887" cy="4054540"/>
        </p:xfrm>
        <a:graphic>
          <a:graphicData uri="http://schemas.openxmlformats.org/drawingml/2006/table">
            <a:tbl>
              <a:tblPr/>
              <a:tblGrid>
                <a:gridCol w="315912"/>
                <a:gridCol w="1260475"/>
                <a:gridCol w="4057650"/>
                <a:gridCol w="1381125"/>
                <a:gridCol w="1609725"/>
              </a:tblGrid>
              <a:tr h="417513"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N</a:t>
                      </a: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 п/п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Обозначение</a:t>
                      </a: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Наименование</a:t>
                      </a:r>
                      <a:r>
                        <a:rPr kumimoji="0" lang="en-US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 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Сроки разработки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(по стадиям)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333399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Руководитель  разработки</a:t>
                      </a: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</a:tr>
              <a:tr h="441325"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1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>
                      <a:lvl1pPr marL="34925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ISO/AWI 35101</a:t>
                      </a: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1438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71438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НГП. Арктические операции. Рабочая среда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DIS: 2015-03-26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ISO: 2016-03-26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Норвегия, Statoil</a:t>
                      </a: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704850"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2</a:t>
                      </a:r>
                      <a:endParaRPr kumimoji="0" lang="ru-RU" altLang="ru-RU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>
                      <a:lvl1pPr marL="34925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ISO/AWI 35102</a:t>
                      </a:r>
                    </a:p>
                    <a:p>
                      <a:pPr marL="34925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 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1438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71438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НГП. Арктические операции. Эвакуация и спасение персонала с морских сооружений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DIS: 2016-03-26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ISO: 2017-03-26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Россия,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ООО «Газпром ВНИИГАЗ»</a:t>
                      </a: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649288"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3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>
                      <a:lvl1pPr marL="34925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ISO/AWI 35103</a:t>
                      </a: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1438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71438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НГП. Арктические операции.  Экологический мониторинг  при морской нефтегазодобыче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DIS: 2016-03-26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ISO: 2017-03-26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Россия,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ООО «Газпром ВНИИГАЗ»</a:t>
                      </a: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588963"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4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>
                      <a:lvl1pPr marL="34925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ISO/AWI 35104</a:t>
                      </a: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1438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71438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НГП. Арктические операции. Управление ледовой обстановкой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DIS: 2015-06-27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ISO: 2016-06-27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Канада</a:t>
                      </a: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, R. P. Browne Marine Consultants Limited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  <a:tr h="485775"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5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>
                      <a:lvl1pPr marL="34925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ISO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/AWI </a:t>
                      </a:r>
                      <a:r>
                        <a:rPr kumimoji="0" lang="en-US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TS </a:t>
                      </a: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35105</a:t>
                      </a: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1438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71438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НГП. Арктические операции.  Требования к материалам для арктических операций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ISO</a:t>
                      </a: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 TS</a:t>
                      </a: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: 2016-08-26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Норвегия, Statoil</a:t>
                      </a: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DCDDE"/>
                    </a:solidFill>
                  </a:tcPr>
                </a:tc>
              </a:tr>
              <a:tr h="747713"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 Narrow" pitchFamily="34" charset="0"/>
                        </a:rPr>
                        <a:t>6</a:t>
                      </a: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66"/>
                    </a:solidFill>
                  </a:tcPr>
                </a:tc>
                <a:tc>
                  <a:txBody>
                    <a:bodyPr/>
                    <a:lstStyle>
                      <a:lvl1pPr marL="34925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34925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ISO/AWI 35106</a:t>
                      </a:r>
                    </a:p>
                    <a:p>
                      <a:pPr marL="34925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 marL="342900" indent="-342900"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1438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71438" marR="0" lvl="1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НГП. Арктические операции.   Данные о физических параметрах окружающей среды для арктических операций</a:t>
                      </a:r>
                      <a:endParaRPr kumimoji="0" lang="ru-RU" alt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DIS: 2015-06-04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</a:rPr>
                        <a:t>ISO: 2016-06-04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 Narrow" pitchFamily="34" charset="0"/>
                        <a:cs typeface="Times New Roman" pitchFamily="18" charset="0"/>
                      </a:endParaRP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defRPr sz="2200" b="1">
                          <a:solidFill>
                            <a:srgbClr val="003366"/>
                          </a:solidFill>
                          <a:latin typeface="Arial Narrow" pitchFamily="34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 Narrow" pitchFamily="34" charset="0"/>
                          <a:cs typeface="Times New Roman" pitchFamily="18" charset="0"/>
                        </a:rPr>
                        <a:t>Норвегия, Statoil</a:t>
                      </a:r>
                    </a:p>
                  </a:txBody>
                  <a:tcPr marL="28680" marR="28680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8E8EF"/>
                    </a:solidFill>
                  </a:tcPr>
                </a:tc>
              </a:tr>
            </a:tbl>
          </a:graphicData>
        </a:graphic>
      </p:graphicFrame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412750" y="1092200"/>
            <a:ext cx="8494713" cy="614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600" b="1">
                <a:solidFill>
                  <a:srgbClr val="003366"/>
                </a:solidFill>
                <a:latin typeface="Arial Narrow" pitchFamily="34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ru-RU" altLang="ru-RU" sz="1700" b="0" dirty="0" smtClean="0">
                <a:solidFill>
                  <a:schemeClr val="tx1"/>
                </a:solidFill>
              </a:rPr>
              <a:t>В</a:t>
            </a:r>
            <a:r>
              <a:rPr lang="en-US" altLang="ru-RU" sz="1700" b="0" dirty="0" smtClean="0">
                <a:solidFill>
                  <a:schemeClr val="tx1"/>
                </a:solidFill>
              </a:rPr>
              <a:t> </a:t>
            </a:r>
            <a:r>
              <a:rPr lang="ru-RU" altLang="ru-RU" sz="1700" b="0" dirty="0" smtClean="0">
                <a:solidFill>
                  <a:schemeClr val="tx1"/>
                </a:solidFill>
              </a:rPr>
              <a:t>стадии разработки: </a:t>
            </a:r>
            <a:r>
              <a:rPr lang="ru-RU" altLang="ru-RU" sz="1700" dirty="0" smtClean="0">
                <a:solidFill>
                  <a:schemeClr val="tx1"/>
                </a:solidFill>
              </a:rPr>
              <a:t>5</a:t>
            </a:r>
            <a:r>
              <a:rPr lang="ru-RU" altLang="ru-RU" sz="1700" b="0" dirty="0" smtClean="0">
                <a:solidFill>
                  <a:schemeClr val="tx1"/>
                </a:solidFill>
              </a:rPr>
              <a:t> международных стандартов и </a:t>
            </a:r>
            <a:r>
              <a:rPr lang="ru-RU" altLang="ru-RU" sz="1700" dirty="0" smtClean="0">
                <a:solidFill>
                  <a:schemeClr val="tx1"/>
                </a:solidFill>
              </a:rPr>
              <a:t>1</a:t>
            </a:r>
            <a:r>
              <a:rPr lang="ru-RU" altLang="ru-RU" sz="1700" b="0" dirty="0" smtClean="0">
                <a:solidFill>
                  <a:schemeClr val="tx1"/>
                </a:solidFill>
              </a:rPr>
              <a:t> техническая спецификация.</a:t>
            </a:r>
            <a:endParaRPr lang="ru-RU" altLang="ru-RU" sz="1600" kern="0" spc="-20" dirty="0">
              <a:solidFill>
                <a:schemeClr val="lt1"/>
              </a:solidFill>
              <a:latin typeface="+mn-lt"/>
            </a:endParaRPr>
          </a:p>
          <a:p>
            <a:pPr eaLnBrk="1" hangingPunct="1">
              <a:defRPr/>
            </a:pPr>
            <a:r>
              <a:rPr lang="ru-RU" altLang="ru-RU" sz="1700" b="0" dirty="0" smtClean="0">
                <a:solidFill>
                  <a:schemeClr val="tx1"/>
                </a:solidFill>
              </a:rPr>
              <a:t>Завершение разработки:  2016  - 2017 </a:t>
            </a:r>
          </a:p>
        </p:txBody>
      </p:sp>
      <p:sp>
        <p:nvSpPr>
          <p:cNvPr id="6" name="Нижний колонтитул 4"/>
          <p:cNvSpPr txBox="1">
            <a:spLocks/>
          </p:cNvSpPr>
          <p:nvPr/>
        </p:nvSpPr>
        <p:spPr>
          <a:xfrm>
            <a:off x="1962150" y="6271535"/>
            <a:ext cx="718185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ru-RU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600" b="1" kern="1200">
                <a:solidFill>
                  <a:srgbClr val="003366"/>
                </a:solidFill>
                <a:latin typeface="Arial Narrow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20000"/>
              </a:spcBef>
              <a:spcAft>
                <a:spcPct val="0"/>
              </a:spcAft>
              <a:buChar char="»"/>
              <a:defRPr sz="20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Информация о деятельности подкомитета ПК 9/ ТК 23</a:t>
            </a:r>
            <a:endParaRPr lang="en-US" altLang="ru-RU" sz="1800" b="0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ru-RU" altLang="ru-RU" sz="1800" b="0" dirty="0" smtClean="0">
                <a:solidFill>
                  <a:schemeClr val="bg1"/>
                </a:solidFill>
              </a:rPr>
              <a:t>«Арктические операции» </a:t>
            </a:r>
            <a:endParaRPr lang="en-US" altLang="ru-RU" sz="1800" b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298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1">
  <a:themeElements>
    <a:clrScheme name="4_Специальное оформление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4_Специальное оформление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7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 Narrow" pitchFamily="34" charset="0"/>
          </a:defRPr>
        </a:defPPr>
      </a:lstStyle>
    </a:lnDef>
  </a:objectDefaults>
  <a:extraClrSchemeLst>
    <a:extraClrScheme>
      <a:clrScheme name="4_Специальное оформление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Специальное оформление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Специальное оформление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9508</TotalTime>
  <Words>1256</Words>
  <Application>Microsoft Office PowerPoint</Application>
  <PresentationFormat>Экран (4:3)</PresentationFormat>
  <Paragraphs>247</Paragraphs>
  <Slides>11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Шестак Сергей Николаевич</dc:creator>
  <cp:lastModifiedBy>V_Vernikovsky</cp:lastModifiedBy>
  <cp:revision>361</cp:revision>
  <cp:lastPrinted>2015-03-20T13:53:30Z</cp:lastPrinted>
  <dcterms:modified xsi:type="dcterms:W3CDTF">2015-04-22T14:07:37Z</dcterms:modified>
</cp:coreProperties>
</file>