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F56"/>
    <a:srgbClr val="0066CC"/>
    <a:srgbClr val="0095B8"/>
    <a:srgbClr val="445370"/>
    <a:srgbClr val="008000"/>
    <a:srgbClr val="C0D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489" autoAdjust="0"/>
  </p:normalViewPr>
  <p:slideViewPr>
    <p:cSldViewPr>
      <p:cViewPr>
        <p:scale>
          <a:sx n="100" d="100"/>
          <a:sy n="100" d="100"/>
        </p:scale>
        <p:origin x="-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5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3324BF03-B0B7-45E6-9E59-5080F1DDF584}" type="datetimeFigureOut">
              <a:rPr lang="ru-RU"/>
              <a:pPr>
                <a:defRPr/>
              </a:pPr>
              <a:t>22.04.2015</a:t>
            </a:fld>
            <a:endParaRPr lang="ru-RU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40C4FBC1-3086-4DBE-92CF-9F679D5E51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118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9FF8D1-7C54-4CA1-8BD4-63F4F3BAD715}" type="datetimeFigureOut">
              <a:rPr lang="ru-RU"/>
              <a:pPr>
                <a:defRPr/>
              </a:pPr>
              <a:t>22.04.2015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50EED8-4EBC-41F3-93B0-EA0F63C478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23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9399F-7DA9-44B5-AC63-A3E74DD1ED12}" type="slidenum">
              <a:rPr lang="ru-RU" altLang="ru-RU"/>
              <a:pPr/>
              <a:t>1</a:t>
            </a:fld>
            <a:endParaRPr lang="ru-RU" altLang="ru-RU" dirty="0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4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93AB8-628F-419C-8D0C-34DF36EB1A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3366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958E7CD6-7D12-48B0-A1C7-B04E4D60557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15" name="Picture 17" descr="Безимени-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900" y="115888"/>
            <a:ext cx="1760538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0121" y="50402"/>
            <a:ext cx="8558236" cy="834990"/>
          </a:xfrm>
          <a:prstGeom prst="rect">
            <a:avLst/>
          </a:prstGeom>
        </p:spPr>
        <p:txBody>
          <a:bodyPr/>
          <a:lstStyle/>
          <a:p>
            <a:endParaRPr lang="ru-RU" altLang="ru-RU" dirty="0"/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922007" y="2780928"/>
            <a:ext cx="72999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dirty="0">
                <a:solidFill>
                  <a:schemeClr val="bg1"/>
                </a:solidFill>
              </a:rPr>
              <a:t>Информация о деятельности подкомитета ПК 9/ ТК 23 </a:t>
            </a:r>
            <a:r>
              <a:rPr lang="ru-RU" altLang="ru-RU" sz="2800" dirty="0" smtClean="0">
                <a:solidFill>
                  <a:schemeClr val="bg1"/>
                </a:solidFill>
              </a:rPr>
              <a:t>«</a:t>
            </a:r>
            <a:r>
              <a:rPr lang="ru-RU" altLang="ru-RU" sz="2800" dirty="0">
                <a:solidFill>
                  <a:schemeClr val="bg1"/>
                </a:solidFill>
              </a:rPr>
              <a:t>Арктические операции</a:t>
            </a:r>
            <a:r>
              <a:rPr lang="ru-RU" altLang="ru-RU" sz="2800" dirty="0" smtClean="0">
                <a:solidFill>
                  <a:schemeClr val="bg1"/>
                </a:solidFill>
              </a:rPr>
              <a:t>»</a:t>
            </a:r>
            <a:endParaRPr lang="ru-RU" altLang="ru-RU" sz="2800" dirty="0">
              <a:solidFill>
                <a:schemeClr val="bg1"/>
              </a:solidFill>
            </a:endParaRPr>
          </a:p>
        </p:txBody>
      </p:sp>
      <p:pic>
        <p:nvPicPr>
          <p:cNvPr id="42394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00" y="440176"/>
            <a:ext cx="3076401" cy="193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760913" y="4117975"/>
            <a:ext cx="42100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lvl="1" eaLnBrk="1" hangingPunct="1"/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Шишкарев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Антон Юрьевич,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ОАО «Газпром», </a:t>
            </a:r>
          </a:p>
          <a:p>
            <a:pPr lvl="1" eaLnBrk="1" hangingPunct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сопровождения морских проектов Департамента по управлению проектами,  </a:t>
            </a:r>
          </a:p>
          <a:p>
            <a:pPr lvl="1" eaLnBrk="1" hangingPunct="1"/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подкомитета ПК 9 «Арктические операции»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9628643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595313" y="1268760"/>
            <a:ext cx="8513191" cy="475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ru-RU" altLang="en-US" sz="1800" b="0" dirty="0" smtClean="0">
                <a:latin typeface="Arial Narrow" pitchFamily="34" charset="0"/>
              </a:rPr>
              <a:t>1 пленарное заседание</a:t>
            </a:r>
            <a:r>
              <a:rPr lang="en-GB" altLang="en-US" sz="1800" b="0" dirty="0" smtClean="0">
                <a:latin typeface="Arial Narrow" pitchFamily="34" charset="0"/>
              </a:rPr>
              <a:t> </a:t>
            </a:r>
            <a:r>
              <a:rPr lang="ru-RU" altLang="en-US" sz="1800" b="0" dirty="0" smtClean="0">
                <a:latin typeface="Arial Narrow" pitchFamily="34" charset="0"/>
              </a:rPr>
              <a:t> </a:t>
            </a:r>
            <a:r>
              <a:rPr lang="en-GB" altLang="en-US" sz="1800" b="0" dirty="0" smtClean="0">
                <a:latin typeface="Arial Narrow" pitchFamily="34" charset="0"/>
              </a:rPr>
              <a:t>– </a:t>
            </a:r>
            <a:r>
              <a:rPr lang="en-GB" altLang="en-US" sz="1800" b="0" dirty="0">
                <a:latin typeface="Arial Narrow" pitchFamily="34" charset="0"/>
              </a:rPr>
              <a:t>1</a:t>
            </a:r>
            <a:r>
              <a:rPr lang="en-US" altLang="en-US" sz="1800" b="0" dirty="0">
                <a:latin typeface="Arial Narrow" pitchFamily="34" charset="0"/>
              </a:rPr>
              <a:t>4 </a:t>
            </a:r>
            <a:r>
              <a:rPr lang="ru-RU" altLang="en-US" sz="1800" b="0" dirty="0" smtClean="0">
                <a:latin typeface="Arial Narrow" pitchFamily="34" charset="0"/>
              </a:rPr>
              <a:t>ноября </a:t>
            </a:r>
            <a:r>
              <a:rPr lang="en-US" altLang="en-US" sz="1800" b="0" dirty="0" smtClean="0">
                <a:latin typeface="Arial Narrow" pitchFamily="34" charset="0"/>
              </a:rPr>
              <a:t>2012,</a:t>
            </a:r>
            <a:r>
              <a:rPr lang="ru-RU" altLang="en-US" sz="1800" b="0" dirty="0" smtClean="0">
                <a:latin typeface="Arial Narrow" pitchFamily="34" charset="0"/>
              </a:rPr>
              <a:t> Москва (Россия)</a:t>
            </a:r>
          </a:p>
          <a:p>
            <a:pPr eaLnBrk="1" hangingPunct="1">
              <a:spcAft>
                <a:spcPts val="1200"/>
              </a:spcAft>
            </a:pPr>
            <a:r>
              <a:rPr lang="en-GB" altLang="en-US" sz="1800" b="0" dirty="0" smtClean="0">
                <a:latin typeface="Arial Narrow" pitchFamily="34" charset="0"/>
              </a:rPr>
              <a:t>2 </a:t>
            </a:r>
            <a:r>
              <a:rPr lang="ru-RU" altLang="en-US" sz="1800" b="0" dirty="0" smtClean="0">
                <a:latin typeface="Arial Narrow" pitchFamily="34" charset="0"/>
              </a:rPr>
              <a:t>пленарное заседание  </a:t>
            </a:r>
            <a:r>
              <a:rPr lang="en-GB" altLang="en-US" sz="1800" b="0" dirty="0" smtClean="0">
                <a:latin typeface="Arial Narrow" pitchFamily="34" charset="0"/>
              </a:rPr>
              <a:t>– </a:t>
            </a:r>
            <a:r>
              <a:rPr lang="en-US" altLang="en-US" sz="1800" b="0" dirty="0">
                <a:latin typeface="Arial Narrow" pitchFamily="34" charset="0"/>
              </a:rPr>
              <a:t>4 </a:t>
            </a:r>
            <a:r>
              <a:rPr lang="ru-RU" altLang="en-US" sz="1800" b="0" dirty="0" smtClean="0">
                <a:latin typeface="Arial Narrow" pitchFamily="34" charset="0"/>
              </a:rPr>
              <a:t>апреля </a:t>
            </a:r>
            <a:r>
              <a:rPr lang="en-US" altLang="en-US" sz="1800" b="0" dirty="0" smtClean="0">
                <a:latin typeface="Arial Narrow" pitchFamily="34" charset="0"/>
              </a:rPr>
              <a:t>2013</a:t>
            </a:r>
            <a:r>
              <a:rPr lang="en-US" altLang="en-US" sz="1800" b="0" dirty="0">
                <a:latin typeface="Arial Narrow" pitchFamily="34" charset="0"/>
              </a:rPr>
              <a:t>, </a:t>
            </a:r>
            <a:r>
              <a:rPr lang="ru-RU" altLang="en-US" sz="1800" b="0" dirty="0" smtClean="0">
                <a:latin typeface="Arial Narrow" pitchFamily="34" charset="0"/>
              </a:rPr>
              <a:t>Роттердам (Нидерланды)</a:t>
            </a:r>
            <a:endParaRPr lang="en-US" altLang="en-US" sz="1800" b="0" dirty="0">
              <a:latin typeface="Arial Narrow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GB" altLang="en-US" sz="1800" b="0" dirty="0" smtClean="0">
                <a:latin typeface="Arial Narrow" pitchFamily="34" charset="0"/>
              </a:rPr>
              <a:t>3 </a:t>
            </a:r>
            <a:r>
              <a:rPr lang="ru-RU" altLang="en-US" sz="1800" b="0" dirty="0">
                <a:latin typeface="Arial Narrow" pitchFamily="34" charset="0"/>
              </a:rPr>
              <a:t>пленарное заседание </a:t>
            </a:r>
            <a:r>
              <a:rPr lang="ru-RU" altLang="en-US" sz="1800" b="0" dirty="0" smtClean="0">
                <a:latin typeface="Arial Narrow" pitchFamily="34" charset="0"/>
              </a:rPr>
              <a:t> </a:t>
            </a:r>
            <a:r>
              <a:rPr lang="en-GB" altLang="en-US" sz="1800" b="0" dirty="0" smtClean="0">
                <a:latin typeface="Arial Narrow" pitchFamily="34" charset="0"/>
              </a:rPr>
              <a:t>– </a:t>
            </a:r>
            <a:r>
              <a:rPr lang="en-GB" altLang="en-US" sz="1800" b="0" dirty="0">
                <a:latin typeface="Arial Narrow" pitchFamily="34" charset="0"/>
              </a:rPr>
              <a:t>3 </a:t>
            </a:r>
            <a:r>
              <a:rPr lang="ru-RU" altLang="en-US" sz="1800" b="0" dirty="0" smtClean="0">
                <a:latin typeface="Arial Narrow" pitchFamily="34" charset="0"/>
              </a:rPr>
              <a:t>октября</a:t>
            </a:r>
            <a:r>
              <a:rPr lang="en-GB" altLang="en-US" sz="1800" b="0" dirty="0" smtClean="0">
                <a:latin typeface="Arial Narrow" pitchFamily="34" charset="0"/>
              </a:rPr>
              <a:t> </a:t>
            </a:r>
            <a:r>
              <a:rPr lang="en-GB" altLang="en-US" sz="1800" b="0" dirty="0">
                <a:latin typeface="Arial Narrow" pitchFamily="34" charset="0"/>
              </a:rPr>
              <a:t>2013, </a:t>
            </a:r>
            <a:r>
              <a:rPr lang="ru-RU" sz="1800" b="0" dirty="0" smtClean="0">
                <a:latin typeface="Arial Narrow" pitchFamily="34" charset="0"/>
              </a:rPr>
              <a:t>Сент-Джонс, Ньюфаундленд (Канада)</a:t>
            </a:r>
            <a:endParaRPr lang="en-GB" altLang="en-US" sz="1800" b="0" dirty="0">
              <a:latin typeface="Arial Narrow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GB" altLang="en-US" sz="1800" b="0" dirty="0" smtClean="0">
                <a:latin typeface="Arial Narrow" pitchFamily="34" charset="0"/>
              </a:rPr>
              <a:t>4 </a:t>
            </a:r>
            <a:r>
              <a:rPr lang="ru-RU" altLang="en-US" sz="1800" b="0" dirty="0">
                <a:latin typeface="Arial Narrow" pitchFamily="34" charset="0"/>
              </a:rPr>
              <a:t>пленарное заседание </a:t>
            </a:r>
            <a:r>
              <a:rPr lang="ru-RU" altLang="en-US" sz="1800" b="0" dirty="0" smtClean="0">
                <a:latin typeface="Arial Narrow" pitchFamily="34" charset="0"/>
              </a:rPr>
              <a:t> </a:t>
            </a:r>
            <a:r>
              <a:rPr lang="en-GB" altLang="en-US" sz="1800" b="0" dirty="0" smtClean="0">
                <a:latin typeface="Arial Narrow" pitchFamily="34" charset="0"/>
              </a:rPr>
              <a:t>– </a:t>
            </a:r>
            <a:r>
              <a:rPr lang="en-US" altLang="en-US" sz="1800" b="0" dirty="0">
                <a:latin typeface="Arial Narrow" pitchFamily="34" charset="0"/>
              </a:rPr>
              <a:t>3 </a:t>
            </a:r>
            <a:r>
              <a:rPr lang="ru-RU" altLang="en-US" sz="1800" b="0" dirty="0" smtClean="0">
                <a:latin typeface="Arial Narrow" pitchFamily="34" charset="0"/>
              </a:rPr>
              <a:t>апреля </a:t>
            </a:r>
            <a:r>
              <a:rPr lang="en-US" altLang="en-US" sz="1800" b="0" dirty="0" smtClean="0">
                <a:latin typeface="Arial Narrow" pitchFamily="34" charset="0"/>
              </a:rPr>
              <a:t>2014</a:t>
            </a:r>
            <a:r>
              <a:rPr lang="en-US" altLang="en-US" sz="1800" b="0" dirty="0">
                <a:latin typeface="Arial Narrow" pitchFamily="34" charset="0"/>
              </a:rPr>
              <a:t>, </a:t>
            </a:r>
            <a:r>
              <a:rPr lang="ru-RU" altLang="en-US" sz="1800" b="0" dirty="0" smtClean="0">
                <a:latin typeface="Arial Narrow" pitchFamily="34" charset="0"/>
              </a:rPr>
              <a:t>Париж (Франция)</a:t>
            </a:r>
            <a:endParaRPr lang="en-GB" altLang="en-US" sz="1800" b="0" dirty="0">
              <a:latin typeface="Arial Narrow" pitchFamily="34" charset="0"/>
            </a:endParaRPr>
          </a:p>
          <a:p>
            <a:pPr eaLnBrk="1" hangingPunct="1">
              <a:spcAft>
                <a:spcPts val="1200"/>
              </a:spcAft>
            </a:pPr>
            <a:r>
              <a:rPr lang="en-GB" altLang="en-US" sz="1800" b="0" dirty="0" smtClean="0">
                <a:latin typeface="Arial Narrow" pitchFamily="34" charset="0"/>
              </a:rPr>
              <a:t>5 </a:t>
            </a:r>
            <a:r>
              <a:rPr lang="ru-RU" altLang="en-US" sz="1800" b="0" dirty="0">
                <a:latin typeface="Arial Narrow" pitchFamily="34" charset="0"/>
              </a:rPr>
              <a:t>пленарное заседание </a:t>
            </a:r>
            <a:r>
              <a:rPr lang="en-GB" altLang="en-US" sz="1800" b="0" dirty="0" smtClean="0">
                <a:latin typeface="Arial Narrow" pitchFamily="34" charset="0"/>
              </a:rPr>
              <a:t>– </a:t>
            </a:r>
            <a:r>
              <a:rPr lang="en-US" altLang="en-US" sz="1800" b="0" dirty="0">
                <a:latin typeface="Arial Narrow" pitchFamily="34" charset="0"/>
              </a:rPr>
              <a:t>16 </a:t>
            </a:r>
            <a:r>
              <a:rPr lang="ru-RU" altLang="en-US" sz="1800" b="0" dirty="0" smtClean="0">
                <a:latin typeface="Arial Narrow" pitchFamily="34" charset="0"/>
              </a:rPr>
              <a:t>октября</a:t>
            </a:r>
            <a:r>
              <a:rPr lang="en-US" altLang="en-US" sz="1800" b="0" dirty="0" smtClean="0">
                <a:latin typeface="Arial Narrow" pitchFamily="34" charset="0"/>
              </a:rPr>
              <a:t> </a:t>
            </a:r>
            <a:r>
              <a:rPr lang="en-US" altLang="en-US" sz="1800" b="0" dirty="0">
                <a:latin typeface="Arial Narrow" pitchFamily="34" charset="0"/>
              </a:rPr>
              <a:t>2014, </a:t>
            </a:r>
            <a:r>
              <a:rPr lang="ru-RU" altLang="en-US" sz="1800" b="0" dirty="0" err="1" smtClean="0">
                <a:latin typeface="Arial Narrow" pitchFamily="34" charset="0"/>
              </a:rPr>
              <a:t>Тромсе</a:t>
            </a:r>
            <a:r>
              <a:rPr lang="ru-RU" altLang="en-US" sz="1800" b="0" dirty="0" smtClean="0">
                <a:latin typeface="Arial Narrow" pitchFamily="34" charset="0"/>
              </a:rPr>
              <a:t> (Норвегия)</a:t>
            </a:r>
            <a:r>
              <a:rPr lang="en-US" altLang="en-US" sz="1800" b="0" dirty="0">
                <a:latin typeface="Arial Narrow" pitchFamily="34" charset="0"/>
              </a:rPr>
              <a:t>		</a:t>
            </a:r>
            <a:endParaRPr lang="ru-RU" altLang="en-US" sz="1800" dirty="0">
              <a:latin typeface="Arial Narrow" pitchFamily="34" charset="0"/>
            </a:endParaRPr>
          </a:p>
          <a:p>
            <a:pPr eaLnBrk="1" hangingPunct="1"/>
            <a:r>
              <a:rPr lang="ru-RU" altLang="en-US" sz="1600" b="0" i="1" dirty="0" smtClean="0">
                <a:latin typeface="Arial Narrow" pitchFamily="34" charset="0"/>
              </a:rPr>
              <a:t>Примечание: перед каждым пленарным заседанием ПК 8 проходили  двухдневные  заседания</a:t>
            </a:r>
          </a:p>
          <a:p>
            <a:pPr eaLnBrk="1" hangingPunct="1"/>
            <a:r>
              <a:rPr lang="ru-RU" altLang="en-US" sz="1600" b="0" i="1" dirty="0" smtClean="0">
                <a:latin typeface="Arial Narrow" pitchFamily="34" charset="0"/>
              </a:rPr>
              <a:t>6-ти рабочих групп подкомитета.</a:t>
            </a:r>
          </a:p>
          <a:p>
            <a:pPr eaLnBrk="1" hangingPunct="1"/>
            <a:endParaRPr lang="ru-RU" altLang="en-US" sz="1800" b="0" i="1" dirty="0" smtClean="0">
              <a:latin typeface="Arial Narrow" pitchFamily="34" charset="0"/>
            </a:endParaRPr>
          </a:p>
          <a:p>
            <a:pPr eaLnBrk="1" hangingPunct="1"/>
            <a:r>
              <a:rPr lang="ru-RU" altLang="en-US" sz="1800" b="0" dirty="0" smtClean="0">
                <a:solidFill>
                  <a:srgbClr val="2D2DB9"/>
                </a:solidFill>
                <a:latin typeface="Arial Narrow" pitchFamily="34" charset="0"/>
              </a:rPr>
              <a:t>Предстоящие заседания:</a:t>
            </a:r>
            <a:endParaRPr lang="en-US" altLang="en-US" sz="1800" b="0" dirty="0">
              <a:solidFill>
                <a:srgbClr val="2D2DB9"/>
              </a:solidFill>
              <a:latin typeface="Arial Narrow" pitchFamily="34" charset="0"/>
            </a:endParaRPr>
          </a:p>
          <a:p>
            <a:pPr eaLnBrk="1" hangingPunct="1"/>
            <a:r>
              <a:rPr lang="ru-RU" altLang="en-US" sz="1800" b="0" dirty="0" smtClean="0">
                <a:latin typeface="Arial Narrow" pitchFamily="34" charset="0"/>
              </a:rPr>
              <a:t>Заседание руководителей </a:t>
            </a:r>
            <a:r>
              <a:rPr lang="en-GB" altLang="en-US" sz="1800" b="0" dirty="0" smtClean="0">
                <a:latin typeface="Arial Narrow" pitchFamily="34" charset="0"/>
              </a:rPr>
              <a:t>–</a:t>
            </a:r>
            <a:r>
              <a:rPr lang="ru-RU" altLang="en-US" sz="1800" b="0" dirty="0" smtClean="0">
                <a:latin typeface="Arial Narrow" pitchFamily="34" charset="0"/>
              </a:rPr>
              <a:t>  4 июня 2015, Осло (Норвегия) </a:t>
            </a:r>
          </a:p>
          <a:p>
            <a:pPr eaLnBrk="1" hangingPunct="1"/>
            <a:r>
              <a:rPr lang="ru-RU" altLang="en-US" sz="1800" b="0" dirty="0" smtClean="0">
                <a:latin typeface="Arial Narrow" pitchFamily="34" charset="0"/>
              </a:rPr>
              <a:t>рабочих групп</a:t>
            </a:r>
          </a:p>
          <a:p>
            <a:pPr eaLnBrk="1" hangingPunct="1">
              <a:spcBef>
                <a:spcPts val="600"/>
              </a:spcBef>
            </a:pPr>
            <a:r>
              <a:rPr lang="en-GB" altLang="en-US" sz="1800" b="0" dirty="0" smtClean="0">
                <a:latin typeface="Arial Narrow" pitchFamily="34" charset="0"/>
              </a:rPr>
              <a:t>6 </a:t>
            </a:r>
            <a:r>
              <a:rPr lang="ru-RU" altLang="en-US" sz="1800" b="0" dirty="0">
                <a:latin typeface="Arial Narrow" pitchFamily="34" charset="0"/>
              </a:rPr>
              <a:t>пленарное </a:t>
            </a:r>
            <a:r>
              <a:rPr lang="ru-RU" altLang="en-US" sz="1800" b="0" dirty="0" smtClean="0">
                <a:latin typeface="Arial Narrow" pitchFamily="34" charset="0"/>
              </a:rPr>
              <a:t>заседание    </a:t>
            </a:r>
            <a:r>
              <a:rPr lang="en-GB" altLang="en-US" sz="1800" b="0" dirty="0">
                <a:latin typeface="Arial Narrow" pitchFamily="34" charset="0"/>
              </a:rPr>
              <a:t>– </a:t>
            </a:r>
            <a:r>
              <a:rPr lang="ru-RU" altLang="en-US" sz="1800" b="0" dirty="0" smtClean="0">
                <a:latin typeface="Arial Narrow" pitchFamily="34" charset="0"/>
              </a:rPr>
              <a:t>сентябрь - октябрь 2015</a:t>
            </a:r>
            <a:endParaRPr lang="ru-RU" altLang="en-US" sz="1800" b="0" dirty="0">
              <a:latin typeface="Arial Narrow" pitchFamily="34" charset="0"/>
            </a:endParaRPr>
          </a:p>
          <a:p>
            <a:pPr eaLnBrk="1" hangingPunct="1"/>
            <a:endParaRPr lang="en-GB" altLang="en-US" sz="1800" b="0" dirty="0">
              <a:latin typeface="Arial Narrow" pitchFamily="34" charset="0"/>
            </a:endParaRPr>
          </a:p>
          <a:p>
            <a:pPr eaLnBrk="1" hangingPunct="1"/>
            <a:endParaRPr lang="en-GB" altLang="en-US" sz="1800" b="0" dirty="0">
              <a:latin typeface="Arial Narrow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59000" y="260648"/>
            <a:ext cx="6985000" cy="504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dirty="0" smtClean="0"/>
              <a:t>Заседания ИСО / ТК 67/ ПК 8 </a:t>
            </a:r>
          </a:p>
        </p:txBody>
      </p:sp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971600" y="2297112"/>
            <a:ext cx="7416800" cy="108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lnSpc>
                <a:spcPct val="134000"/>
              </a:lnSpc>
              <a:spcAft>
                <a:spcPts val="1200"/>
              </a:spcAft>
            </a:pPr>
            <a:r>
              <a:rPr lang="ru-RU" altLang="ru-RU" sz="5400" dirty="0" smtClean="0">
                <a:solidFill>
                  <a:schemeClr val="tx1"/>
                </a:solidFill>
              </a:rPr>
              <a:t>Спасибо </a:t>
            </a:r>
            <a:r>
              <a:rPr lang="ru-RU" altLang="ru-RU" sz="5400" dirty="0">
                <a:solidFill>
                  <a:schemeClr val="tx1"/>
                </a:solidFill>
              </a:rPr>
              <a:t>за внимание</a:t>
            </a:r>
            <a:endParaRPr lang="en-US" alt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411760" y="188640"/>
            <a:ext cx="4961615" cy="892552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altLang="ru-RU" sz="2600" dirty="0">
                <a:latin typeface="Arial Narrow" panose="020B0606020202030204" pitchFamily="34" charset="0"/>
              </a:rPr>
              <a:t>Руководство и секретариат </a:t>
            </a:r>
            <a:br>
              <a:rPr lang="ru-RU" altLang="ru-RU" sz="2600" dirty="0">
                <a:latin typeface="Arial Narrow" panose="020B0606020202030204" pitchFamily="34" charset="0"/>
              </a:rPr>
            </a:br>
            <a:r>
              <a:rPr lang="ru-RU" altLang="ru-RU" sz="2600" dirty="0">
                <a:latin typeface="Arial Narrow" panose="020B0606020202030204" pitchFamily="34" charset="0"/>
              </a:rPr>
              <a:t>ПК 9 / ТК 23 «Арктические операции»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6"/>
          <p:cNvSpPr>
            <a:spLocks noChangeArrowheads="1"/>
          </p:cNvSpPr>
          <p:nvPr/>
        </p:nvSpPr>
        <p:spPr bwMode="auto">
          <a:xfrm>
            <a:off x="6196013" y="1392238"/>
            <a:ext cx="2706687" cy="3579812"/>
          </a:xfrm>
          <a:prstGeom prst="rect">
            <a:avLst/>
          </a:prstGeom>
          <a:noFill/>
          <a:ln w="22225" algn="ctr">
            <a:solidFill>
              <a:schemeClr val="tx1">
                <a:alpha val="58823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72000" rIns="36000" bIns="72000"/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100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D_Tikhomirov\Мои документы\Мои рисунки\приказ ТК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584325"/>
            <a:ext cx="22352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68640" y="1387384"/>
            <a:ext cx="5592763" cy="46894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  <a:defRPr/>
            </a:pPr>
            <a:r>
              <a:rPr lang="ru-RU" sz="1700" kern="0" dirty="0">
                <a:solidFill>
                  <a:schemeClr val="tx1"/>
                </a:solidFill>
                <a:latin typeface="+mn-lt"/>
              </a:rPr>
              <a:t>ПК </a:t>
            </a:r>
            <a:r>
              <a:rPr lang="en-US" sz="1700" kern="0" dirty="0">
                <a:solidFill>
                  <a:schemeClr val="tx1"/>
                </a:solidFill>
                <a:latin typeface="+mn-lt"/>
              </a:rPr>
              <a:t>9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/ТК 23</a:t>
            </a:r>
            <a:r>
              <a:rPr lang="en-US" sz="17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«Арктические операции» образован  в 2011 году (Приказ </a:t>
            </a:r>
            <a:r>
              <a:rPr lang="ru-RU" sz="1700" kern="0" dirty="0" err="1">
                <a:solidFill>
                  <a:schemeClr val="tx1"/>
                </a:solidFill>
                <a:latin typeface="+mn-lt"/>
              </a:rPr>
              <a:t>Росстандарта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 № 4560 от 18 августа 2011 г.)</a:t>
            </a:r>
          </a:p>
          <a:p>
            <a:pPr marL="144000" indent="-182563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b="1" kern="0" dirty="0">
                <a:solidFill>
                  <a:schemeClr val="tx1"/>
                </a:solidFill>
                <a:latin typeface="+mn-lt"/>
              </a:rPr>
              <a:t>Руководитель подкомитета: </a:t>
            </a:r>
          </a:p>
          <a:p>
            <a:pPr>
              <a:lnSpc>
                <a:spcPct val="114000"/>
              </a:lnSpc>
              <a:spcAft>
                <a:spcPts val="1200"/>
              </a:spcAft>
              <a:defRPr/>
            </a:pPr>
            <a:r>
              <a:rPr lang="ru-RU" sz="1700" dirty="0" err="1">
                <a:solidFill>
                  <a:schemeClr val="tx1"/>
                </a:solidFill>
                <a:latin typeface="+mn-lt"/>
              </a:rPr>
              <a:t>Шишкарев</a:t>
            </a:r>
            <a:r>
              <a:rPr lang="ru-RU" sz="1700" dirty="0">
                <a:solidFill>
                  <a:schemeClr val="tx1"/>
                </a:solidFill>
                <a:latin typeface="+mn-lt"/>
              </a:rPr>
              <a:t> Антон Юрьевич,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 начальник Управления сопровождения морских проектов Департамента по управлению проектами ОАО «Газпром»</a:t>
            </a:r>
          </a:p>
          <a:p>
            <a:pPr marL="182563" indent="-182563">
              <a:lnSpc>
                <a:spcPct val="114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b="1" kern="0" dirty="0">
                <a:solidFill>
                  <a:schemeClr val="tx1"/>
                </a:solidFill>
                <a:latin typeface="+mn-lt"/>
              </a:rPr>
              <a:t>Заместитель руководителя  подкомитета:</a:t>
            </a:r>
          </a:p>
          <a:p>
            <a:pPr>
              <a:lnSpc>
                <a:spcPct val="114000"/>
              </a:lnSpc>
              <a:spcAft>
                <a:spcPts val="1200"/>
              </a:spcAft>
              <a:defRPr/>
            </a:pPr>
            <a:r>
              <a:rPr lang="ru-RU" sz="1700" kern="0" dirty="0">
                <a:solidFill>
                  <a:schemeClr val="tx1"/>
                </a:solidFill>
                <a:latin typeface="+mn-lt"/>
              </a:rPr>
              <a:t>Тихомиров Денис Вячеславович, главный инженер по сертификации проекта Южный Поток Транспорт (</a:t>
            </a:r>
            <a:r>
              <a:rPr lang="en-US" sz="1700" kern="0" dirty="0">
                <a:solidFill>
                  <a:schemeClr val="tx1"/>
                </a:solidFill>
                <a:latin typeface="+mn-lt"/>
              </a:rPr>
              <a:t>South Stream Transport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700" kern="0" dirty="0">
                <a:solidFill>
                  <a:schemeClr val="tx1"/>
                </a:solidFill>
                <a:latin typeface="+mn-lt"/>
              </a:rPr>
              <a:t>B.V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82563" indent="-182563">
              <a:lnSpc>
                <a:spcPct val="114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b="1" kern="0" dirty="0">
                <a:solidFill>
                  <a:schemeClr val="tx1"/>
                </a:solidFill>
                <a:latin typeface="+mn-lt"/>
              </a:rPr>
              <a:t>Секретариат</a:t>
            </a:r>
            <a:r>
              <a:rPr lang="ru-RU" sz="1700" kern="0" dirty="0">
                <a:solidFill>
                  <a:schemeClr val="tx1"/>
                </a:solidFill>
                <a:latin typeface="+mn-lt"/>
              </a:rPr>
              <a:t> подкомитета ведет  ООО «Газпром ВНИИГАЗ</a:t>
            </a:r>
            <a:r>
              <a:rPr lang="ru-RU" sz="1700" kern="0" dirty="0" smtClean="0">
                <a:solidFill>
                  <a:schemeClr val="tx1"/>
                </a:solidFill>
                <a:latin typeface="+mn-lt"/>
              </a:rPr>
              <a:t>»</a:t>
            </a:r>
          </a:p>
          <a:p>
            <a:pPr>
              <a:lnSpc>
                <a:spcPct val="114000"/>
              </a:lnSpc>
              <a:spcAft>
                <a:spcPts val="1200"/>
              </a:spcAft>
              <a:defRPr/>
            </a:pPr>
            <a:r>
              <a:rPr lang="ru-RU" sz="1700" kern="0" dirty="0" smtClean="0">
                <a:latin typeface="+mn-lt"/>
              </a:rPr>
              <a:t>Секретарь: Залевская Людмила Владимировна,  директор Центра стандартизации</a:t>
            </a:r>
            <a:endParaRPr lang="ru-RU" sz="1700" kern="0" dirty="0">
              <a:latin typeface="+mn-lt"/>
            </a:endParaRPr>
          </a:p>
          <a:p>
            <a:pPr marL="182563" indent="-182563">
              <a:lnSpc>
                <a:spcPct val="114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sz="17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7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59000" y="295275"/>
            <a:ext cx="6985000" cy="504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dirty="0" smtClean="0"/>
              <a:t>Состав ПК 9</a:t>
            </a:r>
            <a:r>
              <a:rPr lang="en-US" altLang="ru-RU" kern="0" dirty="0" smtClean="0"/>
              <a:t> </a:t>
            </a:r>
            <a:r>
              <a:rPr lang="ru-RU" altLang="ru-RU" kern="0" dirty="0" smtClean="0"/>
              <a:t>/</a:t>
            </a:r>
            <a:r>
              <a:rPr lang="en-US" altLang="ru-RU" kern="0" dirty="0" smtClean="0"/>
              <a:t> </a:t>
            </a:r>
            <a:r>
              <a:rPr lang="ru-RU" altLang="ru-RU" kern="0" dirty="0" smtClean="0"/>
              <a:t>ТК 23 «Арктические операции»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1320384"/>
            <a:ext cx="3870325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Министерство транспорта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Министерство энергетики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 err="1">
                <a:solidFill>
                  <a:schemeClr val="tx1"/>
                </a:solidFill>
                <a:latin typeface="+mj-lt"/>
              </a:rPr>
              <a:t>Росморречфлот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ФБУ «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Морспасслужба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Росморречфлота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»»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ФГБУ ВНИИПО МЧС России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ОАО «Газпром»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ООО «Газпром ВНИИГАЗ»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ООО «Газпром бурение»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ООО «Газпром нефть шельф»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ООО «Газпром добыча шельф Южно-Сахалинск»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ОАО «Газпром 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промгаз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ДАО ЦКБН ОАО «Газпром»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ООО «Газпром флот»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ОАО «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ВНИПИгаздобыча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ОАО «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Гипрогазцентр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Филиал ООО «ЛУКОЙЛ-инжиниринг» «</a:t>
            </a:r>
            <a:r>
              <a:rPr lang="ru-RU" sz="1600" dirty="0" err="1">
                <a:solidFill>
                  <a:schemeClr val="tx1"/>
                </a:solidFill>
                <a:latin typeface="+mj-lt"/>
              </a:rPr>
              <a:t>ВолгоградНИПИморнефть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» в г. Волгограде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j-lt"/>
              </a:rPr>
              <a:t>Российский морской регистр судоходства</a:t>
            </a:r>
          </a:p>
          <a:p>
            <a:pPr marL="182563" indent="-182563">
              <a:buFontTx/>
              <a:buChar char="•"/>
              <a:defRPr/>
            </a:pP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300748"/>
            <a:ext cx="4103688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ФГУП «Крыловский государственный научный центр»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ЗАО «ЦНИИМФ»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Арктический и антарктический научно-исследовательский институт (ФГБУ «ААНИИ»)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Государственный научно-исследовательский. Навигационно-гидрографический институт (ОАО «ГНИНГИ»)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ЗАО «Научно-технический центр исследований проблем промышленной безопасности»</a:t>
            </a:r>
            <a:br>
              <a:rPr lang="ru-RU" sz="1600" dirty="0">
                <a:solidFill>
                  <a:schemeClr val="tx1"/>
                </a:solidFill>
                <a:latin typeface="+mn-lt"/>
              </a:rPr>
            </a:br>
            <a:r>
              <a:rPr lang="ru-RU" sz="1600" dirty="0">
                <a:solidFill>
                  <a:schemeClr val="tx1"/>
                </a:solidFill>
                <a:latin typeface="+mn-lt"/>
              </a:rPr>
              <a:t>(ЗАО НТЦ ПБ)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АНО «Агентство исследований промышленных рисков»</a:t>
            </a: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Научно-исследовательский институт медицины труда РАМН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РГУ нефти и газа им. И.М. Губкина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СРО «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НП «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Нефтегазсервис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»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  <a:p>
            <a:pPr marL="182563" indent="-182563">
              <a:buFontTx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ЦКБ «</a:t>
            </a:r>
            <a:r>
              <a:rPr lang="en-US" sz="1600" dirty="0" err="1">
                <a:solidFill>
                  <a:schemeClr val="tx1"/>
                </a:solidFill>
                <a:latin typeface="+mn-lt"/>
              </a:rPr>
              <a:t>Коралл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»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  <a:p>
            <a:pPr marL="182563" indent="-182563"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ОАО «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Гипротюменьнефтегаз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» </a:t>
            </a:r>
            <a:r>
              <a:rPr lang="ru-RU" sz="1400" i="1" dirty="0">
                <a:solidFill>
                  <a:schemeClr val="tx1"/>
                </a:solidFill>
                <a:latin typeface="+mn-lt"/>
              </a:rPr>
              <a:t>(статус- наблюдатель)</a:t>
            </a:r>
          </a:p>
          <a:p>
            <a:pPr marL="182563" indent="-182563">
              <a:buFontTx/>
              <a:buChar char="•"/>
              <a:defRPr/>
            </a:pPr>
            <a:endParaRPr lang="en-US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39750" y="1076325"/>
            <a:ext cx="26209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dirty="0">
                <a:solidFill>
                  <a:schemeClr val="tx1"/>
                </a:solidFill>
              </a:rPr>
              <a:t>Всего: 28 организаций:</a:t>
            </a:r>
          </a:p>
        </p:txBody>
      </p:sp>
    </p:spTree>
    <p:extLst>
      <p:ext uri="{BB962C8B-B14F-4D97-AF65-F5344CB8AC3E}">
        <p14:creationId xmlns:p14="http://schemas.microsoft.com/office/powerpoint/2010/main" val="149077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9000" y="116632"/>
            <a:ext cx="6985000" cy="10096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dirty="0" smtClean="0"/>
              <a:t>План работ ПК 9 / ТК 23 по национальной стандартизации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77398"/>
              </p:ext>
            </p:extLst>
          </p:nvPr>
        </p:nvGraphicFramePr>
        <p:xfrm>
          <a:off x="755576" y="1628800"/>
          <a:ext cx="7843837" cy="3312368"/>
        </p:xfrm>
        <a:graphic>
          <a:graphicData uri="http://schemas.openxmlformats.org/drawingml/2006/table">
            <a:tbl>
              <a:tblPr firstRow="1"/>
              <a:tblGrid>
                <a:gridCol w="4128586"/>
                <a:gridCol w="3715251"/>
              </a:tblGrid>
              <a:tr h="1296935"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1700" b="1" kern="1200" baseline="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Плане работ ПК 9, 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из них: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- планируются</a:t>
                      </a:r>
                      <a:r>
                        <a:rPr lang="ru-RU" sz="1700" b="1" kern="1200" baseline="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 к утверждению в 2015 году</a:t>
                      </a:r>
                      <a:endParaRPr lang="ru-RU" sz="1700" b="1" kern="1200" dirty="0" smtClean="0">
                        <a:solidFill>
                          <a:srgbClr val="0033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- планируются</a:t>
                      </a:r>
                      <a:r>
                        <a:rPr lang="ru-RU" sz="1700" b="1" kern="1200" baseline="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 к утверждению в 2016 году</a:t>
                      </a:r>
                      <a:endParaRPr lang="ru-RU" sz="1700" b="1" kern="1200" dirty="0">
                        <a:solidFill>
                          <a:srgbClr val="0033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стандартов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стандартов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стандарта</a:t>
                      </a:r>
                      <a:endParaRPr lang="ru-RU" sz="17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385"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 финансирования разработки стандартов</a:t>
                      </a: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ОАО «Газпром»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на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выполнение НИР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№3144-2000-12-1 от 15.02.2013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700" dirty="0" smtClean="0"/>
                        <a:t>Функциональный</a:t>
                      </a:r>
                      <a:r>
                        <a:rPr lang="ru-RU" sz="1700" baseline="0" dirty="0" smtClean="0"/>
                        <a:t> заказчик - </a:t>
                      </a:r>
                      <a:r>
                        <a:rPr lang="ru-RU" sz="1700" dirty="0" smtClean="0"/>
                        <a:t>Департамент по</a:t>
                      </a:r>
                      <a:r>
                        <a:rPr lang="ru-RU" sz="1700" baseline="0" dirty="0" smtClean="0"/>
                        <a:t> управлению проектами</a:t>
                      </a:r>
                      <a:r>
                        <a:rPr lang="ru-RU" sz="1700" dirty="0" smtClean="0"/>
                        <a:t> </a:t>
                      </a: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700" b="1" kern="1200" dirty="0" smtClean="0">
                          <a:solidFill>
                            <a:srgbClr val="003366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Разработчик</a:t>
                      </a: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ООО «Газпром ВНИИГАЗ»</a:t>
                      </a:r>
                    </a:p>
                  </a:txBody>
                  <a:tcPr marL="91433" marR="91433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7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9000" y="142875"/>
            <a:ext cx="6985000" cy="785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Стандарты в стадии утверждения и на голосовании </a:t>
            </a:r>
            <a:br>
              <a:rPr lang="ru-RU" altLang="ru-RU" kern="0" smtClean="0"/>
            </a:br>
            <a:r>
              <a:rPr lang="ru-RU" altLang="ru-RU" kern="0" smtClean="0"/>
              <a:t>в ТК 23</a:t>
            </a:r>
            <a:endParaRPr lang="ru-RU" altLang="ru-RU" kern="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5950" y="1477963"/>
          <a:ext cx="8089900" cy="16305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1942"/>
                <a:gridCol w="5731549"/>
                <a:gridCol w="1916409"/>
              </a:tblGrid>
              <a:tr h="59119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0" spc="-2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 smtClean="0">
                          <a:effectLst/>
                        </a:rPr>
                        <a:t>N</a:t>
                      </a:r>
                      <a:r>
                        <a:rPr lang="ru-RU" sz="1400" kern="0" spc="-20" baseline="0" dirty="0" smtClean="0">
                          <a:effectLst/>
                        </a:rPr>
                        <a:t> </a:t>
                      </a:r>
                      <a:r>
                        <a:rPr lang="ru-RU" sz="1400" kern="0" spc="-20" baseline="0" dirty="0">
                          <a:effectLst/>
                        </a:rPr>
                        <a:t>п/п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0" spc="-2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Наименование  проекта ГОСТ Р</a:t>
                      </a:r>
                      <a:endParaRPr lang="ru-RU" sz="1400" kern="0" spc="-20" baseline="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 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>
                          <a:effectLst/>
                        </a:rPr>
                        <a:t>Дата </a:t>
                      </a:r>
                      <a:r>
                        <a:rPr lang="ru-RU" sz="1400" kern="0" spc="-20" baseline="0" dirty="0" smtClean="0">
                          <a:effectLst/>
                        </a:rPr>
                        <a:t>направления в </a:t>
                      </a:r>
                      <a:r>
                        <a:rPr lang="ru-RU" sz="1400" kern="0" spc="-20" baseline="0" dirty="0" err="1" smtClean="0">
                          <a:effectLst/>
                        </a:rPr>
                        <a:t>Росстандарт</a:t>
                      </a:r>
                      <a:r>
                        <a:rPr lang="ru-RU" sz="1400" kern="0" spc="-20" baseline="0" dirty="0" smtClean="0">
                          <a:effectLst/>
                        </a:rPr>
                        <a:t> на утверждение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</a:tr>
              <a:tr h="578912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effectLst/>
                      </a:endParaRPr>
                    </a:p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1</a:t>
                      </a:r>
                      <a:endParaRPr lang="ru-RU" sz="16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lvl="1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Нефтяная и газовая промышленность (НГП). Арктические операции. Управление ледовой обстановкой. Сбор гидрометеорологических данных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20.11.2014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460252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effectLst/>
                      </a:endParaRPr>
                    </a:p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2</a:t>
                      </a:r>
                      <a:endParaRPr lang="ru-RU" sz="16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lvl="1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Обслуживание объектов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kern="0" spc="-20" baseline="0" dirty="0" smtClean="0">
                        <a:effectLst/>
                      </a:endParaRPr>
                    </a:p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02.04.2015</a:t>
                      </a:r>
                      <a:endParaRPr lang="ru-RU" sz="160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/>
                </a:tc>
              </a:tr>
            </a:tbl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96888" y="1108075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b="0">
                <a:solidFill>
                  <a:schemeClr val="tx1"/>
                </a:solidFill>
              </a:rPr>
              <a:t>1)</a:t>
            </a:r>
            <a:r>
              <a:rPr lang="ru-RU" altLang="ru-RU" sz="1700">
                <a:solidFill>
                  <a:schemeClr val="tx1"/>
                </a:solidFill>
              </a:rPr>
              <a:t> </a:t>
            </a:r>
            <a:r>
              <a:rPr lang="ru-RU" altLang="ru-RU" sz="1700" b="0">
                <a:solidFill>
                  <a:schemeClr val="tx1"/>
                </a:solidFill>
              </a:rPr>
              <a:t>В стадии утверждения </a:t>
            </a:r>
            <a:r>
              <a:rPr lang="ru-RU" altLang="ru-RU" sz="1800" b="0">
                <a:solidFill>
                  <a:schemeClr val="tx1"/>
                </a:solidFill>
              </a:rPr>
              <a:t>–</a:t>
            </a:r>
            <a:r>
              <a:rPr lang="ru-RU" altLang="ru-RU" sz="1700" b="0">
                <a:solidFill>
                  <a:schemeClr val="tx1"/>
                </a:solidFill>
              </a:rPr>
              <a:t> </a:t>
            </a:r>
            <a:r>
              <a:rPr lang="ru-RU" altLang="ru-RU" sz="1700">
                <a:solidFill>
                  <a:schemeClr val="tx1"/>
                </a:solidFill>
              </a:rPr>
              <a:t>2</a:t>
            </a:r>
            <a:r>
              <a:rPr lang="ru-RU" altLang="ru-RU" sz="1700" b="0">
                <a:solidFill>
                  <a:schemeClr val="tx1"/>
                </a:solidFill>
              </a:rPr>
              <a:t> национальных стандарта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5950" y="3760788"/>
          <a:ext cx="8129588" cy="21050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4110"/>
                <a:gridCol w="5758606"/>
                <a:gridCol w="1926872"/>
              </a:tblGrid>
              <a:tr h="38415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N</a:t>
                      </a:r>
                      <a:r>
                        <a:rPr lang="ru-RU" sz="1400" kern="0" spc="-20" baseline="0" dirty="0">
                          <a:effectLst/>
                        </a:rPr>
                        <a:t> п/п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>
                          <a:effectLst/>
                        </a:rPr>
                        <a:t>Наименование </a:t>
                      </a:r>
                      <a:r>
                        <a:rPr lang="ru-RU" sz="1400" kern="0" spc="-20" baseline="0" dirty="0" smtClean="0">
                          <a:effectLst/>
                        </a:rPr>
                        <a:t> проекта ГОСТ Р</a:t>
                      </a:r>
                      <a:endParaRPr lang="ru-RU" sz="1400" kern="0" spc="-20" baseline="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 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Дата начала голосования в ТК 23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</a:tr>
              <a:tr h="378379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1</a:t>
                      </a:r>
                      <a:endParaRPr lang="ru-RU" sz="16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Защита от коррозии морских сооружений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7" marR="28677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31.03.2015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7" marR="28677" marT="0" marB="0"/>
                </a:tc>
              </a:tr>
              <a:tr h="559372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2</a:t>
                      </a:r>
                      <a:endParaRPr lang="ru-RU" sz="16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Безопасность производственных площадок морских платформ</a:t>
                      </a:r>
                      <a:endParaRPr lang="ru-RU" sz="16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7" marR="28677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</a:rPr>
                        <a:t>10.03.2015</a:t>
                      </a:r>
                      <a:endParaRPr lang="ru-RU" sz="160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/>
                </a:tc>
              </a:tr>
              <a:tr h="783121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7" marR="28677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Управление ледовой обстановкой. Обеспечение океанографической, гидрологической и геологической информацией</a:t>
                      </a:r>
                      <a:endParaRPr lang="ru-RU" sz="8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7" marR="28677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spc="-2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10.03.2015</a:t>
                      </a:r>
                      <a:endParaRPr lang="ru-RU" sz="160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7" marR="28677" marT="0" marB="0"/>
                </a:tc>
              </a:tr>
            </a:tbl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82613" y="3287713"/>
            <a:ext cx="849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b="0" dirty="0">
                <a:solidFill>
                  <a:schemeClr val="tx1"/>
                </a:solidFill>
              </a:rPr>
              <a:t>2) На голосовании в ТК 23 </a:t>
            </a:r>
            <a:r>
              <a:rPr lang="ru-RU" altLang="ru-RU" sz="1800" b="0" dirty="0">
                <a:solidFill>
                  <a:schemeClr val="tx1"/>
                </a:solidFill>
              </a:rPr>
              <a:t>–</a:t>
            </a:r>
            <a:r>
              <a:rPr lang="ru-RU" altLang="ru-RU" sz="1700" b="0" dirty="0">
                <a:solidFill>
                  <a:schemeClr val="tx1"/>
                </a:solidFill>
              </a:rPr>
              <a:t> </a:t>
            </a:r>
            <a:r>
              <a:rPr lang="ru-RU" altLang="ru-RU" sz="1700" dirty="0">
                <a:solidFill>
                  <a:schemeClr val="tx1"/>
                </a:solidFill>
              </a:rPr>
              <a:t>3</a:t>
            </a:r>
            <a:r>
              <a:rPr lang="ru-RU" altLang="ru-RU" sz="1700" b="0" dirty="0">
                <a:solidFill>
                  <a:schemeClr val="tx1"/>
                </a:solidFill>
              </a:rPr>
              <a:t> национальных стандарта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82613" y="5877272"/>
            <a:ext cx="8493125" cy="504825"/>
          </a:xfrm>
          <a:prstGeom prst="rect">
            <a:avLst/>
          </a:prstGeom>
        </p:spPr>
        <p:txBody>
          <a:bodyPr lIns="36000" rIns="36000"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6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14000"/>
              </a:lnSpc>
              <a:buSzPct val="125000"/>
              <a:buNone/>
            </a:pPr>
            <a:r>
              <a:rPr lang="ru-RU" altLang="ru-RU" sz="1400" b="0" i="1" kern="0" dirty="0" smtClean="0">
                <a:solidFill>
                  <a:schemeClr val="tx1"/>
                </a:solidFill>
              </a:rPr>
              <a:t>Окончательные редакции проектов стандартов согласованы в ПК 9 «Арктические операции» в начале марта 2015 г.</a:t>
            </a:r>
          </a:p>
        </p:txBody>
      </p: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1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9000" y="241300"/>
            <a:ext cx="6985000" cy="5683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Стандарты в стадии разработки</a:t>
            </a:r>
            <a:endParaRPr lang="ru-RU" altLang="ru-RU" kern="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3238" y="1484313"/>
          <a:ext cx="8494712" cy="17700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4056"/>
                <a:gridCol w="4330618"/>
                <a:gridCol w="3700038"/>
              </a:tblGrid>
              <a:tr h="24892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N</a:t>
                      </a:r>
                      <a:r>
                        <a:rPr lang="ru-RU" sz="1400" kern="0" spc="-20" baseline="0" dirty="0">
                          <a:effectLst/>
                        </a:rPr>
                        <a:t> п/п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>
                          <a:effectLst/>
                        </a:rPr>
                        <a:t>Наименование </a:t>
                      </a:r>
                      <a:r>
                        <a:rPr lang="ru-RU" sz="1400" kern="0" spc="-20" baseline="0" dirty="0" smtClean="0">
                          <a:effectLst/>
                        </a:rPr>
                        <a:t> проекта ГОСТ Р</a:t>
                      </a:r>
                      <a:r>
                        <a:rPr lang="en-US" sz="1400" kern="0" spc="-20" baseline="0" dirty="0">
                          <a:effectLst/>
                        </a:rPr>
                        <a:t> 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Текущая стадия</a:t>
                      </a:r>
                      <a:r>
                        <a:rPr lang="ru-RU" sz="1400" kern="0" spc="-20" baseline="0" dirty="0" smtClean="0">
                          <a:solidFill>
                            <a:srgbClr val="333399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</a:tr>
              <a:tr h="651917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Управление ледовой обстановкой. Мониторинг и прогнозирование ледовых условий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окончательной редакции. </a:t>
                      </a:r>
                    </a:p>
                    <a:p>
                      <a:pPr mar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(Публичное обсуждение завершено 20.02.2015)</a:t>
                      </a:r>
                    </a:p>
                  </a:txBody>
                  <a:tcPr marL="28682" marR="28682" marT="0" marB="0"/>
                </a:tc>
              </a:tr>
              <a:tr h="434612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2</a:t>
                      </a:r>
                      <a:endParaRPr lang="ru-RU" sz="14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Рабочая среда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окончательной редакции. </a:t>
                      </a:r>
                    </a:p>
                    <a:p>
                      <a:pPr marL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(Публичное обсуждение завершено 13.04.2015)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/>
                </a:tc>
              </a:tr>
              <a:tr h="434612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3</a:t>
                      </a:r>
                      <a:endParaRPr lang="ru-RU" sz="14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82" marR="28682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Эвакуация и спасение персонала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Публичное обсуждение стандарта до  30.05.2015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82" marR="28682" marT="0" marB="0"/>
                </a:tc>
              </a:tr>
            </a:tbl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98475" y="1081088"/>
            <a:ext cx="84947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b="0">
                <a:solidFill>
                  <a:schemeClr val="tx1"/>
                </a:solidFill>
              </a:rPr>
              <a:t>1) Разработаны первые редакции и рассмотрены в ПК 9    </a:t>
            </a:r>
            <a:r>
              <a:rPr lang="ru-RU" altLang="ru-RU" sz="1700">
                <a:solidFill>
                  <a:schemeClr val="tx1"/>
                </a:solidFill>
              </a:rPr>
              <a:t>3 </a:t>
            </a:r>
            <a:r>
              <a:rPr lang="ru-RU" altLang="ru-RU" sz="1700" b="0">
                <a:solidFill>
                  <a:schemeClr val="tx1"/>
                </a:solidFill>
              </a:rPr>
              <a:t>национальных стандарта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23875" y="3752850"/>
          <a:ext cx="8469313" cy="242927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51711"/>
                <a:gridCol w="6613431"/>
                <a:gridCol w="1404171"/>
              </a:tblGrid>
              <a:tr h="38395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N</a:t>
                      </a:r>
                      <a:r>
                        <a:rPr lang="ru-RU" sz="1400" kern="0" spc="-20" baseline="0" dirty="0">
                          <a:effectLst/>
                        </a:rPr>
                        <a:t> п/п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spc="-20" baseline="0" dirty="0">
                          <a:effectLst/>
                        </a:rPr>
                        <a:t>Наименование </a:t>
                      </a:r>
                      <a:r>
                        <a:rPr lang="ru-RU" sz="1400" kern="0" spc="-20" baseline="0" dirty="0" smtClean="0">
                          <a:effectLst/>
                        </a:rPr>
                        <a:t> проекта ГОСТ Р</a:t>
                      </a:r>
                      <a:endParaRPr lang="ru-RU" sz="1400" kern="0" spc="-20" baseline="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spc="-20" baseline="0" dirty="0">
                          <a:effectLst/>
                        </a:rPr>
                        <a:t> </a:t>
                      </a:r>
                      <a:endParaRPr lang="ru-RU" sz="1400" kern="0" spc="-20" baseline="0" dirty="0">
                        <a:solidFill>
                          <a:srgbClr val="333399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  утверждения стандарта (план) 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</a:tr>
              <a:tr h="434236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1</a:t>
                      </a:r>
                      <a:endParaRPr lang="ru-RU" sz="14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Учет ледовых нагрузок при проектировании морских платформ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217118">
                <a:tc>
                  <a:txBody>
                    <a:bodyPr/>
                    <a:lstStyle/>
                    <a:p>
                      <a:pPr marL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spc="-20" baseline="0" dirty="0" smtClean="0">
                          <a:effectLst/>
                        </a:rPr>
                        <a:t>2</a:t>
                      </a:r>
                      <a:endParaRPr lang="ru-RU" sz="1400" b="0" kern="0" spc="-2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Верхние строения морских платформ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234841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Логистика. Береговые операции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217118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Логистика. Морские операции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434236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Арктические операции. Управление ледовой обстановкой. Обучение. Специальные требования</a:t>
                      </a:r>
                      <a:endParaRPr lang="ru-RU" sz="1500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1500" b="1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  <a:tr h="507368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0" spc="-2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kern="0" spc="-2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indent="0" algn="l" defTabSz="914400" rtl="0" eaLnBrk="1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НГП. </a:t>
                      </a:r>
                      <a:r>
                        <a:rPr lang="ru-RU" sz="1500" kern="0" spc="-2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Арктические операции. Управление ледовой обстановкой. Требования к качеству подготовки персонала и учебным центрам</a:t>
                      </a:r>
                    </a:p>
                  </a:txBody>
                  <a:tcPr marL="45083" marR="4508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0" spc="-2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1500" b="1" kern="0" spc="-2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9" marR="28679" marT="0" marB="0"/>
                </a:tc>
              </a:tr>
            </a:tbl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98475" y="3322638"/>
            <a:ext cx="84947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b="0">
                <a:solidFill>
                  <a:schemeClr val="tx1"/>
                </a:solidFill>
              </a:rPr>
              <a:t>2) В стадии разработки первых редакций находятся </a:t>
            </a:r>
            <a:r>
              <a:rPr lang="ru-RU" altLang="ru-RU" sz="1700">
                <a:solidFill>
                  <a:schemeClr val="tx1"/>
                </a:solidFill>
              </a:rPr>
              <a:t>6</a:t>
            </a:r>
            <a:r>
              <a:rPr lang="ru-RU" altLang="ru-RU" sz="1700" b="0">
                <a:solidFill>
                  <a:schemeClr val="tx1"/>
                </a:solidFill>
              </a:rPr>
              <a:t> национальных стандартов</a:t>
            </a:r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1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027238" y="116632"/>
            <a:ext cx="7116762" cy="10096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altLang="ru-RU" kern="0" smtClean="0"/>
              <a:t>Подкомитеты «Арктические операции»</a:t>
            </a:r>
            <a:br>
              <a:rPr lang="ru-RU" altLang="ru-RU" kern="0" smtClean="0"/>
            </a:br>
            <a:r>
              <a:rPr lang="ru-RU" altLang="ru-RU" kern="0" smtClean="0"/>
              <a:t>ПК 9/ ТК 23 и ИСО/ ТК 67/ ПК 8</a:t>
            </a:r>
            <a:endParaRPr lang="ru-RU" altLang="ru-RU" kern="0" dirty="0" smtClean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376245" y="1422198"/>
            <a:ext cx="2592388" cy="1838801"/>
          </a:xfrm>
          <a:prstGeom prst="round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700" dirty="0"/>
              <a:t>ТК</a:t>
            </a:r>
            <a:r>
              <a:rPr lang="en-US" sz="1700" dirty="0"/>
              <a:t> 23</a:t>
            </a:r>
            <a:r>
              <a:rPr lang="ru-RU" sz="1700" dirty="0"/>
              <a:t> </a:t>
            </a:r>
            <a:endParaRPr lang="en-US" sz="1700" dirty="0"/>
          </a:p>
          <a:p>
            <a:pPr algn="ctr">
              <a:spcBef>
                <a:spcPct val="50000"/>
              </a:spcBef>
              <a:defRPr/>
            </a:pPr>
            <a:r>
              <a:rPr lang="ru-RU" sz="1700" kern="0" dirty="0">
                <a:solidFill>
                  <a:schemeClr val="bg1"/>
                </a:solidFill>
              </a:rPr>
              <a:t>Техника и технологии добычи и переработки нефти  и газа</a:t>
            </a:r>
          </a:p>
          <a:p>
            <a:pPr algn="ctr">
              <a:spcBef>
                <a:spcPct val="50000"/>
              </a:spcBef>
              <a:defRPr/>
            </a:pP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2644775" y="3248025"/>
            <a:ext cx="0" cy="60007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75884" y="3848169"/>
            <a:ext cx="2760858" cy="391597"/>
          </a:xfrm>
          <a:prstGeom prst="roundRect">
            <a:avLst/>
          </a:prstGeom>
          <a:solidFill>
            <a:srgbClr val="003366">
              <a:alpha val="70000"/>
            </a:srgb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700" dirty="0"/>
              <a:t>ПК 9 «Арктические операции»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164316" y="1412374"/>
            <a:ext cx="2736850" cy="1549360"/>
          </a:xfrm>
          <a:prstGeom prst="round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700" dirty="0"/>
              <a:t>ИСО/ТК 67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/>
              <a:t>Материалы, оборудование и морские сооружения для нефтяной и газовой промышленности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6604000" y="3248025"/>
            <a:ext cx="0" cy="60007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64316" y="3848169"/>
            <a:ext cx="2736850" cy="391597"/>
          </a:xfrm>
          <a:prstGeom prst="roundRect">
            <a:avLst/>
          </a:prstGeom>
          <a:solidFill>
            <a:srgbClr val="003366">
              <a:alpha val="70000"/>
            </a:srgb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700" dirty="0"/>
              <a:t>ПК </a:t>
            </a:r>
            <a:r>
              <a:rPr lang="en-US" sz="1700" dirty="0"/>
              <a:t>8</a:t>
            </a:r>
            <a:r>
              <a:rPr lang="ru-RU" sz="1700" dirty="0"/>
              <a:t> «Арктические операции»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4495800" y="4402138"/>
            <a:ext cx="464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+mn-lt"/>
              </a:rPr>
              <a:t>«Зеркальный» подкомитет ПК 8 в ИСО ТК 67  создан в 2011 году.</a:t>
            </a:r>
          </a:p>
          <a:p>
            <a:pPr>
              <a:defRPr/>
            </a:pPr>
            <a:endParaRPr lang="ru-RU" sz="1600" kern="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+mn-lt"/>
              </a:rPr>
              <a:t>Создание одобрено на 31 пленарном заседании </a:t>
            </a:r>
          </a:p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+mn-lt"/>
              </a:rPr>
              <a:t>ИСО /ТК 67 в Москве 15 сентября 2011 г. и утверждено решением Технического управляющего  совета ИСО  в декабре 2011 г. (Резолюция 133/2011). </a:t>
            </a:r>
            <a:endParaRPr lang="ru-RU" sz="1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Двойная стрелка влево/вправо 11"/>
          <p:cNvSpPr>
            <a:spLocks noChangeArrowheads="1"/>
          </p:cNvSpPr>
          <p:nvPr/>
        </p:nvSpPr>
        <p:spPr bwMode="auto">
          <a:xfrm>
            <a:off x="4248150" y="3914775"/>
            <a:ext cx="658813" cy="244475"/>
          </a:xfrm>
          <a:prstGeom prst="leftRightArrow">
            <a:avLst>
              <a:gd name="adj1" fmla="val 50000"/>
              <a:gd name="adj2" fmla="val 50241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700" b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5850" y="4391025"/>
            <a:ext cx="34099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+mn-lt"/>
              </a:rPr>
              <a:t>Создан в 2011 году приказом  </a:t>
            </a:r>
            <a:r>
              <a:rPr lang="ru-RU" sz="1600" kern="0" dirty="0" err="1">
                <a:solidFill>
                  <a:schemeClr val="tx1"/>
                </a:solidFill>
                <a:latin typeface="+mn-lt"/>
              </a:rPr>
              <a:t>Росстандарта</a:t>
            </a:r>
            <a:r>
              <a:rPr lang="ru-RU" sz="1600" kern="0" dirty="0">
                <a:solidFill>
                  <a:schemeClr val="tx1"/>
                </a:solidFill>
                <a:latin typeface="+mn-lt"/>
              </a:rPr>
              <a:t> (№ 4560 от 18 августа 2011 г.)</a:t>
            </a:r>
          </a:p>
        </p:txBody>
      </p:sp>
      <p:sp>
        <p:nvSpPr>
          <p:cNvPr id="21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8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9000" y="0"/>
            <a:ext cx="69850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ИСО /ТК 67/ ПК 8  «Арктические операции»</a:t>
            </a:r>
            <a:endParaRPr lang="ru-RU" altLang="ru-RU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1252" y="1308101"/>
            <a:ext cx="4918075" cy="17956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4000" indent="-182563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66700" algn="l"/>
              </a:tabLst>
              <a:defRPr/>
            </a:pPr>
            <a:r>
              <a:rPr lang="ru-RU" sz="1700" b="1" kern="0" dirty="0">
                <a:solidFill>
                  <a:schemeClr val="tx1"/>
                </a:solidFill>
                <a:latin typeface="Arial Narrow" panose="020B0606020202030204" pitchFamily="34" charset="0"/>
              </a:rPr>
              <a:t>Область деятельности: </a:t>
            </a:r>
            <a:r>
              <a:rPr lang="ru-RU" sz="1700" kern="0" dirty="0">
                <a:solidFill>
                  <a:schemeClr val="tx1"/>
                </a:solidFill>
                <a:latin typeface="Arial Narrow" panose="020B0606020202030204" pitchFamily="34" charset="0"/>
              </a:rPr>
              <a:t>стандартизация операций связанных с разведкой, добычей и переработкой  углеводородов на суше и море в арктических регионах и других регионах, характеризующихся низкой температурой, наличием льдов, снега и/или вечной мерзлотой.</a:t>
            </a:r>
          </a:p>
        </p:txBody>
      </p:sp>
      <p:pic>
        <p:nvPicPr>
          <p:cNvPr id="5" name="Picture 2" descr="_1_~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8038" y="1335088"/>
            <a:ext cx="3124200" cy="2043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65125" y="3151188"/>
            <a:ext cx="8647113" cy="274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2875" indent="-182563" eaLnBrk="0" hangingPunct="0">
              <a:tabLst>
                <a:tab pos="266700" algn="l"/>
              </a:tabLst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667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67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ru-RU" altLang="ru-RU" sz="1700" dirty="0">
                <a:solidFill>
                  <a:schemeClr val="tx1"/>
                </a:solidFill>
              </a:rPr>
              <a:t>Председатель: </a:t>
            </a:r>
          </a:p>
          <a:p>
            <a:pPr eaLnBrk="1" hangingPunct="1">
              <a:lnSpc>
                <a:spcPct val="110000"/>
              </a:lnSpc>
            </a:pPr>
            <a:r>
              <a:rPr lang="ru-RU" altLang="ru-RU" sz="1700" b="0" dirty="0">
                <a:solidFill>
                  <a:schemeClr val="tx1"/>
                </a:solidFill>
              </a:rPr>
              <a:t>    А.Ю. </a:t>
            </a:r>
            <a:r>
              <a:rPr lang="ru-RU" altLang="ru-RU" sz="1700" b="0" dirty="0" err="1">
                <a:solidFill>
                  <a:schemeClr val="tx1"/>
                </a:solidFill>
              </a:rPr>
              <a:t>Шишкарев</a:t>
            </a:r>
            <a:r>
              <a:rPr lang="ru-RU" altLang="ru-RU" sz="1700" b="0" dirty="0">
                <a:solidFill>
                  <a:schemeClr val="tx1"/>
                </a:solidFill>
              </a:rPr>
              <a:t>, начальник Управления сопровождения морских проектов ОАО «Газпром</a:t>
            </a:r>
            <a:r>
              <a:rPr lang="ru-RU" altLang="ru-RU" sz="1700" b="0" dirty="0" smtClean="0">
                <a:solidFill>
                  <a:schemeClr val="tx1"/>
                </a:solidFill>
              </a:rPr>
              <a:t>»</a:t>
            </a:r>
            <a:endParaRPr lang="en-US" altLang="ru-RU" sz="1700" b="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ru-RU" altLang="ru-RU" sz="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ru-RU" altLang="ru-RU" sz="1700" dirty="0" smtClean="0">
                <a:solidFill>
                  <a:schemeClr val="tx1"/>
                </a:solidFill>
              </a:rPr>
              <a:t>Заместитель  </a:t>
            </a:r>
            <a:r>
              <a:rPr lang="ru-RU" altLang="ru-RU" sz="1700" dirty="0">
                <a:solidFill>
                  <a:schemeClr val="tx1"/>
                </a:solidFill>
              </a:rPr>
              <a:t>председателя: </a:t>
            </a:r>
          </a:p>
          <a:p>
            <a:pPr eaLnBrk="1" hangingPunct="1">
              <a:lnSpc>
                <a:spcPct val="110000"/>
              </a:lnSpc>
            </a:pPr>
            <a:r>
              <a:rPr lang="ru-RU" altLang="ru-RU" sz="1700" b="0" dirty="0">
                <a:solidFill>
                  <a:schemeClr val="tx1"/>
                </a:solidFill>
              </a:rPr>
              <a:t>    </a:t>
            </a:r>
            <a:r>
              <a:rPr lang="ru-RU" altLang="ru-RU" sz="1700" b="0" dirty="0" err="1">
                <a:solidFill>
                  <a:schemeClr val="tx1"/>
                </a:solidFill>
              </a:rPr>
              <a:t>Hermod</a:t>
            </a:r>
            <a:r>
              <a:rPr lang="ru-RU" altLang="ru-RU" sz="1700" b="0" dirty="0">
                <a:solidFill>
                  <a:schemeClr val="tx1"/>
                </a:solidFill>
              </a:rPr>
              <a:t> </a:t>
            </a:r>
            <a:r>
              <a:rPr lang="ru-RU" altLang="ru-RU" sz="1700" b="0" dirty="0" err="1">
                <a:solidFill>
                  <a:schemeClr val="tx1"/>
                </a:solidFill>
              </a:rPr>
              <a:t>Ole</a:t>
            </a:r>
            <a:r>
              <a:rPr lang="ru-RU" altLang="ru-RU" sz="1700" b="0" dirty="0">
                <a:solidFill>
                  <a:schemeClr val="tx1"/>
                </a:solidFill>
              </a:rPr>
              <a:t> </a:t>
            </a:r>
            <a:r>
              <a:rPr lang="ru-RU" altLang="ru-RU" sz="1700" b="0" dirty="0" err="1">
                <a:solidFill>
                  <a:schemeClr val="tx1"/>
                </a:solidFill>
              </a:rPr>
              <a:t>Johansen</a:t>
            </a:r>
            <a:r>
              <a:rPr lang="ru-RU" altLang="ru-RU" sz="1700" b="0" dirty="0">
                <a:solidFill>
                  <a:schemeClr val="tx1"/>
                </a:solidFill>
              </a:rPr>
              <a:t>, менеджер по безопасности, </a:t>
            </a:r>
            <a:r>
              <a:rPr lang="ru-RU" altLang="ru-RU" sz="1700" b="0" dirty="0" err="1">
                <a:solidFill>
                  <a:schemeClr val="tx1"/>
                </a:solidFill>
              </a:rPr>
              <a:t>Statoil</a:t>
            </a:r>
            <a:r>
              <a:rPr lang="ru-RU" altLang="ru-RU" sz="1700" b="0" dirty="0">
                <a:solidFill>
                  <a:schemeClr val="tx1"/>
                </a:solidFill>
              </a:rPr>
              <a:t> (Норвегия)</a:t>
            </a:r>
          </a:p>
          <a:p>
            <a:pPr eaLnBrk="1" hangingPunct="1">
              <a:lnSpc>
                <a:spcPct val="110000"/>
              </a:lnSpc>
            </a:pPr>
            <a:endParaRPr lang="ru-RU" altLang="ru-RU" sz="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ru-RU" altLang="ru-RU" sz="1700" dirty="0">
                <a:solidFill>
                  <a:schemeClr val="tx1"/>
                </a:solidFill>
              </a:rPr>
              <a:t>Секретариат: </a:t>
            </a:r>
            <a:r>
              <a:rPr lang="ru-RU" altLang="ru-RU" sz="1700" b="0" dirty="0">
                <a:solidFill>
                  <a:schemeClr val="tx1"/>
                </a:solidFill>
              </a:rPr>
              <a:t>ООО «Газпром ВНИИГАЗ»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endParaRPr lang="ru-RU" altLang="ru-RU" sz="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ru-RU" altLang="ru-RU" sz="1700" dirty="0">
                <a:solidFill>
                  <a:schemeClr val="tx1"/>
                </a:solidFill>
              </a:rPr>
              <a:t>12 стран-членов подкомитета:  </a:t>
            </a:r>
          </a:p>
          <a:p>
            <a:r>
              <a:rPr lang="ru-RU" altLang="ru-RU" sz="1700" b="0" dirty="0">
                <a:solidFill>
                  <a:schemeClr val="tx1"/>
                </a:solidFill>
              </a:rPr>
              <a:t>   Россия, Норвегия, Канада, Нидерланды, Франция, Италия, Казахстан, Великобритания, США, </a:t>
            </a:r>
          </a:p>
          <a:p>
            <a:r>
              <a:rPr lang="ru-RU" altLang="ru-RU" sz="1700" b="0" dirty="0">
                <a:solidFill>
                  <a:schemeClr val="tx1"/>
                </a:solidFill>
              </a:rPr>
              <a:t>   Германия, </a:t>
            </a:r>
            <a:r>
              <a:rPr lang="en-US" altLang="ru-RU" sz="1700" b="0" dirty="0" err="1">
                <a:solidFill>
                  <a:schemeClr val="tx1"/>
                </a:solidFill>
              </a:rPr>
              <a:t>Финляндия</a:t>
            </a:r>
            <a:r>
              <a:rPr lang="ru-RU" altLang="ru-RU" sz="1700" b="0" dirty="0">
                <a:solidFill>
                  <a:schemeClr val="tx1"/>
                </a:solidFill>
              </a:rPr>
              <a:t>, </a:t>
            </a:r>
            <a:r>
              <a:rPr lang="en-US" altLang="ru-RU" sz="1700" b="0" dirty="0" err="1">
                <a:solidFill>
                  <a:schemeClr val="tx1"/>
                </a:solidFill>
              </a:rPr>
              <a:t>Сингапур</a:t>
            </a:r>
            <a:r>
              <a:rPr lang="ru-RU" altLang="ru-RU" sz="1700" dirty="0">
                <a:solidFill>
                  <a:schemeClr val="tx1"/>
                </a:solidFill>
              </a:rPr>
              <a:t>    </a:t>
            </a:r>
            <a:endParaRPr lang="en-US" altLang="ru-RU" sz="1700" dirty="0">
              <a:solidFill>
                <a:schemeClr val="tx1"/>
              </a:solidFill>
            </a:endParaRPr>
          </a:p>
        </p:txBody>
      </p:sp>
      <p:sp>
        <p:nvSpPr>
          <p:cNvPr id="7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8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93AB8-628F-419C-8D0C-34DF36EB1A8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59000" y="260648"/>
            <a:ext cx="6985000" cy="504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dirty="0" smtClean="0"/>
              <a:t>Программа работ ИСО / ТК 67/ ПК 8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563" y="1792288"/>
          <a:ext cx="8624887" cy="4054540"/>
        </p:xfrm>
        <a:graphic>
          <a:graphicData uri="http://schemas.openxmlformats.org/drawingml/2006/table">
            <a:tbl>
              <a:tblPr/>
              <a:tblGrid>
                <a:gridCol w="315912"/>
                <a:gridCol w="1260475"/>
                <a:gridCol w="4057650"/>
                <a:gridCol w="1381125"/>
                <a:gridCol w="1609725"/>
              </a:tblGrid>
              <a:tr h="417513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 п/п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Обозначение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Наименование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Сроки разработки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(по стадиям)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Руководитель  разработки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41325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ISO/AWI 35101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Рабочая среда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DIS: 2015-03-26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ISO: 2016-03-26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Норвегия, Statoil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04850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ISO/AWI 35102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Эвакуация и спасение персонала с морских сооружений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DIS: 2016-03-26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ISO: 2017-03-26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649288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ISO/AWI 35103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 Экологический мониторинг  при морской нефтегазодобыче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DIS: 2016-03-26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ISO: 2017-03-26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88963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ISO/AWI 35104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Управление ледовой обстановкой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DIS: 2015-06-27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ISO: 2016-06-27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Канада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 R. P. Browne Marine Consultants Limited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/AWI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TS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35105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 Требования к материалам для арктических операций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</a:t>
                      </a: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TS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: 2016-08-26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Норвегия, Statoil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47713"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 marL="34925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ISO/AWI 35106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1438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71438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НГП. Арктические операции.   Данные о физических параметрах окружающей среды для арктических операций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DIS: 2015-06-04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ISO: 2016-06-04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 sz="2200" b="1">
                          <a:solidFill>
                            <a:srgbClr val="003366"/>
                          </a:solidFill>
                          <a:latin typeface="Arial Narrow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Норвегия, Statoil</a:t>
                      </a:r>
                    </a:p>
                  </a:txBody>
                  <a:tcPr marL="28680" marR="286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12750" y="1092200"/>
            <a:ext cx="84947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700" b="0" dirty="0" smtClean="0">
                <a:solidFill>
                  <a:schemeClr val="tx1"/>
                </a:solidFill>
              </a:rPr>
              <a:t>В</a:t>
            </a:r>
            <a:r>
              <a:rPr lang="en-US" altLang="ru-RU" sz="1700" b="0" dirty="0" smtClean="0">
                <a:solidFill>
                  <a:schemeClr val="tx1"/>
                </a:solidFill>
              </a:rPr>
              <a:t> </a:t>
            </a:r>
            <a:r>
              <a:rPr lang="ru-RU" altLang="ru-RU" sz="1700" b="0" dirty="0" smtClean="0">
                <a:solidFill>
                  <a:schemeClr val="tx1"/>
                </a:solidFill>
              </a:rPr>
              <a:t>стадии разработки: </a:t>
            </a:r>
            <a:r>
              <a:rPr lang="ru-RU" altLang="ru-RU" sz="1700" dirty="0" smtClean="0">
                <a:solidFill>
                  <a:schemeClr val="tx1"/>
                </a:solidFill>
              </a:rPr>
              <a:t>5</a:t>
            </a:r>
            <a:r>
              <a:rPr lang="ru-RU" altLang="ru-RU" sz="1700" b="0" dirty="0" smtClean="0">
                <a:solidFill>
                  <a:schemeClr val="tx1"/>
                </a:solidFill>
              </a:rPr>
              <a:t> международных стандартов и </a:t>
            </a:r>
            <a:r>
              <a:rPr lang="ru-RU" altLang="ru-RU" sz="1700" dirty="0" smtClean="0">
                <a:solidFill>
                  <a:schemeClr val="tx1"/>
                </a:solidFill>
              </a:rPr>
              <a:t>1</a:t>
            </a:r>
            <a:r>
              <a:rPr lang="ru-RU" altLang="ru-RU" sz="1700" b="0" dirty="0" smtClean="0">
                <a:solidFill>
                  <a:schemeClr val="tx1"/>
                </a:solidFill>
              </a:rPr>
              <a:t> техническая спецификация.</a:t>
            </a:r>
            <a:endParaRPr lang="ru-RU" altLang="ru-RU" sz="1600" kern="0" spc="-20" dirty="0">
              <a:solidFill>
                <a:schemeClr val="lt1"/>
              </a:solidFill>
              <a:latin typeface="+mn-lt"/>
            </a:endParaRPr>
          </a:p>
          <a:p>
            <a:pPr eaLnBrk="1" hangingPunct="1">
              <a:defRPr/>
            </a:pPr>
            <a:r>
              <a:rPr lang="ru-RU" altLang="ru-RU" sz="1700" b="0" dirty="0" smtClean="0">
                <a:solidFill>
                  <a:schemeClr val="tx1"/>
                </a:solidFill>
              </a:rPr>
              <a:t>Завершение разработки:  2016  - 2017 </a:t>
            </a:r>
          </a:p>
        </p:txBody>
      </p:sp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1962150" y="6271535"/>
            <a:ext cx="718185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Информация о деятельности подкомитета ПК 9/ ТК 23</a:t>
            </a:r>
            <a:endParaRPr lang="en-US" altLang="ru-RU" sz="1800" b="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altLang="ru-RU" sz="1800" b="0" dirty="0" smtClean="0">
                <a:solidFill>
                  <a:schemeClr val="bg1"/>
                </a:solidFill>
              </a:rPr>
              <a:t>«Арктические операции» </a:t>
            </a:r>
            <a:endParaRPr lang="en-US" altLang="ru-RU" sz="18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9508</TotalTime>
  <Words>1256</Words>
  <Application>Microsoft Office PowerPoint</Application>
  <PresentationFormat>Экран (4:3)</PresentationFormat>
  <Paragraphs>247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Шестак Сергей Николаевич</dc:creator>
  <cp:lastModifiedBy>V_Vernikovsky</cp:lastModifiedBy>
  <cp:revision>361</cp:revision>
  <cp:lastPrinted>2015-03-20T13:53:30Z</cp:lastPrinted>
  <dcterms:modified xsi:type="dcterms:W3CDTF">2015-04-22T14:07:37Z</dcterms:modified>
</cp:coreProperties>
</file>