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3"/>
  </p:notesMasterIdLst>
  <p:handoutMasterIdLst>
    <p:handoutMasterId r:id="rId14"/>
  </p:handoutMasterIdLst>
  <p:sldIdLst>
    <p:sldId id="312" r:id="rId2"/>
    <p:sldId id="367" r:id="rId3"/>
    <p:sldId id="374" r:id="rId4"/>
    <p:sldId id="375" r:id="rId5"/>
    <p:sldId id="369" r:id="rId6"/>
    <p:sldId id="370" r:id="rId7"/>
    <p:sldId id="371" r:id="rId8"/>
    <p:sldId id="372" r:id="rId9"/>
    <p:sldId id="376" r:id="rId10"/>
    <p:sldId id="373" r:id="rId11"/>
    <p:sldId id="357" r:id="rId12"/>
  </p:sldIdLst>
  <p:sldSz cx="9906000" cy="6858000" type="A4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33CC"/>
    <a:srgbClr val="0066CC"/>
    <a:srgbClr val="3333CC"/>
    <a:srgbClr val="3366FF"/>
    <a:srgbClr val="777777"/>
    <a:srgbClr val="004F76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84" autoAdjust="0"/>
    <p:restoredTop sz="97986" autoAdjust="0"/>
  </p:normalViewPr>
  <p:slideViewPr>
    <p:cSldViewPr snapToGrid="0">
      <p:cViewPr varScale="1">
        <p:scale>
          <a:sx n="90" d="100"/>
          <a:sy n="90" d="100"/>
        </p:scale>
        <p:origin x="-1278" y="-108"/>
      </p:cViewPr>
      <p:guideLst>
        <p:guide orient="horz" pos="2160"/>
        <p:guide pos="496"/>
      </p:guideLst>
    </p:cSldViewPr>
  </p:slideViewPr>
  <p:outlineViewPr>
    <p:cViewPr>
      <p:scale>
        <a:sx n="33" d="100"/>
        <a:sy n="33" d="100"/>
      </p:scale>
      <p:origin x="0" y="22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40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7A74C6-9D5C-4D24-9EAD-30F552B76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421"/>
            <a:ext cx="5438140" cy="44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0CEA18-3A4A-4FB2-A0B5-72A0973BE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A508B3-7376-4742-A80F-12B1BB2CFE1A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44538"/>
            <a:ext cx="5373687" cy="37211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1204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AF1982-23A7-41E4-8650-1D49A0C75F60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1204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AF1982-23A7-41E4-8650-1D49A0C75F60}" type="slidenum">
              <a:rPr lang="ru-RU" sz="1200"/>
              <a:pPr algn="r"/>
              <a:t>5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4276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B38AC2-AEF9-4882-8861-6B473E27A182}" type="slidenum">
              <a:rPr lang="ru-RU" sz="1200"/>
              <a:pPr algn="r"/>
              <a:t>6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6324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FBAA9F-9C2B-4B7E-BD27-B9E2390471AB}" type="slidenum">
              <a:rPr lang="ru-RU" sz="1200"/>
              <a:pPr algn="r"/>
              <a:t>7</a:t>
            </a:fld>
            <a:endParaRPr 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8372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464879-A740-416B-8D39-CB315C7DF30B}" type="slidenum">
              <a:rPr lang="ru-RU" sz="1200"/>
              <a:pPr algn="r"/>
              <a:t>8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8372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464879-A740-416B-8D39-CB315C7DF30B}" type="slidenum">
              <a:rPr lang="ru-RU" sz="1200"/>
              <a:pPr algn="r"/>
              <a:t>9</a:t>
            </a:fld>
            <a:endParaRPr 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60420" name="Номер слайда 3"/>
          <p:cNvSpPr txBox="1">
            <a:spLocks noGrp="1"/>
          </p:cNvSpPr>
          <p:nvPr/>
        </p:nvSpPr>
        <p:spPr bwMode="auto">
          <a:xfrm>
            <a:off x="3850443" y="9428842"/>
            <a:ext cx="294565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80AFE-D8E0-49E4-933B-A1B6451E7441}" type="slidenum">
              <a:rPr lang="ru-RU" sz="1200"/>
              <a:pPr algn="r"/>
              <a:t>10</a:t>
            </a:fld>
            <a:endParaRPr lang="ru-R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CF878-663F-4CBA-8BCA-6026D8889E8F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7713"/>
            <a:ext cx="5375275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621" y="4714421"/>
            <a:ext cx="5444434" cy="446389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2CFEE45-2CD0-4348-BD37-C1A80A54B896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43564-11FA-4FE2-B4C4-F68292FF5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7C638-2F43-4A9C-B8FE-218679CF860F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9E64-AF71-4F0C-AB08-619D9F512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E38230-AF61-40E6-9985-0F7D9518D140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F51E-DAC2-46F2-8E6D-2A45D639E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153994"/>
            <a:ext cx="9066213" cy="52800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3F24E-6D21-4979-ABC3-EAE08DE10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934200" y="6356350"/>
            <a:ext cx="24796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E706-C97C-4F9B-9700-6D0844BA2908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40075" y="6356350"/>
            <a:ext cx="37973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3575" y="6356350"/>
            <a:ext cx="21463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A3DF81-DCDC-4BE4-BCA9-D4C914D0B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076E-43D9-4540-8EEC-C878A2616948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E289C-810A-4D01-891D-BC5BD26E2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489923-3C36-4F1D-AC4D-70077939014B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0DD12-E2D6-43AA-A45E-912CDC152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9F8D2-A564-4FF9-ACE2-885E8B572515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EE943-CFBA-4FA5-AFEB-657689392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33148-C82E-4B98-818B-51AB8768936C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9A6BD-5937-472C-B956-1626ECE7B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EAE866-627B-4CBE-80E4-549B8365F9D5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80761-801D-4473-BDCE-B20B9D9B5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B2294-1A86-42D7-B7DA-7B5A4036AA09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1645-FB4F-4E40-8DA8-6E372817F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6CD11C-4631-4BF1-9ACB-617E525DA2CE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F6BE-EE33-4CEC-B1EF-4E4368BEA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9F944-E9F8-4F85-BC79-6FB393F5EB99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8C3F4-8280-46A8-B1C2-10BB5CC72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524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24796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7F707C-C973-4F20-BDEC-17F67958B91D}" type="datetime1">
              <a:rPr lang="ru-RU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 формировании плана работ подкомитета (ПК 8)  Технического комитета ТК 23/МТК 523  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63575" y="6356350"/>
            <a:ext cx="21463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D54A5E8-8523-4704-BAA3-C119374BD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95300" y="1143000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4" name="Picture 30" descr="Graphic"/>
          <p:cNvPicPr>
            <a:picLocks noChangeAspect="1" noChangeArrowheads="1"/>
          </p:cNvPicPr>
          <p:nvPr/>
        </p:nvPicPr>
        <p:blipFill>
          <a:blip r:embed="rId15" cstate="print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906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6" descr="Untitled-4"/>
          <p:cNvPicPr>
            <a:picLocks noChangeAspect="1" noChangeArrowheads="1"/>
          </p:cNvPicPr>
          <p:nvPr/>
        </p:nvPicPr>
        <p:blipFill>
          <a:blip r:embed="rId16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0" y="6138863"/>
            <a:ext cx="9906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1020763" y="6213475"/>
            <a:ext cx="807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333333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</a:rPr>
              <a:t>О планах работ ПК8 технического комитета 23</a:t>
            </a:r>
          </a:p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</a:rPr>
              <a:t>«Магистральный трубопроводный транспорт»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7" r:id="rId2"/>
    <p:sldLayoutId id="2147483763" r:id="rId3"/>
    <p:sldLayoutId id="2147483758" r:id="rId4"/>
    <p:sldLayoutId id="2147483759" r:id="rId5"/>
    <p:sldLayoutId id="2147483764" r:id="rId6"/>
    <p:sldLayoutId id="2147483765" r:id="rId7"/>
    <p:sldLayoutId id="2147483766" r:id="rId8"/>
    <p:sldLayoutId id="2147483767" r:id="rId9"/>
    <p:sldLayoutId id="2147483760" r:id="rId10"/>
    <p:sldLayoutId id="2147483768" r:id="rId11"/>
    <p:sldLayoutId id="2147483769" r:id="rId12"/>
    <p:sldLayoutId id="2147483761" r:id="rId13"/>
  </p:sldLayoutIdLst>
  <p:transition>
    <p:split orient="vert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1F11E11-B9D0-4153-AEE4-C212C0243DB6}" type="slidenum">
              <a:rPr lang="ru-RU" smtClean="0"/>
              <a:pPr/>
              <a:t>1</a:t>
            </a:fld>
            <a:endParaRPr lang="ru-RU" smtClean="0"/>
          </a:p>
        </p:txBody>
      </p:sp>
      <p:pic>
        <p:nvPicPr>
          <p:cNvPr id="10243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288" name="Rectangle 32"/>
          <p:cNvSpPr>
            <a:spLocks noChangeArrowheads="1"/>
          </p:cNvSpPr>
          <p:nvPr/>
        </p:nvSpPr>
        <p:spPr bwMode="auto">
          <a:xfrm>
            <a:off x="403225" y="212725"/>
            <a:ext cx="9145588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2000" b="1">
                <a:solidFill>
                  <a:schemeClr val="bg1"/>
                </a:solidFill>
              </a:rPr>
              <a:t>С.В. Алимов </a:t>
            </a:r>
            <a:endParaRPr lang="en-US" sz="2000" b="1">
              <a:solidFill>
                <a:schemeClr val="bg1"/>
              </a:solidFill>
            </a:endParaRPr>
          </a:p>
          <a:p>
            <a:pPr algn="r"/>
            <a:r>
              <a:rPr lang="ru-RU" b="1">
                <a:solidFill>
                  <a:schemeClr val="bg1"/>
                </a:solidFill>
              </a:rPr>
              <a:t>Первый заместитель </a:t>
            </a:r>
          </a:p>
          <a:p>
            <a:pPr algn="r"/>
            <a:r>
              <a:rPr lang="ru-RU" b="1">
                <a:solidFill>
                  <a:schemeClr val="bg1"/>
                </a:solidFill>
              </a:rPr>
              <a:t>начальника Департамента </a:t>
            </a:r>
          </a:p>
          <a:p>
            <a:pPr algn="r"/>
            <a:r>
              <a:rPr lang="ru-RU" b="1">
                <a:solidFill>
                  <a:schemeClr val="bg1"/>
                </a:solidFill>
              </a:rPr>
              <a:t>по транспортировке, подземному</a:t>
            </a:r>
          </a:p>
          <a:p>
            <a:pPr algn="r"/>
            <a:r>
              <a:rPr lang="ru-RU" b="1">
                <a:solidFill>
                  <a:schemeClr val="bg1"/>
                </a:solidFill>
              </a:rPr>
              <a:t>хранению и использованию газа, </a:t>
            </a:r>
          </a:p>
          <a:p>
            <a:pPr algn="r"/>
            <a:r>
              <a:rPr lang="ru-RU" b="1">
                <a:solidFill>
                  <a:schemeClr val="bg1"/>
                </a:solidFill>
              </a:rPr>
              <a:t>руководитель ПК 8/ТК 23</a:t>
            </a:r>
            <a:r>
              <a:rPr lang="ru-RU"/>
              <a:t> </a:t>
            </a:r>
            <a:endParaRPr lang="ru-RU" sz="2000" b="1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</a:pPr>
            <a:endParaRPr lang="ru-RU" sz="2000" b="1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000" b="1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400" b="1">
                <a:solidFill>
                  <a:schemeClr val="bg1"/>
                </a:solidFill>
              </a:rPr>
              <a:t>О формировании плана работ подкомитета «Магистральный транспорт природного газа» (ПК 8) Технического комитета «Техника и технологии добычи и переработки нефти и газа» </a:t>
            </a:r>
            <a:br>
              <a:rPr lang="ru-RU" sz="2400" b="1">
                <a:solidFill>
                  <a:schemeClr val="bg1"/>
                </a:solidFill>
              </a:rPr>
            </a:br>
            <a:r>
              <a:rPr lang="ru-RU" sz="2400" b="1">
                <a:solidFill>
                  <a:schemeClr val="bg1"/>
                </a:solidFill>
              </a:rPr>
              <a:t>ТК 23/МТК 523 </a:t>
            </a:r>
          </a:p>
        </p:txBody>
      </p:sp>
      <p:sp>
        <p:nvSpPr>
          <p:cNvPr id="1024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122613" y="6243638"/>
            <a:ext cx="3797300" cy="614362"/>
          </a:xfrm>
          <a:noFill/>
          <a:ln>
            <a:solidFill>
              <a:schemeClr val="accent1"/>
            </a:solidFill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Москва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2015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193431" y="272562"/>
            <a:ext cx="9486900" cy="56424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Межгосударственные стандарты (ГОСТ Р) в сфере магистрального трубопроводного транспорта планируемые к разработке подкомитетом </a:t>
            </a:r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на 2016 г.</a:t>
            </a:r>
            <a:endParaRPr lang="en-US" sz="2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22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6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</a:rPr>
              <a:t>ГОСТ  «Нефтяная и газовая промышленность. Системы газоснабжения. Магистральный трубопроводный транспорт газа. Оценка соответствия. Материалы и изделия. Покрытия. Контроль наружных противокоррозионных и внутренних </a:t>
            </a:r>
            <a:r>
              <a:rPr lang="ru-RU" sz="1800" dirty="0" err="1" smtClean="0">
                <a:solidFill>
                  <a:schemeClr val="bg1"/>
                </a:solidFill>
              </a:rPr>
              <a:t>гладкостных</a:t>
            </a:r>
            <a:r>
              <a:rPr lang="ru-RU" sz="1800" dirty="0" smtClean="0">
                <a:solidFill>
                  <a:schemeClr val="bg1"/>
                </a:solidFill>
              </a:rPr>
              <a:t> покрытий»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</a:rPr>
              <a:t>ГОСТ  «Нефтяная и газовая промышленность. Системы газоснабжения. Магистральный трубопроводный транспорт газа. Материалы и изделия. Покрытия. Наружные противокоррозионные и внутренние </a:t>
            </a:r>
            <a:r>
              <a:rPr lang="ru-RU" sz="1800" dirty="0" err="1" smtClean="0">
                <a:solidFill>
                  <a:schemeClr val="bg1"/>
                </a:solidFill>
              </a:rPr>
              <a:t>гладкостные</a:t>
            </a:r>
            <a:r>
              <a:rPr lang="ru-RU" sz="1800" dirty="0" smtClean="0">
                <a:solidFill>
                  <a:schemeClr val="bg1"/>
                </a:solidFill>
              </a:rPr>
              <a:t> покрытия. Технические требования»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</a:rPr>
              <a:t>ГОСТ  «Нефтяная и газовая промышленность. Системы газоснабжения. Магистральный трубопроводный транспорт газа. Оценка соответствия. Материалы и изделия. Покрытия.  Контроль теплоизоляционных  покрытий»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</a:rPr>
              <a:t>ГОСТ  «Нефтяная и газовая промышленность. Системы газоснабжения. Магистральный трубопроводный транспорт газа. Материалы и изделия. Покрытия. Теплоизоляционные  покрытия. Технические требования»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sp>
        <p:nvSpPr>
          <p:cNvPr id="59397" name="Номер слайда 6"/>
          <p:cNvSpPr txBox="1">
            <a:spLocks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10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53CAE21-D93C-4F09-AD9B-DEBC4AB3E74F}" type="slidenum">
              <a:rPr lang="ru-RU" smtClean="0"/>
              <a:pPr/>
              <a:t>11</a:t>
            </a:fld>
            <a:endParaRPr lang="ru-RU" smtClean="0"/>
          </a:p>
        </p:txBody>
      </p:sp>
      <p:pic>
        <p:nvPicPr>
          <p:cNvPr id="16387" name="Picture 14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505075" y="2852738"/>
            <a:ext cx="4752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DDDDDD"/>
                </a:solidFill>
                <a:latin typeface="Impact" pitchFamily="34" charset="0"/>
              </a:rPr>
              <a:t>БЛАГОДАРЮ</a:t>
            </a:r>
            <a:r>
              <a:rPr lang="en-US" sz="3200" dirty="0">
                <a:solidFill>
                  <a:srgbClr val="DDDDDD"/>
                </a:solidFill>
                <a:latin typeface="Impact" pitchFamily="34" charset="0"/>
              </a:rPr>
              <a:t> </a:t>
            </a:r>
            <a:r>
              <a:rPr lang="ru-RU" sz="3200" dirty="0">
                <a:solidFill>
                  <a:srgbClr val="DDDDDD"/>
                </a:solidFill>
                <a:latin typeface="Impact" pitchFamily="34" charset="0"/>
              </a:rPr>
              <a:t>ЗА ВНИМАНИЕ</a:t>
            </a:r>
            <a:endParaRPr lang="en-US" sz="1600" dirty="0">
              <a:latin typeface="Impact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5" descr="Background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Номер слайда 1"/>
          <p:cNvSpPr txBox="1">
            <a:spLocks noGrp="1"/>
          </p:cNvSpPr>
          <p:nvPr/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04709D63-1FEE-4024-8E0A-9F7B29DF8883}" type="slidenum">
              <a:rPr lang="ru-RU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</a:t>
            </a:fld>
            <a:endParaRPr lang="ru-RU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65049" name="Rectangle 6"/>
          <p:cNvSpPr>
            <a:spLocks noChangeArrowheads="1"/>
          </p:cNvSpPr>
          <p:nvPr/>
        </p:nvSpPr>
        <p:spPr bwMode="auto">
          <a:xfrm>
            <a:off x="552450" y="673100"/>
            <a:ext cx="6624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73125">
              <a:lnSpc>
                <a:spcPct val="90000"/>
              </a:lnSpc>
              <a:spcBef>
                <a:spcPct val="100000"/>
              </a:spcBef>
            </a:pPr>
            <a:r>
              <a:rPr lang="ru-RU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</a:rPr>
              <a:t>Приказ о создании ТК23/ПК8</a:t>
            </a:r>
          </a:p>
        </p:txBody>
      </p:sp>
      <p:pic>
        <p:nvPicPr>
          <p:cNvPr id="38916" name="Рисунок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2025" y="650875"/>
            <a:ext cx="3863975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7050" y="1933575"/>
            <a:ext cx="5172075" cy="388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0213" y="2754313"/>
            <a:ext cx="8588375" cy="1323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5" descr="Background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3"/>
          <p:cNvSpPr txBox="1">
            <a:spLocks noGrp="1"/>
          </p:cNvSpPr>
          <p:nvPr/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F3701A6E-774D-41DF-B41F-3B4338C7FF63}" type="slidenum">
              <a:rPr lang="ru-RU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</a:t>
            </a:fld>
            <a:endParaRPr lang="ru-RU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0" y="17716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0" y="1782763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2614613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2716213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1830" name="Rectangle 6"/>
          <p:cNvSpPr>
            <a:spLocks noChangeArrowheads="1"/>
          </p:cNvSpPr>
          <p:nvPr/>
        </p:nvSpPr>
        <p:spPr bwMode="auto">
          <a:xfrm>
            <a:off x="0" y="17463"/>
            <a:ext cx="990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73125">
              <a:lnSpc>
                <a:spcPct val="90000"/>
              </a:lnSpc>
              <a:spcBef>
                <a:spcPct val="100000"/>
              </a:spcBef>
              <a:defRPr/>
            </a:pPr>
            <a:endParaRPr lang="ru-RU" sz="2400">
              <a:solidFill>
                <a:srgbClr val="0468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  <a:cs typeface="Arial" charset="0"/>
            </a:endParaRPr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0" y="128588"/>
            <a:ext cx="9906000" cy="5847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СТАНДАРТЫ, УТВЕРЖДЕННЫЕ ФЕДЕРАЛЬНЫМ АГЕНТСТВОМ ПО ТЕХНИЧЕСКОМУ РЕГУЛИРОВАНИЮ И МЕТРОЛОГИИ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Calibr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31885" y="826477"/>
          <a:ext cx="9592408" cy="515815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45160"/>
                <a:gridCol w="2082912"/>
                <a:gridCol w="1732168"/>
                <a:gridCol w="1732168"/>
              </a:tblGrid>
              <a:tr h="492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Наименование стандарта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Головной разработчик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Приказ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</a:rPr>
                        <a:t>Росстандарта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 о введении в действие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Дата введения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7290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Р 56091-2014 «Техническое расследование и учет аварий и инцидентов на объектах Единой и региональных систем газоснабжения»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от 22 августа 2014 г. № 962-ст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01.01.2015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0206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Р 56006-2014 Общие технические требования к испытаниям и приемке трубопроводной арматуры на объектах магистральных газопроводов перед вводом их в эксплуатацию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solidFill>
                            <a:schemeClr val="bg1"/>
                          </a:solidFill>
                        </a:rPr>
                        <a:t>от 24 апреля 2014 года № 403-ст.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01.01.2015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583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ГОСТ Р 56001-2014 «Арматура трубопроводная для объектов газовой промышленности. Общие технические условия».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800" dirty="0">
                          <a:solidFill>
                            <a:schemeClr val="bg1"/>
                          </a:solidFill>
                        </a:rPr>
                        <a:t>от 17 апреля 2014 года № 364-ст.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01.02.2015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0206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ГОСТ Р 56005-2014 Методика обеспечения надежности и безопасности трубопроводной арматуры при ее проектировании и изготовлении с использованием метода структурирования функций качества.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от 24 апреля 2014 г. № 402-ст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01.01.2015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7290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Р 55989-2014 Магистральные газопроводы Нормы Проектирования на давление свыше 10 МПа. Основные требования.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от 1 апреля 2014 г. № 277-ст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01.12.2014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58322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u="none" kern="1200" dirty="0">
                          <a:solidFill>
                            <a:schemeClr val="bg1"/>
                          </a:solidFill>
                        </a:rPr>
                        <a:t>ГОСТ  Р  </a:t>
                      </a:r>
                      <a:r>
                        <a:rPr kumimoji="0" lang="ru-RU" sz="1200" u="none" kern="1200" dirty="0" smtClean="0">
                          <a:solidFill>
                            <a:schemeClr val="bg1"/>
                          </a:solidFill>
                        </a:rPr>
                        <a:t>55999-2014</a:t>
                      </a:r>
                      <a:r>
                        <a:rPr kumimoji="0" lang="en-US" sz="1200" u="none" kern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0" lang="ru-RU" sz="1200" u="none" kern="1200" dirty="0" smtClean="0">
                          <a:solidFill>
                            <a:schemeClr val="bg1"/>
                          </a:solidFill>
                        </a:rPr>
                        <a:t>Внутритрубное </a:t>
                      </a:r>
                      <a:r>
                        <a:rPr kumimoji="0" lang="ru-RU" sz="1200" u="none" kern="1200" dirty="0">
                          <a:solidFill>
                            <a:schemeClr val="bg1"/>
                          </a:solidFill>
                        </a:rPr>
                        <a:t>техническое диагностирование газопроводов. Общие требования</a:t>
                      </a:r>
                      <a:endParaRPr kumimoji="0" lang="ru-RU" sz="1200" u="none" kern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от 17 апреля 2014 г. № 362-ст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01.02.2015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45861" marR="45861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486508" y="454271"/>
            <a:ext cx="8915400" cy="989161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Проекты стандартов, направленные на утверждение </a:t>
            </a:r>
            <a:b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в Федеральное агентство </a:t>
            </a:r>
            <a:b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по техническому регулированию и метрологии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800" dirty="0" smtClean="0"/>
          </a:p>
          <a:p>
            <a:pPr eaLnBrk="1" hangingPunct="1">
              <a:lnSpc>
                <a:spcPct val="80000"/>
              </a:lnSpc>
            </a:pPr>
            <a:endParaRPr lang="ru-RU" sz="2200" dirty="0" smtClean="0"/>
          </a:p>
        </p:txBody>
      </p:sp>
      <p:sp>
        <p:nvSpPr>
          <p:cNvPr id="50180" name="Номер слайда 6"/>
          <p:cNvSpPr txBox="1">
            <a:spLocks noGrp="1"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>
                <a:solidFill>
                  <a:schemeClr val="bg1"/>
                </a:solidFill>
              </a:rPr>
              <a:t>4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60718" y="1688124"/>
          <a:ext cx="9093236" cy="22973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749836"/>
                <a:gridCol w="2514600"/>
                <a:gridCol w="1828800"/>
              </a:tblGrid>
              <a:tr h="636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Наименование стандарта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</a:rPr>
                        <a:t>Головной разработчик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</a:rPr>
                        <a:t>Дата представления в 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</a:rPr>
                        <a:t>Росстандарт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7012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ГОСТ Р  Приемка участков магистральных трубопроводов после строительства, ремонта и реконструкции. Общие технические требования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6 ноября 2013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834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ГОСТ Р Геодезическое позиционирование магистральных трубопроводов. Общие требования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ООО «Газпром ВНИИГАЗ»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25 декабря 2013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211015" y="413238"/>
            <a:ext cx="9451731" cy="574308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Проекты стандартов, в стадии согласования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bg1"/>
                </a:solidFill>
              </a:rPr>
              <a:t>ГОСТ  Трубопроводы стальные магистральные. Общие требования к защите от коррозии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ru-RU" sz="2200" dirty="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bg1"/>
                </a:solidFill>
              </a:rPr>
              <a:t>ГОСТ Единая система защиты от коррозии и старения. Сооружения подземные. Общие требования к защите от коррозии (Пересмотр ГОСТ 9.602-2005) </a:t>
            </a:r>
          </a:p>
          <a:p>
            <a:pPr eaLnBrk="1" hangingPunct="1">
              <a:lnSpc>
                <a:spcPct val="80000"/>
              </a:lnSpc>
            </a:pPr>
            <a:endParaRPr lang="ru-RU" sz="2200" dirty="0" smtClean="0"/>
          </a:p>
        </p:txBody>
      </p:sp>
      <p:sp>
        <p:nvSpPr>
          <p:cNvPr id="50180" name="Номер слайда 6"/>
          <p:cNvSpPr txBox="1">
            <a:spLocks noGrp="1"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407377" y="219604"/>
            <a:ext cx="8915400" cy="754911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ПРОЕКТЫ МЕЖГОСУДАРСТВЕННЫХ СТАНДАРТОВ, ПРЕДСТАВЛЕННЫЕ НА РАССМОТРЕНИЕ В ПК8/ТК23 ООО «ГАЗПРОМ ВНИИГАЗ» (НА 01.04.2015)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 </a:t>
            </a:r>
          </a:p>
          <a:p>
            <a:pPr eaLnBrk="1" hangingPunct="1"/>
            <a:endParaRPr lang="ru-RU" sz="2200" dirty="0" smtClean="0"/>
          </a:p>
        </p:txBody>
      </p:sp>
      <p:sp>
        <p:nvSpPr>
          <p:cNvPr id="53253" name="Номер слайда 6"/>
          <p:cNvSpPr txBox="1">
            <a:spLocks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6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546" y="1107831"/>
          <a:ext cx="9633916" cy="5027472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9633916"/>
              </a:tblGrid>
              <a:tr h="6666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Микроклимат. Технические требования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6666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Микроклимат. Контроль 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88882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Защита от шума на рабочих местах. Технические требования 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88882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Защита от вибрации на рабочих местах. Технические требования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6666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Защита от шума на рабочих местах. Контроль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6666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Безопасные для здоровья человека условия пребывания и пользования зданиями и сооружениями. Защита от вибрации на рабочих местах. Контроль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4441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57" marR="65257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521678" y="0"/>
            <a:ext cx="8915400" cy="723014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Проекты межгосударственных стандартов, </a:t>
            </a:r>
          </a:p>
          <a:p>
            <a:pPr algn="ctr" eaLnBrk="1" hangingPunct="1">
              <a:buNone/>
            </a:pPr>
            <a:r>
              <a:rPr 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разрабатываемые ООО «Газпром ВНИИГАЗ» по плану работы ПК8/ТК23 на 2015 год</a:t>
            </a:r>
          </a:p>
        </p:txBody>
      </p:sp>
      <p:sp>
        <p:nvSpPr>
          <p:cNvPr id="55301" name="Номер слайда 6"/>
          <p:cNvSpPr txBox="1">
            <a:spLocks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7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7054" y="720969"/>
          <a:ext cx="9583615" cy="518517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22731"/>
                <a:gridCol w="1679330"/>
                <a:gridCol w="1881554"/>
              </a:tblGrid>
              <a:tr h="90095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kumimoji="0"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стандарта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Скорректированный срок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представления первой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редакции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Окончание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разработки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18733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Механическая безопасность. Назначение срока безопасной эксплуатации линейной части магистрального газопровода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06.2015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595424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Системы газоснабжения. </a:t>
                      </a:r>
                      <a:r>
                        <a:rPr lang="ru-RU" sz="1200" spc="-30" dirty="0">
                          <a:solidFill>
                            <a:schemeClr val="bg1"/>
                          </a:solidFill>
                        </a:rPr>
                        <a:t>Магистральная трубопроводная транспортировка газа. Материалы и изделия. Трубы, соединительные детали и узлы трубопроводов. Технические требования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46567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Трубы, соединительные детали и узлы трубопроводов. Контроль и испытания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06.2015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46567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Мобильная компрессорная станция. Технические требования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06.2015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Мобильная компрессорная станция. Контроль и испытания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06.2015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627321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Охрана окружающей среды. Охрана водной среды. Водоподготовка. Технические требования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05.2015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Охрана окружающей среды. Охрана водной среды. Водоподготовка. Контроль 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05.2015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635208">
                <a:tc>
                  <a:txBody>
                    <a:bodyPr/>
                    <a:lstStyle/>
                    <a:p>
                      <a:pPr marL="1800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</a:tabLst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Механическая безопасность. Основные требования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800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12.2015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12.2016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233917" y="0"/>
            <a:ext cx="9275837" cy="946296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Проекты межгосударственных стандартов, разрабатываемые </a:t>
            </a:r>
            <a:r>
              <a:rPr lang="en-US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n-US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ООО «Газпром автоматика» по плану работы ПК8/ТК23 на 2015 г.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800" dirty="0" smtClean="0"/>
          </a:p>
          <a:p>
            <a:pPr eaLnBrk="1" hangingPunct="1"/>
            <a:endParaRPr lang="ru-RU" sz="2200" dirty="0" smtClean="0"/>
          </a:p>
        </p:txBody>
      </p:sp>
      <p:sp>
        <p:nvSpPr>
          <p:cNvPr id="57349" name="Номер слайда 6"/>
          <p:cNvSpPr txBox="1">
            <a:spLocks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8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8856" y="669852"/>
          <a:ext cx="9609379" cy="534817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741042"/>
                <a:gridCol w="1677491"/>
                <a:gridCol w="1190846"/>
              </a:tblGrid>
              <a:tr h="6947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  <a:tab pos="2552065" algn="l"/>
                        </a:tabLst>
                      </a:pPr>
                      <a:r>
                        <a:rPr kumimoji="0"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стандарта</a:t>
                      </a:r>
                      <a:endParaRPr lang="ru-RU" sz="12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Скорректированный срок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представления первой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редакции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Окончание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разработки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74662">
                <a:tc>
                  <a:txBody>
                    <a:bodyPr/>
                    <a:lstStyle/>
                    <a:p>
                      <a:pPr marL="45720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ГОСТ Система газоснабжения. Общие положения 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04.2015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739616">
                <a:tc>
                  <a:txBody>
                    <a:bodyPr/>
                    <a:lstStyle/>
                    <a:p>
                      <a:pPr marL="45720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900430" algn="l"/>
                        </a:tabLst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ГОСТ Система газоснабжения. Техногенный риск. Анализ техногенного риска при транспортировании газа по магистральным газопроводам. Основные требования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02.2015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53110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Система газоснабжения. Магистральная трубопроводная транспортировка газа. Механическая безопасность. Основные требования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12.2015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12.2016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7660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ГОСТ Системы газоснабжения. Подземное хранение газа. Подземные хранилища газа в пластах-коллекторах. Скважины. Механическая безопасность. Основные требования 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04.2015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50115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ГОСТ Системы газоснабжения. Подземное хранение газа. Основные положения  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04.2015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8233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Обеспечение безопасности в условиях антропогенной активности. Основные требования </a:t>
                      </a:r>
                      <a:endParaRPr lang="ru-RU" sz="14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</a:rPr>
                        <a:t>04.2015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101748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ГОСТ Системы газоснабжения. Магистральная трубопроводная транспортировка газа. Энергосбережение и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</a:rPr>
                        <a:t>энергоэффективность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. Показатели энергетической эффективности и энергосбережения. Основные требования </a:t>
                      </a:r>
                      <a:endParaRPr lang="ru-RU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04.2015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06.2016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2420" marR="6242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5" descr="Background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-3175"/>
            <a:ext cx="9913938" cy="61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573088" y="351692"/>
            <a:ext cx="8915400" cy="5329971"/>
          </a:xfrm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Национальные стандарты (ГОСТ Р) в сфере магистрального трубопроводного транспорта предлагаемые к разработке подкомитетом на 2016 г.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sz="800" dirty="0" smtClean="0"/>
          </a:p>
          <a:p>
            <a:pPr algn="ctr" eaLnBrk="1" hangingPunct="1">
              <a:buFont typeface="Wingdings 3" pitchFamily="18" charset="2"/>
              <a:buNone/>
            </a:pPr>
            <a:endParaRPr lang="ru-RU" sz="800" dirty="0" smtClean="0"/>
          </a:p>
          <a:p>
            <a:pPr lvl="0"/>
            <a:r>
              <a:rPr lang="ru-RU" sz="2400" dirty="0" smtClean="0">
                <a:solidFill>
                  <a:schemeClr val="bg1"/>
                </a:solidFill>
              </a:rPr>
              <a:t>«Правила эксплуатации магистральных газопроводов»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/>
            <a:endParaRPr lang="ru-RU" sz="2400" dirty="0" smtClean="0">
              <a:solidFill>
                <a:schemeClr val="bg1"/>
              </a:solidFill>
            </a:endParaRPr>
          </a:p>
          <a:p>
            <a:pPr lvl="0"/>
            <a:r>
              <a:rPr lang="ru-RU" sz="2400" dirty="0" smtClean="0">
                <a:solidFill>
                  <a:schemeClr val="bg1"/>
                </a:solidFill>
              </a:rPr>
              <a:t>«Магистральные трубопроводы. Испытания на прочность и проверка на герметичность»</a:t>
            </a:r>
            <a:endParaRPr lang="ru-RU" sz="2200" dirty="0" smtClean="0">
              <a:solidFill>
                <a:schemeClr val="bg1"/>
              </a:solidFill>
            </a:endParaRPr>
          </a:p>
        </p:txBody>
      </p:sp>
      <p:sp>
        <p:nvSpPr>
          <p:cNvPr id="57349" name="Номер слайда 6"/>
          <p:cNvSpPr txBox="1">
            <a:spLocks/>
          </p:cNvSpPr>
          <p:nvPr/>
        </p:nvSpPr>
        <p:spPr bwMode="auto">
          <a:xfrm>
            <a:off x="7634288" y="6373813"/>
            <a:ext cx="2146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9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5738</TotalTime>
  <Words>882</Words>
  <Application>Microsoft Office PowerPoint</Application>
  <PresentationFormat>Лист A4 (210x297 мм)</PresentationFormat>
  <Paragraphs>151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alexashin</cp:lastModifiedBy>
  <cp:revision>460</cp:revision>
  <dcterms:created xsi:type="dcterms:W3CDTF">2006-11-01T12:50:18Z</dcterms:created>
  <dcterms:modified xsi:type="dcterms:W3CDTF">2015-04-22T13:12:17Z</dcterms:modified>
</cp:coreProperties>
</file>