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theme/theme8.xml" ContentType="application/vnd.openxmlformats-officedocument.theme+xml"/>
  <Override PartName="/ppt/slideLayouts/slideLayout22.xml" ContentType="application/vnd.openxmlformats-officedocument.presentationml.slideLayout+xml"/>
  <Override PartName="/ppt/theme/theme9.xml" ContentType="application/vnd.openxmlformats-officedocument.theme+xml"/>
  <Override PartName="/ppt/slideLayouts/slideLayout23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  <p:sldMasterId id="2147483771" r:id="rId2"/>
    <p:sldMasterId id="2147483789" r:id="rId3"/>
    <p:sldMasterId id="2147483792" r:id="rId4"/>
    <p:sldMasterId id="2147483795" r:id="rId5"/>
    <p:sldMasterId id="2147483797" r:id="rId6"/>
    <p:sldMasterId id="2147483799" r:id="rId7"/>
    <p:sldMasterId id="2147483801" r:id="rId8"/>
    <p:sldMasterId id="2147483803" r:id="rId9"/>
    <p:sldMasterId id="2147483805" r:id="rId10"/>
  </p:sldMasterIdLst>
  <p:notesMasterIdLst>
    <p:notesMasterId r:id="rId29"/>
  </p:notesMasterIdLst>
  <p:handoutMasterIdLst>
    <p:handoutMasterId r:id="rId30"/>
  </p:handoutMasterIdLst>
  <p:sldIdLst>
    <p:sldId id="293" r:id="rId11"/>
    <p:sldId id="317" r:id="rId12"/>
    <p:sldId id="349" r:id="rId13"/>
    <p:sldId id="350" r:id="rId14"/>
    <p:sldId id="351" r:id="rId15"/>
    <p:sldId id="338" r:id="rId16"/>
    <p:sldId id="327" r:id="rId17"/>
    <p:sldId id="315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</p:sldIdLst>
  <p:sldSz cx="9144000" cy="6858000" type="screen4x3"/>
  <p:notesSz cx="6718300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66FF"/>
    <a:srgbClr val="66CCFF"/>
    <a:srgbClr val="99CCFF"/>
    <a:srgbClr val="00CCFF"/>
    <a:srgbClr val="3399FF"/>
    <a:srgbClr val="0099FF"/>
    <a:srgbClr val="33CCFF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0" autoAdjust="0"/>
    <p:restoredTop sz="92653" autoAdjust="0"/>
  </p:normalViewPr>
  <p:slideViewPr>
    <p:cSldViewPr snapToGrid="0">
      <p:cViewPr varScale="1">
        <p:scale>
          <a:sx n="73" d="100"/>
          <a:sy n="73" d="100"/>
        </p:scale>
        <p:origin x="-322" y="-67"/>
      </p:cViewPr>
      <p:guideLst>
        <p:guide orient="horz" pos="1780"/>
        <p:guide orient="horz" pos="2812"/>
        <p:guide orient="horz" pos="3875"/>
        <p:guide orient="horz" pos="825"/>
        <p:guide orient="horz" pos="3268"/>
        <p:guide orient="horz" pos="589"/>
        <p:guide orient="horz" pos="1247"/>
        <p:guide pos="141"/>
        <p:guide pos="1089"/>
        <p:guide pos="1558"/>
        <p:guide pos="5423"/>
        <p:guide pos="3763"/>
        <p:guide pos="5626"/>
        <p:guide pos="1363"/>
        <p:guide pos="2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940" y="-84"/>
      </p:cViewPr>
      <p:guideLst>
        <p:guide orient="horz" pos="3108"/>
        <p:guide pos="211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33" tIns="44917" rIns="89833" bIns="44917" numCol="1" anchor="t" anchorCtr="0" compatLnSpc="1">
            <a:prstTxWarp prst="textNoShape">
              <a:avLst/>
            </a:prstTxWarp>
          </a:bodyPr>
          <a:lstStyle>
            <a:lvl1pPr defTabSz="896163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335" y="1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33" tIns="44917" rIns="89833" bIns="44917" numCol="1" anchor="t" anchorCtr="0" compatLnSpc="1">
            <a:prstTxWarp prst="textNoShape">
              <a:avLst/>
            </a:prstTxWarp>
          </a:bodyPr>
          <a:lstStyle>
            <a:lvl1pPr algn="r" defTabSz="896163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980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33" tIns="44917" rIns="89833" bIns="44917" numCol="1" anchor="b" anchorCtr="0" compatLnSpc="1">
            <a:prstTxWarp prst="textNoShape">
              <a:avLst/>
            </a:prstTxWarp>
          </a:bodyPr>
          <a:lstStyle>
            <a:lvl1pPr defTabSz="896163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335" y="9371980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33" tIns="44917" rIns="89833" bIns="44917" numCol="1" anchor="b" anchorCtr="0" compatLnSpc="1">
            <a:prstTxWarp prst="textNoShape">
              <a:avLst/>
            </a:prstTxWarp>
          </a:bodyPr>
          <a:lstStyle>
            <a:lvl1pPr algn="r" defTabSz="896163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C6CF7FA-0DB1-48EB-BC8B-09BDD0E3C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102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defTabSz="947806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335" y="1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>
            <a:lvl1pPr algn="r" defTabSz="947806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032" y="4688286"/>
            <a:ext cx="5372236" cy="44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4" rIns="94747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980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defTabSz="947806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335" y="9371980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7" tIns="47374" rIns="94747" bIns="47374" numCol="1" anchor="b" anchorCtr="0" compatLnSpc="1">
            <a:prstTxWarp prst="textNoShape">
              <a:avLst/>
            </a:prstTxWarp>
          </a:bodyPr>
          <a:lstStyle>
            <a:lvl1pPr algn="r" defTabSz="947806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F65C809-A13C-4445-BFF4-94A3A6FD36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043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15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16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17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18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5C809-A13C-4445-BFF4-94A3A6FD360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ru-RU">
              <a:solidFill>
                <a:prstClr val="white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02B5A-A10B-476A-BCE3-3D7CCEA47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82675"/>
            <a:ext cx="1936750" cy="5226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9F52FE2-3C4A-4B1B-9CCB-FD8E21775F4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dirty="0" smtClean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dirty="0" smtClean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02B5A-A10B-476A-BCE3-3D7CCEA471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52FE2-3C4A-4B1B-9CCB-FD8E21775F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6638-1877-4CCD-8394-7886E0D78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 sz="28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14354-D5BC-4FAC-BBEA-9DCFDBEE4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 sz="2800">
                <a:solidFill>
                  <a:srgbClr val="003366"/>
                </a:solidFill>
              </a:defRPr>
            </a:lvl1pPr>
            <a:lvl2pPr>
              <a:defRPr sz="3200">
                <a:solidFill>
                  <a:srgbClr val="003366"/>
                </a:solidFill>
              </a:defRPr>
            </a:lvl2pPr>
            <a:lvl3pPr>
              <a:defRPr sz="2800">
                <a:solidFill>
                  <a:srgbClr val="003366"/>
                </a:solidFill>
              </a:defRPr>
            </a:lvl3pPr>
            <a:lvl4pPr>
              <a:defRPr sz="2400">
                <a:solidFill>
                  <a:srgbClr val="003366"/>
                </a:solidFill>
              </a:defRPr>
            </a:lvl4pPr>
            <a:lvl5pPr>
              <a:defRPr sz="2400">
                <a:solidFill>
                  <a:srgbClr val="003366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A164-8254-41D1-A186-F3BCD10F8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 sz="2800" baseline="0" smtClean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DB5C7-AC9F-4D17-B032-AD8F57AC74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 lang="en-US" dirty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D3E0C-F89A-4ECE-81DD-CBC78E397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rtl="0"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02B5A-A10B-476A-BCE3-3D7CCEA4714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6362700"/>
            <a:ext cx="6769100" cy="476250"/>
          </a:xfr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solidFill>
                  <a:srgbClr val="FFFFFF"/>
                </a:solidFill>
                <a:latin typeface="Arial"/>
                <a:ea typeface="Times New Roman"/>
              </a:rPr>
              <a:t>Название презентации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25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.w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1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9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75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D40985E9-8CDF-4D96-A105-50FDE26D2D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6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27"/>
          <p:cNvSpPr>
            <a:spLocks noGrp="1" noChangeArrowheads="1"/>
          </p:cNvSpPr>
          <p:nvPr>
            <p:ph type="ftr" sz="quarter" idx="3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99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399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99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99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99375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993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D40985E9-8CDF-4D96-A105-50FDE26D2DB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16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27"/>
          <p:cNvSpPr>
            <a:spLocks noGrp="1" noChangeArrowheads="1"/>
          </p:cNvSpPr>
          <p:nvPr>
            <p:ph type="ftr" sz="quarter" idx="3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solidFill>
                  <a:srgbClr val="FFFFFF"/>
                </a:solidFill>
                <a:latin typeface="Arial"/>
                <a:ea typeface="Times New Roman"/>
              </a:rPr>
              <a:t>Название презентации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56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Название презентации</a:t>
            </a: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527ED3F-1CA4-436D-8E51-AF4B30FF6887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8" name="Rectangle 3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0" y="6313488"/>
            <a:ext cx="9144000" cy="544512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41" name="Line 33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71042" name="Line 3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9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99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75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993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D40985E9-8CDF-4D96-A105-50FDE26D2D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16" name="Picture 4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27"/>
          <p:cNvSpPr>
            <a:spLocks noGrp="1" noChangeArrowheads="1"/>
          </p:cNvSpPr>
          <p:nvPr>
            <p:ph type="ftr" sz="quarter" idx="3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sp>
        <p:nvSpPr>
          <p:cNvPr id="269332" name="Rectangle 20"/>
          <p:cNvSpPr>
            <a:spLocks noChangeArrowheads="1"/>
          </p:cNvSpPr>
          <p:nvPr/>
        </p:nvSpPr>
        <p:spPr bwMode="auto">
          <a:xfrm>
            <a:off x="1939925" y="2606675"/>
            <a:ext cx="7204075" cy="3713163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69316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9317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9318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69321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05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  <a:endParaRPr lang="ru-RU" smtClean="0"/>
          </a:p>
        </p:txBody>
      </p:sp>
      <p:sp>
        <p:nvSpPr>
          <p:cNvPr id="269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39B0D7D4-8EE5-41C7-B715-1C40186EA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9333" name="Line 2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69334" name="Line 2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7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27"/>
          <p:cNvSpPr>
            <a:spLocks noGrp="1" noChangeArrowheads="1"/>
          </p:cNvSpPr>
          <p:nvPr>
            <p:ph type="ftr" sz="quarter" idx="3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sp>
        <p:nvSpPr>
          <p:cNvPr id="270355" name="Rectangle 19"/>
          <p:cNvSpPr>
            <a:spLocks noChangeArrowheads="1"/>
          </p:cNvSpPr>
          <p:nvPr/>
        </p:nvSpPr>
        <p:spPr bwMode="auto">
          <a:xfrm>
            <a:off x="0" y="2605088"/>
            <a:ext cx="9144000" cy="37131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034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034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034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4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308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  <a:endParaRPr lang="ru-RU" smtClean="0"/>
          </a:p>
        </p:txBody>
      </p:sp>
      <p:sp>
        <p:nvSpPr>
          <p:cNvPr id="270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BF08A45A-A315-479B-9AAD-B7E6958EE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0351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56" name="Line 20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0357" name="Line 21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8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27"/>
          <p:cNvSpPr>
            <a:spLocks noGrp="1" noChangeArrowheads="1"/>
          </p:cNvSpPr>
          <p:nvPr>
            <p:ph type="ftr" sz="quarter" idx="3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sp>
        <p:nvSpPr>
          <p:cNvPr id="271383" name="Rectangle 23"/>
          <p:cNvSpPr>
            <a:spLocks noChangeArrowheads="1"/>
          </p:cNvSpPr>
          <p:nvPr/>
        </p:nvSpPr>
        <p:spPr bwMode="auto">
          <a:xfrm>
            <a:off x="0" y="2151063"/>
            <a:ext cx="9144000" cy="4160837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1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1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1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1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410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  <a:endParaRPr lang="ru-RU" smtClean="0"/>
          </a:p>
        </p:txBody>
      </p:sp>
      <p:sp>
        <p:nvSpPr>
          <p:cNvPr id="2713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32567B13-53D4-44DF-BDB0-291B701C4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1375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84" name="Line 2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1385" name="Line 2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8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27"/>
          <p:cNvSpPr>
            <a:spLocks noGrp="1" noChangeArrowheads="1"/>
          </p:cNvSpPr>
          <p:nvPr>
            <p:ph type="ftr" sz="quarter" idx="3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defRPr sz="28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935163" y="1077913"/>
            <a:ext cx="7208837" cy="52625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2388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2389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2390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2391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392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51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  <a:endParaRPr lang="ru-RU" smtClean="0"/>
          </a:p>
        </p:txBody>
      </p:sp>
      <p:sp>
        <p:nvSpPr>
          <p:cNvPr id="51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82675"/>
            <a:ext cx="193675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sp>
        <p:nvSpPr>
          <p:cNvPr id="272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9F08F5C6-53F6-4CEE-9A38-251EF0C10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2399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401" name="Line 17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2402" name="Line 18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pic>
        <p:nvPicPr>
          <p:cNvPr id="18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27"/>
          <p:cNvSpPr>
            <a:spLocks noGrp="1" noChangeArrowheads="1"/>
          </p:cNvSpPr>
          <p:nvPr>
            <p:ph type="ftr" sz="quarter" idx="3"/>
          </p:nvPr>
        </p:nvSpPr>
        <p:spPr>
          <a:xfrm>
            <a:off x="2144713" y="6362700"/>
            <a:ext cx="6769100" cy="476250"/>
          </a:xfrm>
          <a:prstGeom prst="rect">
            <a:avLst/>
          </a:prstGeom>
          <a:ln/>
        </p:spPr>
        <p:txBody>
          <a:bodyPr/>
          <a:lstStyle>
            <a:lvl1pPr>
              <a:defRPr sz="1700" baseline="0"/>
            </a:lvl1pPr>
          </a:lstStyle>
          <a:p>
            <a:pPr>
              <a:defRPr/>
            </a:pPr>
            <a:r>
              <a:rPr lang="ru-RU" smtClean="0">
                <a:latin typeface="Arial"/>
                <a:ea typeface="Times New Roman"/>
              </a:rPr>
              <a:t>Название презентации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3057525" y="1087438"/>
            <a:ext cx="6086475" cy="52514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546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546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546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6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615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header</a:t>
            </a:r>
            <a:endParaRPr lang="ru-RU" smtClean="0"/>
          </a:p>
        </p:txBody>
      </p:sp>
      <p:sp>
        <p:nvSpPr>
          <p:cNvPr id="615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00138"/>
            <a:ext cx="3059113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Sample text</a:t>
            </a:r>
          </a:p>
        </p:txBody>
      </p:sp>
      <p:sp>
        <p:nvSpPr>
          <p:cNvPr id="2754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6C79A6F0-3879-4C2E-B73F-DF44F5988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5470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72" name="Line 16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73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/>
          </a:p>
        </p:txBody>
      </p:sp>
      <p:sp>
        <p:nvSpPr>
          <p:cNvPr id="27548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300"/>
            </a:lvl1pPr>
          </a:lstStyle>
          <a:p>
            <a:pPr>
              <a:defRPr/>
            </a:pPr>
            <a:r>
              <a:rPr lang="ru-RU" smtClean="0"/>
              <a:t>Название презентации</a:t>
            </a:r>
            <a:endParaRPr lang="en-US"/>
          </a:p>
        </p:txBody>
      </p:sp>
      <p:pic>
        <p:nvPicPr>
          <p:cNvPr id="18" name="Picture 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349" y="63429"/>
            <a:ext cx="1700213" cy="96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647825" y="1452564"/>
            <a:ext cx="7496175" cy="4519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spcBef>
                <a:spcPts val="0"/>
              </a:spcBef>
            </a:pPr>
            <a:r>
              <a:rPr lang="ru-RU" sz="3200" dirty="0" smtClean="0"/>
              <a:t>Развитие работ по национальной стандартизации в области добычи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природного газа</a:t>
            </a:r>
          </a:p>
          <a:p>
            <a:pPr>
              <a:spcBef>
                <a:spcPts val="0"/>
              </a:spcBef>
            </a:pPr>
            <a:endParaRPr lang="ru-RU" sz="2000" b="1" i="1" dirty="0" smtClean="0"/>
          </a:p>
          <a:p>
            <a:pPr>
              <a:spcBef>
                <a:spcPct val="50000"/>
              </a:spcBef>
            </a:pPr>
            <a:r>
              <a:rPr lang="ru-RU" sz="2800" i="1" dirty="0" smtClean="0"/>
              <a:t>Зинченко Игорь Александрович</a:t>
            </a:r>
          </a:p>
          <a:p>
            <a:pPr>
              <a:spcBef>
                <a:spcPct val="50000"/>
              </a:spcBef>
            </a:pPr>
            <a:r>
              <a:rPr lang="ru-RU" sz="2000" i="1" dirty="0" smtClean="0"/>
              <a:t>Начальник Управления  ОАО «Газпром»</a:t>
            </a:r>
          </a:p>
          <a:p>
            <a:pPr>
              <a:spcBef>
                <a:spcPct val="50000"/>
              </a:spcBef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10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7260" y="1668780"/>
            <a:ext cx="74295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0066CC"/>
              </a:solidFill>
            </a:endParaRP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8. ГОСТ Р «Проектирование разработки и освоение газовых и газоконденсатных месторождений. Подсчет запасов газа и газового конденсата на основе уравнения материального баланса. Основные технические требования»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июля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9. ГОСТ Р «Проектирование разработки и освоение газовых и газоконденсатных месторождений. Общие требования к оценке соответствия разработки газовых и газоконденсатных месторождений проектной документации»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сентября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10. ГОСТ Р «Залежи газоконденсатные и нефтегазоконденсатные. Характеристики углеводородов газоконденсатные. Общие положения»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мая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11. ГОСТ Р «Залежи газоконденсатные и нефтегазоконденсатные. Характеристики углеводородов газоконденсатные. Типы пластовых флюидов» 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ноября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marL="342900" indent="-342900" algn="just">
              <a:buFontTx/>
              <a:buAutoNum type="arabicPeriod"/>
            </a:pPr>
            <a:endParaRPr lang="ru-RU" sz="1400" dirty="0" smtClean="0">
              <a:solidFill>
                <a:srgbClr val="00B050"/>
              </a:solidFill>
            </a:endParaRPr>
          </a:p>
          <a:p>
            <a:pPr marL="342900" indent="-342900">
              <a:buFontTx/>
              <a:buAutoNum type="arabicPeriod"/>
            </a:pPr>
            <a:endParaRPr lang="ru-RU" sz="1400" dirty="0" smtClean="0">
              <a:solidFill>
                <a:srgbClr val="0066C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3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09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11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7260" y="1226820"/>
            <a:ext cx="74295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66CC"/>
                </a:solidFill>
              </a:rPr>
              <a:t>Проекты стандартов принимались в ПК 6 / ТК 23 «Оборудование и материалы для нефтяной и газовой промышленности»</a:t>
            </a:r>
          </a:p>
          <a:p>
            <a:pPr algn="ctr"/>
            <a:endParaRPr lang="en-US" sz="800" dirty="0" smtClean="0">
              <a:solidFill>
                <a:srgbClr val="0066CC"/>
              </a:solidFill>
            </a:endParaRPr>
          </a:p>
          <a:p>
            <a:pPr indent="15875" algn="ctr">
              <a:tabLst>
                <a:tab pos="0" algn="l"/>
              </a:tabLst>
            </a:pPr>
            <a:r>
              <a:rPr lang="ru-RU" sz="1600" dirty="0" smtClean="0">
                <a:solidFill>
                  <a:srgbClr val="0066CC"/>
                </a:solidFill>
              </a:rPr>
              <a:t>ОКС 75.180 Оборудование для нефтяной и газовой промышленности</a:t>
            </a:r>
            <a:r>
              <a:rPr lang="ru-RU" sz="1400" dirty="0" smtClean="0">
                <a:solidFill>
                  <a:srgbClr val="00B050"/>
                </a:solidFill>
              </a:rPr>
              <a:t>:</a:t>
            </a:r>
          </a:p>
          <a:p>
            <a:pPr indent="15875" algn="ctr">
              <a:tabLst>
                <a:tab pos="0" algn="l"/>
              </a:tabLst>
            </a:pPr>
            <a:endParaRPr lang="ru-RU" sz="1400" dirty="0" smtClean="0">
              <a:solidFill>
                <a:srgbClr val="00B050"/>
              </a:solidFill>
            </a:endParaRP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1. ГОСТ Р 51365-2009 (ИСО 10423:2003) «Нефтяная и газовая промышленность. Оборудование для бурения и добычи. Оборудование устья скважины и фонтанное устьевое оборудование. Общие технические требования».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2. ГОСТ Р 53680-2009 (ИСО 14693:2003) «Нефтяная и газовая промышленность. Оборудование для подземного ремонта скважин. Общие технические требования». 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3. ГОСТ Р 53683-2009 (ИСО 13535:2000) «Нефтяная и газовая промышленность. Буровое и эксплуатационное оборудование. Подъемное оборудование. Технические требования». 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4. ГОСТ Р ИСО 13533-2013 «Нефтяная и газовая промышленность. Оборудование буровое и эксплуатационное. Оборудование со стволовым проходом. Общие технические требования». 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5. ГОСТ Р ИСО 13534-2013 «Нефтяная и газовая промышленность. Оборудование буровое и эксплуатационное. Контроль, техническое обслуживание, ремонт и восстановление подъемного оборудования. Общие технические требования».</a:t>
            </a:r>
          </a:p>
          <a:p>
            <a:pPr indent="15875" algn="just">
              <a:spcBef>
                <a:spcPts val="600"/>
              </a:spcBef>
              <a:tabLst>
                <a:tab pos="0" algn="l"/>
              </a:tabLst>
            </a:pPr>
            <a:r>
              <a:rPr lang="ru-RU" sz="1400" dirty="0" smtClean="0">
                <a:solidFill>
                  <a:srgbClr val="0066CC"/>
                </a:solidFill>
              </a:rPr>
              <a:t> 6. ГОСТ Р ИСО 13626-2013 «Нефтяная и газовая промышленность. Оборудование буровое и эксплуатационное. Сооружения для бурения и обслуживания скважин. Общие технические требования».</a:t>
            </a:r>
          </a:p>
          <a:p>
            <a:pPr indent="15875" algn="ctr">
              <a:tabLst>
                <a:tab pos="0" algn="l"/>
              </a:tabLst>
            </a:pPr>
            <a:endParaRPr lang="ru-RU" sz="1400" dirty="0" smtClean="0">
              <a:solidFill>
                <a:srgbClr val="00B050"/>
              </a:solidFill>
            </a:endParaRPr>
          </a:p>
          <a:p>
            <a:pPr marL="342900" indent="-342900">
              <a:buFontTx/>
              <a:buAutoNum type="arabicPeriod"/>
            </a:pPr>
            <a:endParaRPr lang="ru-RU" sz="1400" dirty="0" smtClean="0">
              <a:solidFill>
                <a:srgbClr val="0066C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4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207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12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2500" y="1457077"/>
            <a:ext cx="744474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Стандарты ТК 431, рассмотренные в ПК 3/ТК 23:</a:t>
            </a:r>
          </a:p>
          <a:p>
            <a:pPr algn="just">
              <a:spcBef>
                <a:spcPts val="1800"/>
              </a:spcBef>
              <a:buFontTx/>
              <a:buAutoNum type="arabicPeriod"/>
            </a:pPr>
            <a:r>
              <a:rPr lang="ru-RU" sz="1800" dirty="0" smtClean="0">
                <a:solidFill>
                  <a:srgbClr val="0066CC"/>
                </a:solidFill>
              </a:rPr>
              <a:t> Месторождения нефтяные и газонефтяные. Правила проектирования разработки.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2. Поиск, разведка и разработка месторождений нефти и газа. Правила гидродинамических исследований скважин и пластов. 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3. Поиск, разведка и разработка месторождений углеводородного сырья. Термины и определения. 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4. Система стандартов по отбору, исследованию и хранению образцов горных пород месторождений УВС. Общие положения. </a:t>
            </a:r>
          </a:p>
          <a:p>
            <a:pPr algn="just">
              <a:spcBef>
                <a:spcPts val="12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5. Система стандартов по определению фильтрационно-емкостных и физических свойств горных пород. Общие положения. </a:t>
            </a:r>
          </a:p>
          <a:p>
            <a:pPr algn="ctr"/>
            <a:endParaRPr lang="ru-RU" sz="1600" dirty="0" smtClean="0">
              <a:solidFill>
                <a:srgbClr val="0066CC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4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538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13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1060" y="1303020"/>
            <a:ext cx="767334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66CC"/>
                </a:solidFill>
              </a:rPr>
              <a:t>Стандарты ПК 3/ТК 23, направленные на рассмотрение в ТК 431:</a:t>
            </a:r>
          </a:p>
          <a:p>
            <a:pPr algn="ctr"/>
            <a:endParaRPr lang="ru-RU" sz="1600" dirty="0" smtClean="0">
              <a:solidFill>
                <a:srgbClr val="0066CC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1. Проектирование разработки и освоение газовых и газоконденсатных месторождений. Технические требования к геологической информации»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2. ГОСТ Р «Проектирование разработки и освоение газовых и газоконденсатных месторождений. Подсчет запасов газа и газового конденсата объемным методом. Основные технические требования» 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3. ГОСТ Р «Проектирование разработки и освоение газовых и газоконденсатных месторождений. Общие требования к проведению авторского надзора за выполнением проектов разработки газовых и газоконденсатных месторождений» 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4. ГОСТ Р «Залежи газоконденсатные и нефтегазоконденсатные. Характеристики углеводородов газоконденсатные. Общие положения» 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5. ГОСТ Р «Проектирование разработки и освоение газовых и газоконденсатных месторождений. Подсчет запасов газа и газового конденсата на основе уравнения материального баланса. Основные технические требования» 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6. ГОСТ Р «Проектирование разработки и освоение газовых и газоконденсатных месторождений. Общие требования к оценке соответствия разработки газовых и газоконденсатных месторождений проектной документации»</a:t>
            </a:r>
            <a:endParaRPr lang="ru-RU" sz="1600" dirty="0" smtClean="0">
              <a:solidFill>
                <a:srgbClr val="0066CC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4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07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14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9055" y="1326669"/>
            <a:ext cx="74295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66CC"/>
                </a:solidFill>
              </a:rPr>
              <a:t>1</a:t>
            </a:r>
            <a:r>
              <a:rPr lang="en-US" sz="1300" dirty="0" smtClean="0">
                <a:solidFill>
                  <a:srgbClr val="0066CC"/>
                </a:solidFill>
              </a:rPr>
              <a:t>.</a:t>
            </a:r>
            <a:r>
              <a:rPr lang="ru-RU" sz="1300" dirty="0" smtClean="0">
                <a:solidFill>
                  <a:srgbClr val="0066CC"/>
                </a:solidFill>
              </a:rPr>
              <a:t> Освоение газовых, газоконденсатных и нефтегазоконденсатных месторождений. Система стандартов по программному обеспечению для решения задач разведки и разработки месторождений. Основные положения и технические требования.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2. Освоение газовых, газоконденсатных и нефтегазоконденсатных месторождений. Основные требования к исходным данным программных комплексов для решения задач геологического и гидродинамического моделирования месторождений.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3. Освоение газовых, газоконденсатных и нефтегазоконденсатных месторождений. Программное обеспечение для обработки и интерпретации данных сейсморазведки. Основные функциональные и технические требования.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4. Освоение газовых, газоконденсатных и нефтегазоконденсатных месторождений. Программное обеспечение для геологического моделирования месторождений. Основные функциональные и технические требования.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5. Освоение газовых, газоконденсатных и нефтегазоконденсатных месторождений. Программное обеспечение для гидродинамического  моделирования месторождений. Основные функциональные и технические требования.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6. Освоение газовых, газоконденсатных и нефтегазоконденсатных месторождений. Программное обеспечение для моделирования систем сбора и подготовки углеводородов. Основные функциональные и технические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300" dirty="0" smtClean="0">
                <a:solidFill>
                  <a:srgbClr val="0066CC"/>
                </a:solidFill>
              </a:rPr>
              <a:t>7. Освоение газовых, газоконденсатных и нефтегазоконденсатных месторождений.  Программное обеспечение для проектирования и строительства скважин. Основные функциональные и технические требования.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5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614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2020" y="1693628"/>
            <a:ext cx="74295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rgbClr val="0066CC"/>
                </a:solidFill>
              </a:rPr>
              <a:t>1.</a:t>
            </a:r>
            <a:r>
              <a:rPr lang="ru-RU" sz="1600" dirty="0" smtClean="0">
                <a:solidFill>
                  <a:srgbClr val="0066CC"/>
                </a:solidFill>
              </a:rPr>
              <a:t> Проектирование и освоение газовых, газоконденсатных, нефтегазовых и нефтегазоконденсатных месторождений. Движение геолого-технологической информации в процессе строительства скважин. Технические требования. (Разработка ГОСТ Р на основе открытых стандартов WITSM</a:t>
            </a:r>
            <a:r>
              <a:rPr lang="en-US" sz="1600" dirty="0" smtClean="0">
                <a:solidFill>
                  <a:srgbClr val="0066CC"/>
                </a:solidFill>
              </a:rPr>
              <a:t>L</a:t>
            </a:r>
            <a:r>
              <a:rPr lang="ru-RU" sz="1600" dirty="0" smtClean="0">
                <a:solidFill>
                  <a:srgbClr val="0066CC"/>
                </a:solidFill>
              </a:rPr>
              <a:t>)</a:t>
            </a:r>
          </a:p>
          <a:p>
            <a:pPr algn="just"/>
            <a:r>
              <a:rPr lang="ru-RU" sz="16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600" dirty="0" smtClean="0">
                <a:solidFill>
                  <a:srgbClr val="0066CC"/>
                </a:solidFill>
              </a:rPr>
              <a:t>2. Проектирование и освоение газовых, газоконденсатных, нефтегазовых и нефтегазоконденсатных месторождений. Движение геолого-технологической информации в процессе добычи углеводородного сырья и оптимизации разработки месторождений. Технические требования. (Разработка ГОСТ Р на основе открытых стандартов PRODML)</a:t>
            </a:r>
          </a:p>
          <a:p>
            <a:pPr algn="just"/>
            <a:r>
              <a:rPr lang="ru-RU" sz="1600" dirty="0" smtClean="0">
                <a:solidFill>
                  <a:srgbClr val="0066CC"/>
                </a:solidFill>
              </a:rPr>
              <a:t> </a:t>
            </a:r>
          </a:p>
          <a:p>
            <a:pPr algn="just"/>
            <a:r>
              <a:rPr lang="ru-RU" sz="1600" dirty="0" smtClean="0">
                <a:solidFill>
                  <a:srgbClr val="0066CC"/>
                </a:solidFill>
              </a:rPr>
              <a:t>3. Проектирование и освоение газовых, газоконденсатных, нефтегазовых и нефтегазоконденсатных месторождений. Движение геолого-технологической информации в процессе геологического и гидродинамического моделирования. Технические требования..(Разработка ГОСТ Р на основе открытых стандартов  RESQML)</a:t>
            </a:r>
          </a:p>
          <a:p>
            <a:pPr algn="just"/>
            <a:endParaRPr lang="ru-RU" sz="1200" dirty="0" smtClean="0">
              <a:solidFill>
                <a:srgbClr val="0066CC"/>
              </a:solidFill>
            </a:endParaRPr>
          </a:p>
          <a:p>
            <a:pPr algn="just">
              <a:spcBef>
                <a:spcPts val="600"/>
              </a:spcBef>
            </a:pP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5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43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16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20" y="1354173"/>
            <a:ext cx="7879741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600" dirty="0" smtClean="0">
                <a:solidFill>
                  <a:srgbClr val="0066CC"/>
                </a:solidFill>
              </a:rPr>
              <a:t>1.</a:t>
            </a:r>
            <a:r>
              <a:rPr lang="ru-RU" sz="1600" dirty="0" smtClean="0">
                <a:solidFill>
                  <a:srgbClr val="0066CC"/>
                </a:solidFill>
              </a:rPr>
              <a:t> Проектирование разработки и освоение газовых и газоконденсатных месторождений. Требования к контролю за разработкой газовых и газоконденсатных месторождений. Разработка ГОСТ Р. 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2. Проектирование разработки и освоение газовых и газоконденсатных месторождений. Регулирование разработки газовых и газоконденсатных месторождений. Основные положения и требования. Разработка ГОСТ Р. 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3. Проектирование разработки и освоение газовых и газоконденсатных месторождений. Требования к техническим проектам разработки месторождений на шельфе. Разработка ГОСТ Р.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4. Проектирование разработки и освоение газовых и газоконденсатных месторождений. Разработка газоконденсатных месторождений с нефтяными оторочками. Разработка ГОСТ Р.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5. Проектирование разработки и освоение газовых и газоконденсатных месторождений. Требования к метрологическому обеспечению геофизических исследований скважин. Разработка ГОСТ Р.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6. Проектирование разработки и освоение газовых и газоконденсатных месторождений. Газоконденсатные исследования скважин и пластов. Разработка ГОСТ Р.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5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892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17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2005" y="1330582"/>
            <a:ext cx="8006963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600" dirty="0">
                <a:solidFill>
                  <a:srgbClr val="0066CC"/>
                </a:solidFill>
              </a:rPr>
              <a:t>7. Залежи газоконденсатные и нефтегазоконденсатные. Методы определения газоконденсатных характеристик скважинной продукции промысловые. Термины и определения. Разработка ГОСТ Р. 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8</a:t>
            </a:r>
            <a:r>
              <a:rPr lang="ru-RU" sz="1600" dirty="0">
                <a:solidFill>
                  <a:srgbClr val="0066CC"/>
                </a:solidFill>
              </a:rPr>
              <a:t>. Залежи газоконденсатные и нефтегазоконденсатные. Методы определения физико-химических характеристик пластовых флюидов и скважинной продукции лабораторные. Термины и определения. Разработка ГОСТ Р. 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9</a:t>
            </a:r>
            <a:r>
              <a:rPr lang="en-US" sz="1600" dirty="0" smtClean="0">
                <a:solidFill>
                  <a:srgbClr val="0066CC"/>
                </a:solidFill>
              </a:rPr>
              <a:t>.</a:t>
            </a:r>
            <a:r>
              <a:rPr lang="ru-RU" sz="1600" dirty="0" smtClean="0">
                <a:solidFill>
                  <a:srgbClr val="0066CC"/>
                </a:solidFill>
              </a:rPr>
              <a:t> Залежи газоконденсатные и нефтегазоконденсатные. Методы определения фазового состояния пластовых флюидов экспериментальные. Термины и определения. Разработка ГОСТ Р.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10. Залежи газоконденсатные и нефтегазоконденсатные. Установки для определения газоконденсатных характеристик скважинной продукции промысловые. Термины и определения. Разработка ГОСТ Р.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11. Залежи газоконденсатные и нефтегазоконденсатные. Установки для определения физико-химических характеристик пластовых флюидов и скважинной продукции лабораторные. Термины и определения. Разработка ГОСТ Р.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12. Залежи газоконденсатные и нефтегазоконденсатные. Установки для определения фазового состояния пластовых флюидов экспериментальные. Термины и определения.  Разработка ГОСТ Р. </a:t>
            </a:r>
          </a:p>
          <a:p>
            <a:pPr algn="just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13. Система стандартных обозначений затрат на объекты добычи и переработки нефти и газа. Разработка ГОСТ Р. </a:t>
            </a:r>
          </a:p>
          <a:p>
            <a:pPr algn="just">
              <a:spcBef>
                <a:spcPts val="600"/>
              </a:spcBef>
            </a:pP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5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163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18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9640" y="1233231"/>
            <a:ext cx="75305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600" dirty="0" smtClean="0">
                <a:solidFill>
                  <a:srgbClr val="0066CC"/>
                </a:solidFill>
              </a:rPr>
              <a:t>1.</a:t>
            </a:r>
            <a:r>
              <a:rPr lang="ru-RU" sz="1600" dirty="0" smtClean="0">
                <a:solidFill>
                  <a:srgbClr val="0066CC"/>
                </a:solidFill>
              </a:rPr>
              <a:t> СТО Газпром 2-2.3-651-2012 «Изучение газоконденсатной характеристики скважин и месторождений. Методики обработки и интерпретации данных газоконденсатных исследований скважин с различным составом продукции»»</a:t>
            </a:r>
          </a:p>
          <a:p>
            <a:pPr algn="just">
              <a:spcBef>
                <a:spcPts val="600"/>
              </a:spcBef>
            </a:pPr>
            <a:r>
              <a:rPr lang="en-US" sz="1600" dirty="0" smtClean="0">
                <a:solidFill>
                  <a:srgbClr val="0066CC"/>
                </a:solidFill>
              </a:rPr>
              <a:t>2.</a:t>
            </a:r>
            <a:r>
              <a:rPr lang="ru-RU" sz="1600" dirty="0" smtClean="0">
                <a:solidFill>
                  <a:srgbClr val="0066CC"/>
                </a:solidFill>
              </a:rPr>
              <a:t>СТО Газпром 2-2.3-659-2012 «Изучение газоконденсатной характеристики скважин и месторождений. Промысловые газоконденсатные исследования. Общие положения и технические требования»</a:t>
            </a:r>
          </a:p>
          <a:p>
            <a:pPr algn="just">
              <a:spcBef>
                <a:spcPts val="600"/>
              </a:spcBef>
            </a:pPr>
            <a:r>
              <a:rPr lang="en-US" sz="1600" dirty="0" smtClean="0">
                <a:solidFill>
                  <a:srgbClr val="0066CC"/>
                </a:solidFill>
              </a:rPr>
              <a:t>3. </a:t>
            </a:r>
            <a:r>
              <a:rPr lang="ru-RU" sz="1600" dirty="0" smtClean="0">
                <a:solidFill>
                  <a:srgbClr val="0066CC"/>
                </a:solidFill>
              </a:rPr>
              <a:t>СТО Газпром 2-2.3-658-2012 «Изучение газоконденсатной характеристики скважин и месторождений. Промысловые газоконденсатные исследования скважин методом промышленных отборов и сепарации продукции на устье скважины»</a:t>
            </a:r>
          </a:p>
          <a:p>
            <a:pPr algn="just">
              <a:spcBef>
                <a:spcPts val="600"/>
              </a:spcBef>
            </a:pPr>
            <a:r>
              <a:rPr lang="en-US" sz="1600" dirty="0" smtClean="0">
                <a:solidFill>
                  <a:srgbClr val="0066CC"/>
                </a:solidFill>
              </a:rPr>
              <a:t>4. </a:t>
            </a:r>
            <a:r>
              <a:rPr lang="ru-RU" sz="1600" dirty="0" smtClean="0">
                <a:solidFill>
                  <a:srgbClr val="0066CC"/>
                </a:solidFill>
              </a:rPr>
              <a:t>СТО Газпром 2-2.3-660-2012 «Изучение газоконденсатной характеристики скважин и месторождений. Промысловые газоконденсатные исследования скважин методом промышленных отборов продукции на установках комплексной подготовки газа и конденсата»</a:t>
            </a:r>
          </a:p>
          <a:p>
            <a:pPr algn="just">
              <a:spcBef>
                <a:spcPts val="600"/>
              </a:spcBef>
            </a:pPr>
            <a:r>
              <a:rPr lang="en-US" sz="1600" dirty="0" smtClean="0">
                <a:solidFill>
                  <a:srgbClr val="0066CC"/>
                </a:solidFill>
              </a:rPr>
              <a:t>5. </a:t>
            </a:r>
            <a:r>
              <a:rPr lang="ru-RU" sz="1600" dirty="0" smtClean="0">
                <a:solidFill>
                  <a:srgbClr val="0066CC"/>
                </a:solidFill>
              </a:rPr>
              <a:t>СТО Газпром2-2.3-734-2013 «Изучение газоконденсатной характеристики скважин и месторождений. Технология масштабных промысловых газоконденсатных исследований. Общие положения и технические требования»</a:t>
            </a:r>
          </a:p>
          <a:p>
            <a:pPr algn="just">
              <a:spcBef>
                <a:spcPts val="600"/>
              </a:spcBef>
            </a:pPr>
            <a:r>
              <a:rPr lang="en-US" sz="1600" dirty="0" smtClean="0">
                <a:solidFill>
                  <a:srgbClr val="0066CC"/>
                </a:solidFill>
              </a:rPr>
              <a:t>6. </a:t>
            </a:r>
            <a:r>
              <a:rPr lang="ru-RU" sz="1600" dirty="0" smtClean="0">
                <a:solidFill>
                  <a:srgbClr val="0066CC"/>
                </a:solidFill>
              </a:rPr>
              <a:t>СТО Газпром 2-3.3-809-2014 «Изучение газоконденсатной характеристики скважин и месторождений. Планирование и учет извлечения из пласта полезных ископаемых»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 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5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670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ChangeArrowheads="1"/>
          </p:cNvSpPr>
          <p:nvPr/>
        </p:nvSpPr>
        <p:spPr bwMode="auto">
          <a:xfrm>
            <a:off x="1872535" y="320537"/>
            <a:ext cx="7157165" cy="448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 smtClean="0">
                <a:latin typeface="+mj-lt"/>
                <a:ea typeface="+mj-ea"/>
                <a:cs typeface="Tahoma" pitchFamily="34" charset="0"/>
              </a:rPr>
              <a:t>Состав ПК 3 «Добыча природного газа»</a:t>
            </a:r>
            <a:endParaRPr lang="ru-RU" sz="2600" baseline="30000" dirty="0">
              <a:solidFill>
                <a:schemeClr val="bg1"/>
              </a:solidFill>
              <a:latin typeface="+mj-lt"/>
              <a:ea typeface="+mj-ea"/>
              <a:cs typeface="Tahoma" pitchFamily="34" charset="0"/>
            </a:endParaRPr>
          </a:p>
        </p:txBody>
      </p:sp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/>
              <a:pPr/>
              <a:t>2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74536" y="1272541"/>
            <a:ext cx="80238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ОАО «Газпром»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ОАО «НК «Роснефть»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Министерство энергетики Российской Федерации (Минэнерго России)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Федеральное агентство по техническому регулированию и метрологии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НП «Российское газовое общество»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ОАО «Сибирский научно-аналитический центр» (ОАО «</a:t>
            </a:r>
            <a:r>
              <a:rPr lang="ru-RU" sz="2000" dirty="0" err="1" smtClean="0">
                <a:solidFill>
                  <a:srgbClr val="0066CC"/>
                </a:solidFill>
              </a:rPr>
              <a:t>СибНАЦ</a:t>
            </a:r>
            <a:r>
              <a:rPr lang="ru-RU" sz="2000" dirty="0" smtClean="0">
                <a:solidFill>
                  <a:srgbClr val="0066CC"/>
                </a:solidFill>
              </a:rPr>
              <a:t>»)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ОАО «</a:t>
            </a:r>
            <a:r>
              <a:rPr lang="ru-RU" sz="2000" dirty="0" err="1" smtClean="0">
                <a:solidFill>
                  <a:srgbClr val="0066CC"/>
                </a:solidFill>
              </a:rPr>
              <a:t>Гипротюменнефтегаз</a:t>
            </a:r>
            <a:r>
              <a:rPr lang="ru-RU" sz="2000" dirty="0" smtClean="0">
                <a:solidFill>
                  <a:srgbClr val="0066CC"/>
                </a:solidFill>
              </a:rPr>
              <a:t>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РГУ нефти и газа им. И.М. Губкина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ООО «</a:t>
            </a:r>
            <a:r>
              <a:rPr lang="ru-RU" sz="2000" dirty="0" err="1" smtClean="0">
                <a:solidFill>
                  <a:srgbClr val="0066CC"/>
                </a:solidFill>
              </a:rPr>
              <a:t>Энергодиагностика</a:t>
            </a:r>
            <a:r>
              <a:rPr lang="ru-RU" sz="2000" dirty="0" smtClean="0">
                <a:solidFill>
                  <a:srgbClr val="0066CC"/>
                </a:solidFill>
              </a:rPr>
              <a:t>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ОАО «ВНИИНЕФТЕМАШ»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ФГУ ВНИИПО МЧС России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 ОАО «Российский научно-исследовательский институт трубной промышленности (ОАО «Рос НИТИ»)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66CC"/>
                </a:solidFill>
              </a:rPr>
              <a:t> и другие предприятия</a:t>
            </a:r>
            <a:endParaRPr lang="en-US" sz="2000" dirty="0" smtClean="0">
              <a:solidFill>
                <a:srgbClr val="0066CC"/>
              </a:solidFill>
            </a:endParaRPr>
          </a:p>
          <a:p>
            <a:pPr algn="ctr"/>
            <a:r>
              <a:rPr lang="ru-RU" sz="2400" dirty="0" smtClean="0">
                <a:solidFill>
                  <a:srgbClr val="0066CC"/>
                </a:solidFill>
              </a:rPr>
              <a:t>(</a:t>
            </a:r>
            <a:r>
              <a:rPr lang="en-US" sz="2400" i="1" dirty="0" smtClean="0">
                <a:solidFill>
                  <a:srgbClr val="0066CC"/>
                </a:solidFill>
              </a:rPr>
              <a:t>47 </a:t>
            </a:r>
            <a:r>
              <a:rPr lang="ru-RU" sz="2400" i="1" dirty="0" smtClean="0">
                <a:solidFill>
                  <a:srgbClr val="0066CC"/>
                </a:solidFill>
              </a:rPr>
              <a:t>экспертов из 31 организации</a:t>
            </a:r>
            <a:r>
              <a:rPr lang="ru-RU" sz="2400" dirty="0" smtClean="0">
                <a:solidFill>
                  <a:srgbClr val="0066CC"/>
                </a:solidFill>
              </a:rPr>
              <a:t>)</a:t>
            </a:r>
            <a:endParaRPr lang="ru-RU" sz="2000" dirty="0">
              <a:solidFill>
                <a:srgbClr val="0066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ChangeArrowheads="1"/>
          </p:cNvSpPr>
          <p:nvPr/>
        </p:nvSpPr>
        <p:spPr bwMode="auto">
          <a:xfrm>
            <a:off x="1872535" y="320537"/>
            <a:ext cx="7157165" cy="448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 smtClean="0">
                <a:latin typeface="+mj-lt"/>
                <a:ea typeface="+mj-ea"/>
                <a:cs typeface="Tahoma" pitchFamily="34" charset="0"/>
              </a:rPr>
              <a:t>Разработка стандартов</a:t>
            </a:r>
            <a:endParaRPr lang="ru-RU" sz="2600" baseline="30000" dirty="0">
              <a:solidFill>
                <a:schemeClr val="bg1"/>
              </a:solidFill>
              <a:latin typeface="+mj-lt"/>
              <a:ea typeface="+mj-ea"/>
              <a:cs typeface="Tahoma" pitchFamily="34" charset="0"/>
            </a:endParaRPr>
          </a:p>
        </p:txBody>
      </p:sp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/>
              <a:pPr/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87179" y="1524000"/>
            <a:ext cx="7792278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dirty="0">
              <a:solidFill>
                <a:srgbClr val="0066CC"/>
              </a:solidFill>
            </a:endParaRPr>
          </a:p>
          <a:p>
            <a:pPr algn="ctr"/>
            <a:r>
              <a:rPr lang="ru-RU" sz="2400" dirty="0" smtClean="0">
                <a:solidFill>
                  <a:srgbClr val="0066CC"/>
                </a:solidFill>
              </a:rPr>
              <a:t>ПК </a:t>
            </a:r>
            <a:r>
              <a:rPr lang="ru-RU" sz="2400" dirty="0" smtClean="0">
                <a:solidFill>
                  <a:srgbClr val="0066CC"/>
                </a:solidFill>
              </a:rPr>
              <a:t>3 разработаны </a:t>
            </a:r>
            <a:r>
              <a:rPr lang="ru-RU" sz="2400" dirty="0" smtClean="0">
                <a:solidFill>
                  <a:srgbClr val="FF0000"/>
                </a:solidFill>
              </a:rPr>
              <a:t>11</a:t>
            </a:r>
            <a:r>
              <a:rPr lang="ru-RU" sz="2400" dirty="0" smtClean="0">
                <a:solidFill>
                  <a:srgbClr val="0066CC"/>
                </a:solidFill>
              </a:rPr>
              <a:t> национальных стандартов</a:t>
            </a:r>
          </a:p>
          <a:p>
            <a:endParaRPr lang="ru-RU" sz="1200" dirty="0" smtClean="0">
              <a:solidFill>
                <a:srgbClr val="0066CC"/>
              </a:solidFill>
            </a:endParaRPr>
          </a:p>
          <a:p>
            <a:r>
              <a:rPr lang="ru-RU" sz="2000" dirty="0" smtClean="0">
                <a:solidFill>
                  <a:srgbClr val="0066CC"/>
                </a:solidFill>
              </a:rPr>
              <a:t>На </a:t>
            </a:r>
            <a:r>
              <a:rPr lang="ru-RU" sz="2000" dirty="0" smtClean="0">
                <a:solidFill>
                  <a:srgbClr val="0066CC"/>
                </a:solidFill>
              </a:rPr>
              <a:t>текущий момент утверждены </a:t>
            </a:r>
            <a:r>
              <a:rPr lang="ru-RU" sz="2000" dirty="0" smtClean="0">
                <a:solidFill>
                  <a:srgbClr val="00B050"/>
                </a:solidFill>
              </a:rPr>
              <a:t>3</a:t>
            </a:r>
            <a:r>
              <a:rPr lang="ru-RU" sz="2000" dirty="0" smtClean="0">
                <a:solidFill>
                  <a:srgbClr val="0066CC"/>
                </a:solidFill>
              </a:rPr>
              <a:t> стандарта:</a:t>
            </a:r>
          </a:p>
          <a:p>
            <a:endParaRPr lang="ru-RU" sz="2000" dirty="0" smtClean="0">
              <a:solidFill>
                <a:srgbClr val="0066CC"/>
              </a:solidFill>
            </a:endParaRPr>
          </a:p>
          <a:p>
            <a:r>
              <a:rPr lang="ru-RU" sz="1800" dirty="0" smtClean="0">
                <a:solidFill>
                  <a:srgbClr val="0066CC"/>
                </a:solidFill>
              </a:rPr>
              <a:t>1. ГОСТ </a:t>
            </a:r>
            <a:r>
              <a:rPr lang="ru-RU" sz="1800" dirty="0">
                <a:solidFill>
                  <a:srgbClr val="0066CC"/>
                </a:solidFill>
              </a:rPr>
              <a:t>Р </a:t>
            </a:r>
            <a:r>
              <a:rPr lang="ru-RU" sz="1800" dirty="0" smtClean="0">
                <a:solidFill>
                  <a:srgbClr val="0066CC"/>
                </a:solidFill>
              </a:rPr>
              <a:t>54910-2012  </a:t>
            </a:r>
            <a:r>
              <a:rPr lang="ru-RU" sz="1800" dirty="0">
                <a:solidFill>
                  <a:srgbClr val="0066CC"/>
                </a:solidFill>
              </a:rPr>
              <a:t>«Залежи газоконденсатные и нефтегазоконденсатные. Характеристики углеводородов газоконденсатные. Термины и определения</a:t>
            </a:r>
            <a:r>
              <a:rPr lang="ru-RU" sz="1800" dirty="0" smtClean="0">
                <a:solidFill>
                  <a:srgbClr val="0066CC"/>
                </a:solidFill>
              </a:rPr>
              <a:t>»</a:t>
            </a:r>
          </a:p>
          <a:p>
            <a:pPr>
              <a:spcBef>
                <a:spcPts val="6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2. ГОСТ </a:t>
            </a:r>
            <a:r>
              <a:rPr lang="ru-RU" sz="1800" dirty="0">
                <a:solidFill>
                  <a:srgbClr val="0066CC"/>
                </a:solidFill>
              </a:rPr>
              <a:t>Р </a:t>
            </a:r>
            <a:r>
              <a:rPr lang="ru-RU" sz="1800" dirty="0" smtClean="0">
                <a:solidFill>
                  <a:srgbClr val="0066CC"/>
                </a:solidFill>
              </a:rPr>
              <a:t>55415-2013  </a:t>
            </a:r>
            <a:r>
              <a:rPr lang="ru-RU" sz="1800" dirty="0">
                <a:solidFill>
                  <a:srgbClr val="0066CC"/>
                </a:solidFill>
              </a:rPr>
              <a:t>«Месторождения газовые, газоконденсатные, нефтегазовые и нефтегазоконденсатные. Правила разработки» </a:t>
            </a:r>
            <a:endParaRPr lang="ru-RU" sz="1800" dirty="0" smtClean="0">
              <a:solidFill>
                <a:srgbClr val="0066CC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3. </a:t>
            </a:r>
            <a:r>
              <a:rPr lang="ru-RU" sz="1800" dirty="0">
                <a:solidFill>
                  <a:srgbClr val="0066CC"/>
                </a:solidFill>
              </a:rPr>
              <a:t>ГОСТ Р 55414-2013 </a:t>
            </a:r>
            <a:r>
              <a:rPr lang="ru-RU" sz="1800" dirty="0" smtClean="0">
                <a:solidFill>
                  <a:srgbClr val="0066CC"/>
                </a:solidFill>
              </a:rPr>
              <a:t> «</a:t>
            </a:r>
            <a:r>
              <a:rPr lang="ru-RU" sz="1800" dirty="0">
                <a:solidFill>
                  <a:srgbClr val="0066CC"/>
                </a:solidFill>
              </a:rPr>
              <a:t>Месторождения газовые, газоконденсатные, нефтегазовые и нефтегазоконденсатные. Требования к техническому проекту разработки</a:t>
            </a:r>
            <a:r>
              <a:rPr lang="ru-RU" sz="1800" dirty="0" smtClean="0">
                <a:solidFill>
                  <a:srgbClr val="0066CC"/>
                </a:solidFill>
              </a:rPr>
              <a:t>»</a:t>
            </a:r>
          </a:p>
          <a:p>
            <a:pPr>
              <a:spcBef>
                <a:spcPts val="600"/>
              </a:spcBef>
            </a:pPr>
            <a:endParaRPr lang="ru-RU" sz="1000" dirty="0" smtClean="0">
              <a:solidFill>
                <a:srgbClr val="0066CC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solidFill>
                  <a:srgbClr val="0066CC"/>
                </a:solidFill>
              </a:rPr>
              <a:t>О</a:t>
            </a:r>
            <a:r>
              <a:rPr lang="ru-RU" sz="2000" dirty="0" smtClean="0">
                <a:solidFill>
                  <a:srgbClr val="0066CC"/>
                </a:solidFill>
              </a:rPr>
              <a:t>стальные </a:t>
            </a:r>
            <a:r>
              <a:rPr lang="ru-RU" sz="2000" dirty="0" smtClean="0">
                <a:solidFill>
                  <a:srgbClr val="0066CC"/>
                </a:solidFill>
              </a:rPr>
              <a:t>находятся на утверждении в </a:t>
            </a:r>
            <a:r>
              <a:rPr lang="ru-RU" sz="2000" dirty="0" err="1" smtClean="0">
                <a:solidFill>
                  <a:srgbClr val="0066CC"/>
                </a:solidFill>
              </a:rPr>
              <a:t>Росстандарте</a:t>
            </a:r>
            <a:endParaRPr lang="ru-RU" sz="2000" dirty="0" smtClean="0">
              <a:solidFill>
                <a:srgbClr val="0066CC"/>
              </a:solidFill>
            </a:endParaRPr>
          </a:p>
          <a:p>
            <a:pPr algn="ctr">
              <a:spcBef>
                <a:spcPts val="600"/>
              </a:spcBef>
            </a:pPr>
            <a:endParaRPr lang="ru-RU" sz="1600" dirty="0">
              <a:solidFill>
                <a:srgbClr val="0066CC"/>
              </a:solidFill>
            </a:endParaRPr>
          </a:p>
          <a:p>
            <a:pPr algn="ctr"/>
            <a:endParaRPr lang="ru-RU" sz="2400" dirty="0" smtClean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924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ChangeArrowheads="1"/>
          </p:cNvSpPr>
          <p:nvPr/>
        </p:nvSpPr>
        <p:spPr bwMode="auto">
          <a:xfrm>
            <a:off x="1872535" y="320537"/>
            <a:ext cx="7157165" cy="448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 smtClean="0">
                <a:latin typeface="+mj-lt"/>
                <a:ea typeface="+mj-ea"/>
                <a:cs typeface="Tahoma" pitchFamily="34" charset="0"/>
              </a:rPr>
              <a:t>Разработка стандартов</a:t>
            </a:r>
            <a:endParaRPr lang="ru-RU" sz="2600" baseline="30000" dirty="0">
              <a:solidFill>
                <a:schemeClr val="bg1"/>
              </a:solidFill>
              <a:latin typeface="+mj-lt"/>
              <a:ea typeface="+mj-ea"/>
              <a:cs typeface="Tahoma" pitchFamily="34" charset="0"/>
            </a:endParaRPr>
          </a:p>
        </p:txBody>
      </p:sp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/>
              <a:pPr/>
              <a:t>4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87179" y="1577993"/>
            <a:ext cx="779227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-  </a:t>
            </a:r>
            <a:r>
              <a:rPr lang="ru-RU" sz="1800" dirty="0">
                <a:solidFill>
                  <a:srgbClr val="0066CC"/>
                </a:solidFill>
              </a:rPr>
              <a:t>разработка </a:t>
            </a:r>
            <a:r>
              <a:rPr lang="ru-RU" sz="1800" dirty="0">
                <a:solidFill>
                  <a:srgbClr val="FF0000"/>
                </a:solidFill>
              </a:rPr>
              <a:t>11</a:t>
            </a:r>
            <a:r>
              <a:rPr lang="ru-RU" sz="1800" dirty="0">
                <a:solidFill>
                  <a:srgbClr val="0066CC"/>
                </a:solidFill>
              </a:rPr>
              <a:t> проектов стандартов с ТК 431 «Геологическое изучение, охрана и использование недр»</a:t>
            </a:r>
          </a:p>
          <a:p>
            <a:pPr>
              <a:spcBef>
                <a:spcPts val="600"/>
              </a:spcBef>
            </a:pPr>
            <a:endParaRPr lang="en-US" sz="1800" dirty="0" smtClean="0">
              <a:solidFill>
                <a:srgbClr val="0066CC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800" dirty="0" smtClean="0">
                <a:solidFill>
                  <a:srgbClr val="0066CC"/>
                </a:solidFill>
              </a:rPr>
              <a:t>-  </a:t>
            </a:r>
            <a:r>
              <a:rPr lang="ru-RU" sz="1800" dirty="0" smtClean="0">
                <a:solidFill>
                  <a:srgbClr val="0066CC"/>
                </a:solidFill>
              </a:rPr>
              <a:t>участие в рассмотрении </a:t>
            </a:r>
            <a:r>
              <a:rPr lang="ru-RU" sz="1800" dirty="0" smtClean="0">
                <a:solidFill>
                  <a:srgbClr val="FF0000"/>
                </a:solidFill>
              </a:rPr>
              <a:t>6</a:t>
            </a:r>
            <a:r>
              <a:rPr lang="ru-RU" sz="1800" dirty="0" smtClean="0">
                <a:solidFill>
                  <a:srgbClr val="0066CC"/>
                </a:solidFill>
              </a:rPr>
              <a:t> проектов стандартов по оборудованию для добычи природного газа и нефти совместно с ПК 6 «Оборудование и материалы для нефтяной и газовой промышленности»</a:t>
            </a:r>
          </a:p>
          <a:p>
            <a:pPr>
              <a:spcBef>
                <a:spcPts val="600"/>
              </a:spcBef>
            </a:pPr>
            <a:endParaRPr lang="ru-RU" sz="1800" dirty="0" smtClean="0">
              <a:solidFill>
                <a:srgbClr val="0066CC"/>
              </a:solidFill>
            </a:endParaRPr>
          </a:p>
          <a:p>
            <a:r>
              <a:rPr lang="ru-RU" sz="1800" dirty="0" smtClean="0">
                <a:solidFill>
                  <a:srgbClr val="0066CC"/>
                </a:solidFill>
              </a:rPr>
              <a:t>-  разработка </a:t>
            </a:r>
            <a:r>
              <a:rPr lang="ru-RU" sz="1800" dirty="0" smtClean="0">
                <a:solidFill>
                  <a:srgbClr val="FF0000"/>
                </a:solidFill>
              </a:rPr>
              <a:t>2</a:t>
            </a:r>
            <a:r>
              <a:rPr lang="ru-RU" sz="1800" dirty="0" smtClean="0">
                <a:solidFill>
                  <a:srgbClr val="0066CC"/>
                </a:solidFill>
              </a:rPr>
              <a:t> межгосударственных стандарта: </a:t>
            </a: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rgbClr val="0066CC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1</a:t>
            </a:r>
            <a:r>
              <a:rPr lang="ru-RU" sz="1600" dirty="0" smtClean="0">
                <a:solidFill>
                  <a:srgbClr val="0066CC"/>
                </a:solidFill>
              </a:rPr>
              <a:t>. ГОСТ </a:t>
            </a:r>
            <a:r>
              <a:rPr lang="ru-RU" sz="1600" dirty="0">
                <a:solidFill>
                  <a:srgbClr val="0066CC"/>
                </a:solidFill>
              </a:rPr>
              <a:t>28996-2012 «Оборудование нефтегазопромысловое устьевое. Термины и определения». 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 2. ГОСТ </a:t>
            </a:r>
            <a:r>
              <a:rPr lang="ru-RU" sz="1600" dirty="0">
                <a:solidFill>
                  <a:srgbClr val="0066CC"/>
                </a:solidFill>
              </a:rPr>
              <a:t>32672-2014 (ISO 1998-1:1998) «Нефтяная и газовая промышленность. Сырье и продукты. Термины и определения». </a:t>
            </a:r>
          </a:p>
          <a:p>
            <a:pPr algn="ctr">
              <a:spcBef>
                <a:spcPts val="600"/>
              </a:spcBef>
            </a:pPr>
            <a:endParaRPr lang="ru-RU" sz="1600" dirty="0">
              <a:solidFill>
                <a:srgbClr val="0066CC"/>
              </a:solidFill>
            </a:endParaRPr>
          </a:p>
          <a:p>
            <a:pPr algn="ctr"/>
            <a:endParaRPr lang="ru-RU" sz="2400" dirty="0" smtClean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53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ChangeArrowheads="1"/>
          </p:cNvSpPr>
          <p:nvPr/>
        </p:nvSpPr>
        <p:spPr bwMode="auto">
          <a:xfrm>
            <a:off x="1872535" y="320537"/>
            <a:ext cx="7157165" cy="448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 smtClean="0">
                <a:latin typeface="+mj-lt"/>
                <a:ea typeface="+mj-ea"/>
                <a:cs typeface="Tahoma" pitchFamily="34" charset="0"/>
              </a:rPr>
              <a:t>План работ по стандартизации</a:t>
            </a:r>
            <a:endParaRPr lang="ru-RU" sz="2600" baseline="30000" dirty="0">
              <a:solidFill>
                <a:schemeClr val="bg1"/>
              </a:solidFill>
              <a:latin typeface="+mj-lt"/>
              <a:ea typeface="+mj-ea"/>
              <a:cs typeface="Tahoma" pitchFamily="34" charset="0"/>
            </a:endParaRPr>
          </a:p>
        </p:txBody>
      </p:sp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/>
              <a:pPr/>
              <a:t>5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3812" y="1560862"/>
            <a:ext cx="788769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66CC"/>
                </a:solidFill>
              </a:rPr>
              <a:t>В период 2015 – 2020 гг. планируется:</a:t>
            </a:r>
          </a:p>
          <a:p>
            <a:pPr algn="ctr"/>
            <a:endParaRPr lang="ru-RU" sz="2400" dirty="0" smtClean="0">
              <a:solidFill>
                <a:srgbClr val="0066CC"/>
              </a:solidFill>
            </a:endParaRPr>
          </a:p>
          <a:p>
            <a:r>
              <a:rPr lang="ru-RU" sz="1800" dirty="0" smtClean="0">
                <a:solidFill>
                  <a:srgbClr val="0066CC"/>
                </a:solidFill>
              </a:rPr>
              <a:t>-  функциональные и технические требования к специализированному программному обеспечению </a:t>
            </a:r>
            <a:r>
              <a:rPr lang="ru-RU" sz="1800" dirty="0">
                <a:solidFill>
                  <a:srgbClr val="0066CC"/>
                </a:solidFill>
              </a:rPr>
              <a:t>в области разведки и разработки </a:t>
            </a:r>
            <a:r>
              <a:rPr lang="ru-RU" sz="1800" dirty="0" smtClean="0">
                <a:solidFill>
                  <a:srgbClr val="0066CC"/>
                </a:solidFill>
              </a:rPr>
              <a:t>месторождений – </a:t>
            </a:r>
            <a:r>
              <a:rPr lang="ru-RU" sz="1800" dirty="0" smtClean="0">
                <a:solidFill>
                  <a:srgbClr val="FF0000"/>
                </a:solidFill>
              </a:rPr>
              <a:t>7</a:t>
            </a:r>
            <a:r>
              <a:rPr lang="ru-RU" sz="1800" dirty="0" smtClean="0">
                <a:solidFill>
                  <a:srgbClr val="0066CC"/>
                </a:solidFill>
              </a:rPr>
              <a:t> стандартов</a:t>
            </a:r>
            <a:endParaRPr lang="ru-RU" sz="1800" dirty="0">
              <a:solidFill>
                <a:srgbClr val="0066CC"/>
              </a:solidFill>
            </a:endParaRPr>
          </a:p>
          <a:p>
            <a:endParaRPr lang="ru-RU" sz="1800" dirty="0" smtClean="0">
              <a:solidFill>
                <a:srgbClr val="0066CC"/>
              </a:solidFill>
            </a:endParaRPr>
          </a:p>
          <a:p>
            <a:r>
              <a:rPr lang="ru-RU" sz="1800" dirty="0" smtClean="0">
                <a:solidFill>
                  <a:srgbClr val="0066CC"/>
                </a:solidFill>
              </a:rPr>
              <a:t>-  в области движения </a:t>
            </a:r>
            <a:r>
              <a:rPr lang="ru-RU" sz="1800" dirty="0">
                <a:solidFill>
                  <a:srgbClr val="0066CC"/>
                </a:solidFill>
              </a:rPr>
              <a:t>и обмена геолого-геофизической </a:t>
            </a:r>
            <a:r>
              <a:rPr lang="ru-RU" sz="1800" dirty="0" smtClean="0">
                <a:solidFill>
                  <a:srgbClr val="0066CC"/>
                </a:solidFill>
              </a:rPr>
              <a:t>информацией – </a:t>
            </a:r>
            <a:r>
              <a:rPr lang="ru-RU" sz="1800" dirty="0" smtClean="0">
                <a:solidFill>
                  <a:srgbClr val="FF0000"/>
                </a:solidFill>
              </a:rPr>
              <a:t>3</a:t>
            </a:r>
            <a:r>
              <a:rPr lang="ru-RU" sz="1800" dirty="0" smtClean="0">
                <a:solidFill>
                  <a:srgbClr val="0066CC"/>
                </a:solidFill>
              </a:rPr>
              <a:t> стандарта</a:t>
            </a:r>
          </a:p>
          <a:p>
            <a:endParaRPr lang="ru-RU" sz="1800" dirty="0" smtClean="0">
              <a:solidFill>
                <a:srgbClr val="0066CC"/>
              </a:solidFill>
            </a:endParaRPr>
          </a:p>
          <a:p>
            <a:r>
              <a:rPr lang="ru-RU" sz="1800" dirty="0" smtClean="0">
                <a:solidFill>
                  <a:srgbClr val="0066CC"/>
                </a:solidFill>
              </a:rPr>
              <a:t>-  в </a:t>
            </a:r>
            <a:r>
              <a:rPr lang="ru-RU" sz="1800" dirty="0">
                <a:solidFill>
                  <a:srgbClr val="0066CC"/>
                </a:solidFill>
              </a:rPr>
              <a:t>области проектирования разработки и освоения газовых и газоконденсатных </a:t>
            </a:r>
            <a:r>
              <a:rPr lang="ru-RU" sz="1800" dirty="0" smtClean="0">
                <a:solidFill>
                  <a:srgbClr val="0066CC"/>
                </a:solidFill>
              </a:rPr>
              <a:t>месторождений, </a:t>
            </a:r>
            <a:r>
              <a:rPr lang="ru-RU" sz="1800" dirty="0">
                <a:solidFill>
                  <a:srgbClr val="0066CC"/>
                </a:solidFill>
              </a:rPr>
              <a:t>предусмотренные перспективной программой работ по национальной стандартизации ТК 23 до 2020 </a:t>
            </a:r>
            <a:r>
              <a:rPr lang="ru-RU" sz="1800" dirty="0" smtClean="0">
                <a:solidFill>
                  <a:srgbClr val="0066CC"/>
                </a:solidFill>
              </a:rPr>
              <a:t>года – </a:t>
            </a:r>
            <a:r>
              <a:rPr lang="ru-RU" sz="1800" dirty="0" smtClean="0">
                <a:solidFill>
                  <a:srgbClr val="FF0000"/>
                </a:solidFill>
              </a:rPr>
              <a:t>21</a:t>
            </a:r>
            <a:r>
              <a:rPr lang="ru-RU" sz="1800" dirty="0" smtClean="0">
                <a:solidFill>
                  <a:srgbClr val="0066CC"/>
                </a:solidFill>
              </a:rPr>
              <a:t> стандарт</a:t>
            </a:r>
          </a:p>
          <a:p>
            <a:endParaRPr lang="ru-RU" sz="1800" dirty="0">
              <a:solidFill>
                <a:srgbClr val="0066CC"/>
              </a:solidFill>
            </a:endParaRPr>
          </a:p>
          <a:p>
            <a:r>
              <a:rPr lang="ru-RU" sz="1800" dirty="0" smtClean="0">
                <a:solidFill>
                  <a:srgbClr val="0066CC"/>
                </a:solidFill>
              </a:rPr>
              <a:t>- перевод СТО Газпром в ранг национальных стандартов – </a:t>
            </a:r>
            <a:r>
              <a:rPr lang="ru-RU" sz="1800" dirty="0" smtClean="0">
                <a:solidFill>
                  <a:srgbClr val="FF0000"/>
                </a:solidFill>
              </a:rPr>
              <a:t>6</a:t>
            </a:r>
            <a:r>
              <a:rPr lang="ru-RU" sz="1800" dirty="0" smtClean="0">
                <a:solidFill>
                  <a:srgbClr val="0066CC"/>
                </a:solidFill>
              </a:rPr>
              <a:t> стандартов</a:t>
            </a:r>
          </a:p>
          <a:p>
            <a:endParaRPr lang="ru-RU" sz="1000" dirty="0" smtClean="0">
              <a:solidFill>
                <a:srgbClr val="0066CC"/>
              </a:solidFill>
            </a:endParaRPr>
          </a:p>
          <a:p>
            <a:endParaRPr lang="ru-RU" sz="1000" dirty="0" smtClean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30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273" y="1292522"/>
            <a:ext cx="8484042" cy="3403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2400" b="0" kern="1200" dirty="0" smtClean="0">
                <a:solidFill>
                  <a:srgbClr val="0066CC"/>
                </a:solidFill>
              </a:rPr>
              <a:t>Длительные </a:t>
            </a:r>
            <a:r>
              <a:rPr lang="ru-RU" sz="2400" b="0" kern="1200" dirty="0" smtClean="0">
                <a:solidFill>
                  <a:srgbClr val="0066CC"/>
                </a:solidFill>
              </a:rPr>
              <a:t>сроки утверждения стандартов (до 2-х лет и более</a:t>
            </a:r>
            <a:r>
              <a:rPr lang="ru-RU" sz="2400" b="0" kern="1200" dirty="0" smtClean="0">
                <a:solidFill>
                  <a:srgbClr val="0066CC"/>
                </a:solidFill>
              </a:rPr>
              <a:t>) в </a:t>
            </a:r>
            <a:r>
              <a:rPr lang="ru-RU" sz="2400" b="0" kern="1200" dirty="0" err="1" smtClean="0">
                <a:solidFill>
                  <a:srgbClr val="0066CC"/>
                </a:solidFill>
              </a:rPr>
              <a:t>Росстандарте</a:t>
            </a:r>
            <a:r>
              <a:rPr lang="ru-RU" sz="2400" b="0" kern="1200" dirty="0" smtClean="0">
                <a:solidFill>
                  <a:srgbClr val="0066CC"/>
                </a:solidFill>
              </a:rPr>
              <a:t>.</a:t>
            </a:r>
            <a:endParaRPr lang="ru-RU" sz="2400" b="0" kern="1200" dirty="0" smtClean="0">
              <a:solidFill>
                <a:srgbClr val="0066CC"/>
              </a:solidFill>
            </a:endParaRPr>
          </a:p>
          <a:p>
            <a:pPr algn="just">
              <a:spcBef>
                <a:spcPts val="600"/>
              </a:spcBef>
            </a:pPr>
            <a:endParaRPr lang="ru-RU" sz="1400" kern="1200" dirty="0">
              <a:solidFill>
                <a:srgbClr val="0066CC"/>
              </a:solidFill>
              <a:latin typeface="Arial Narrow" pitchFamily="34" charset="0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/>
              <a:pPr/>
              <a:t>6</a:t>
            </a:fld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72535" y="297677"/>
            <a:ext cx="7157165" cy="448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 smtClean="0">
                <a:latin typeface="+mj-lt"/>
                <a:ea typeface="+mj-ea"/>
                <a:cs typeface="Tahoma" pitchFamily="34" charset="0"/>
              </a:rPr>
              <a:t>Проблемные вопросы</a:t>
            </a:r>
            <a:endParaRPr lang="ru-RU" sz="2600" baseline="30000" dirty="0">
              <a:solidFill>
                <a:schemeClr val="bg1"/>
              </a:solidFill>
              <a:latin typeface="+mj-lt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4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ChangeArrowheads="1"/>
          </p:cNvSpPr>
          <p:nvPr/>
        </p:nvSpPr>
        <p:spPr bwMode="auto">
          <a:xfrm>
            <a:off x="1872535" y="290057"/>
            <a:ext cx="7157165" cy="4482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 smtClean="0">
                <a:latin typeface="+mj-lt"/>
                <a:ea typeface="+mj-ea"/>
                <a:cs typeface="Tahoma" pitchFamily="34" charset="0"/>
              </a:rPr>
              <a:t>Предложения</a:t>
            </a:r>
            <a:endParaRPr lang="ru-RU" sz="2600" baseline="30000" dirty="0">
              <a:solidFill>
                <a:schemeClr val="bg1"/>
              </a:solidFill>
              <a:latin typeface="+mj-lt"/>
              <a:ea typeface="+mj-ea"/>
              <a:cs typeface="Tahoma" pitchFamily="34" charset="0"/>
            </a:endParaRPr>
          </a:p>
        </p:txBody>
      </p:sp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91762" y="1849652"/>
            <a:ext cx="804413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u-RU" sz="2000" dirty="0" smtClean="0">
                <a:solidFill>
                  <a:srgbClr val="0066CC"/>
                </a:solidFill>
              </a:rPr>
              <a:t>Секретариату ТК 23, подкомитету ПК 3/ТК 23:</a:t>
            </a:r>
          </a:p>
          <a:p>
            <a:pPr marL="1588" indent="14288">
              <a:lnSpc>
                <a:spcPct val="150000"/>
              </a:lnSpc>
              <a:spcBef>
                <a:spcPts val="600"/>
              </a:spcBef>
            </a:pPr>
            <a:r>
              <a:rPr lang="ru-RU" sz="2000" dirty="0" smtClean="0">
                <a:solidFill>
                  <a:srgbClr val="0066CC"/>
                </a:solidFill>
              </a:rPr>
              <a:t>- проработать механизмы взаимодействия с институтами Росстандарта (ФГУП ВНИИНМАШ, ФГУП ВНИЦСМВ, ФГУП </a:t>
            </a:r>
            <a:r>
              <a:rPr lang="ru-RU" sz="2000" dirty="0" err="1" smtClean="0">
                <a:solidFill>
                  <a:srgbClr val="0066CC"/>
                </a:solidFill>
              </a:rPr>
              <a:t>Стандартинформ</a:t>
            </a:r>
            <a:r>
              <a:rPr lang="ru-RU" sz="2000" dirty="0" smtClean="0">
                <a:solidFill>
                  <a:srgbClr val="0066CC"/>
                </a:solidFill>
              </a:rPr>
              <a:t>) с целью ускорения утверждения проектов национальных стандартов, принятых ТК 23.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	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/>
              <a:pPr/>
              <a:t>7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81225" y="2895600"/>
            <a:ext cx="49984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ChangeArrowheads="1"/>
          </p:cNvSpPr>
          <p:nvPr/>
        </p:nvSpPr>
        <p:spPr bwMode="auto">
          <a:xfrm>
            <a:off x="1872535" y="288732"/>
            <a:ext cx="7157165" cy="8083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87270" tIns="43635" rIns="87270" bIns="43635">
            <a:spAutoFit/>
          </a:bodyPr>
          <a:lstStyle/>
          <a:p>
            <a:pPr algn="ctr" defTabSz="873125">
              <a:lnSpc>
                <a:spcPct val="90000"/>
              </a:lnSpc>
              <a:defRPr/>
            </a:pPr>
            <a:r>
              <a:rPr lang="ru-RU" sz="2600" dirty="0">
                <a:solidFill>
                  <a:srgbClr val="FFFFFF"/>
                </a:solidFill>
                <a:latin typeface="Arial Narrow"/>
                <a:cs typeface="Tahoma" pitchFamily="34" charset="0"/>
              </a:rPr>
              <a:t>к</a:t>
            </a:r>
            <a:r>
              <a:rPr lang="ru-RU" sz="2600" dirty="0" smtClean="0">
                <a:solidFill>
                  <a:srgbClr val="FFFFFF"/>
                </a:solidFill>
                <a:latin typeface="Arial Narrow"/>
                <a:cs typeface="Tahoma" pitchFamily="34" charset="0"/>
              </a:rPr>
              <a:t> слайду 3</a:t>
            </a:r>
          </a:p>
          <a:p>
            <a:pPr algn="ctr" defTabSz="873125">
              <a:lnSpc>
                <a:spcPct val="90000"/>
              </a:lnSpc>
              <a:defRPr/>
            </a:pPr>
            <a:endParaRPr lang="ru-RU" sz="2600" dirty="0" smtClean="0">
              <a:solidFill>
                <a:srgbClr val="FFFFFF"/>
              </a:solidFill>
              <a:latin typeface="Arial Narrow"/>
              <a:cs typeface="Tahoma" pitchFamily="34" charset="0"/>
            </a:endParaRPr>
          </a:p>
        </p:txBody>
      </p:sp>
      <p:sp>
        <p:nvSpPr>
          <p:cNvPr id="2127" name="Line 77"/>
          <p:cNvSpPr>
            <a:spLocks noChangeShapeType="1"/>
          </p:cNvSpPr>
          <p:nvPr/>
        </p:nvSpPr>
        <p:spPr bwMode="auto">
          <a:xfrm>
            <a:off x="140677" y="762000"/>
            <a:ext cx="0" cy="1524000"/>
          </a:xfrm>
          <a:prstGeom prst="line">
            <a:avLst/>
          </a:prstGeom>
          <a:noFill/>
          <a:ln w="76200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fld id="{B4C9CBDF-3B1A-4E0D-BF81-FC02E3BB52B5}" type="slidenum">
              <a:rPr lang="ru-RU">
                <a:solidFill>
                  <a:srgbClr val="FFFFFF"/>
                </a:solidFill>
              </a:rPr>
              <a:pPr/>
              <a:t>9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0166" y="1179259"/>
            <a:ext cx="73940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66CC"/>
                </a:solidFill>
              </a:rPr>
              <a:t>ОКС 01 Термины и определения в области добычи и переработки нефти и газа:</a:t>
            </a:r>
            <a:endParaRPr lang="en-US" sz="1600" dirty="0" smtClean="0">
              <a:solidFill>
                <a:srgbClr val="0066CC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en-US" sz="1400" dirty="0" smtClean="0">
                <a:solidFill>
                  <a:srgbClr val="0066CC"/>
                </a:solidFill>
              </a:rPr>
              <a:t>1. </a:t>
            </a:r>
            <a:r>
              <a:rPr lang="ru-RU" sz="1400" dirty="0" smtClean="0">
                <a:solidFill>
                  <a:srgbClr val="0066CC"/>
                </a:solidFill>
              </a:rPr>
              <a:t>ГОСТ Р 54910-2012 «Залежи газоконденсатные и нефтегазоконденсатные. Характеристики углеводородов газоконденсатные. Термины и определения» (</a:t>
            </a:r>
            <a:r>
              <a:rPr lang="ru-RU" sz="1400" dirty="0" smtClean="0">
                <a:solidFill>
                  <a:srgbClr val="00B050"/>
                </a:solidFill>
              </a:rPr>
              <a:t>Введен в действие с 01 июля 2012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algn="just">
              <a:spcBef>
                <a:spcPts val="600"/>
              </a:spcBef>
            </a:pPr>
            <a:r>
              <a:rPr lang="en-US" sz="1400" dirty="0" smtClean="0">
                <a:solidFill>
                  <a:srgbClr val="0066CC"/>
                </a:solidFill>
              </a:rPr>
              <a:t>2. </a:t>
            </a:r>
            <a:r>
              <a:rPr lang="ru-RU" sz="1400" dirty="0" smtClean="0">
                <a:solidFill>
                  <a:srgbClr val="0066CC"/>
                </a:solidFill>
              </a:rPr>
              <a:t>ГОСТ Р «Проектирование разработки и освоение газовых и газоконденсатных месторождений. Термины и определения»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декабря 2012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algn="ctr">
              <a:spcBef>
                <a:spcPts val="600"/>
              </a:spcBef>
            </a:pPr>
            <a:r>
              <a:rPr lang="ru-RU" sz="1600" dirty="0" smtClean="0">
                <a:solidFill>
                  <a:srgbClr val="0066CC"/>
                </a:solidFill>
              </a:rPr>
              <a:t>ОКС 75.020 Добыча и переработка нефти и природного газа: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3. ГОСТ Р 55415-2013 «Месторождения газовые, газоконденсатные, нефтегазовые и нефтегазоконденсатные. Правила разработки»  (</a:t>
            </a:r>
            <a:r>
              <a:rPr lang="ru-RU" sz="1400" dirty="0" smtClean="0">
                <a:solidFill>
                  <a:srgbClr val="00B050"/>
                </a:solidFill>
              </a:rPr>
              <a:t>Введен в действие с 01 ноября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4. ГОСТ Р 55414-2013 «Месторождения газовые, газоконденсатные, нефтегазовые и нефтегазоконденсатные. Требования к техническому проекту разработки» (</a:t>
            </a:r>
            <a:r>
              <a:rPr lang="ru-RU" sz="1400" dirty="0" smtClean="0">
                <a:solidFill>
                  <a:srgbClr val="00B050"/>
                </a:solidFill>
              </a:rPr>
              <a:t>Введен в действие                 с 01 ноября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5. ГОСТ Р «Проектирование разработки и освоение газовых и газоконденсатных месторождений. Технические требования к геологической информации»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октября 2012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6. ГОСТ Р «Проектирование разработки и освоение газовых и газоконденсатных месторождений. Подсчет запасов газа и газового конденсата объемным методом. Основные технические требования»                    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марта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solidFill>
                  <a:srgbClr val="0066CC"/>
                </a:solidFill>
              </a:rPr>
              <a:t>7. ГОСТ Р «Проектирование разработки и освоение газовых и газоконденсатных месторождений. Общие требования к проведению авторского надзора за выполнением проектов разработки газовых и газоконденсатных месторождений» (</a:t>
            </a:r>
            <a:r>
              <a:rPr lang="ru-RU" sz="1400" dirty="0" smtClean="0">
                <a:solidFill>
                  <a:srgbClr val="FF0000"/>
                </a:solidFill>
              </a:rPr>
              <a:t>на утверждении в </a:t>
            </a:r>
            <a:r>
              <a:rPr lang="ru-RU" sz="1400" dirty="0" err="1" smtClean="0">
                <a:solidFill>
                  <a:srgbClr val="FF0000"/>
                </a:solidFill>
              </a:rPr>
              <a:t>Росстандарте</a:t>
            </a:r>
            <a:r>
              <a:rPr lang="ru-RU" sz="1400" dirty="0" smtClean="0">
                <a:solidFill>
                  <a:srgbClr val="FF0000"/>
                </a:solidFill>
              </a:rPr>
              <a:t> с марта 2013 года</a:t>
            </a:r>
            <a:r>
              <a:rPr lang="ru-RU" sz="1400" dirty="0" smtClean="0">
                <a:solidFill>
                  <a:srgbClr val="0066CC"/>
                </a:solidFill>
              </a:rPr>
              <a:t>)</a:t>
            </a:r>
            <a:endParaRPr lang="ru-RU" sz="140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124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5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3">
  <a:themeElements>
    <a:clrScheme name="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5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6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6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0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6917</TotalTime>
  <Words>1848</Words>
  <Application>Microsoft Office PowerPoint</Application>
  <PresentationFormat>Экран (4:3)</PresentationFormat>
  <Paragraphs>174</Paragraphs>
  <Slides>18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3_Специальное оформление</vt:lpstr>
      <vt:lpstr>Специальное оформление</vt:lpstr>
      <vt:lpstr>Тема3</vt:lpstr>
      <vt:lpstr>4_Специальное оформление</vt:lpstr>
      <vt:lpstr>6_Специальное оформление</vt:lpstr>
      <vt:lpstr>7_Специальное оформление</vt:lpstr>
      <vt:lpstr>8_Специальное оформление</vt:lpstr>
      <vt:lpstr>9_Специальное оформление</vt:lpstr>
      <vt:lpstr>10_Специальное оформление</vt:lpstr>
      <vt:lpstr>5_Специальное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Pirit</dc:creator>
  <cp:lastModifiedBy> </cp:lastModifiedBy>
  <cp:revision>475</cp:revision>
  <cp:lastPrinted>2015-04-22T13:30:05Z</cp:lastPrinted>
  <dcterms:created xsi:type="dcterms:W3CDTF">2009-07-15T11:37:47Z</dcterms:created>
  <dcterms:modified xsi:type="dcterms:W3CDTF">2015-04-22T14:19:35Z</dcterms:modified>
</cp:coreProperties>
</file>