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364" r:id="rId3"/>
    <p:sldId id="336" r:id="rId4"/>
    <p:sldId id="262" r:id="rId5"/>
    <p:sldId id="263" r:id="rId6"/>
    <p:sldId id="365" r:id="rId7"/>
    <p:sldId id="359" r:id="rId8"/>
    <p:sldId id="347" r:id="rId9"/>
    <p:sldId id="337" r:id="rId10"/>
    <p:sldId id="338" r:id="rId11"/>
    <p:sldId id="367" r:id="rId12"/>
    <p:sldId id="339" r:id="rId13"/>
    <p:sldId id="340" r:id="rId14"/>
    <p:sldId id="342" r:id="rId15"/>
    <p:sldId id="360" r:id="rId16"/>
    <p:sldId id="343" r:id="rId17"/>
    <p:sldId id="344" r:id="rId18"/>
    <p:sldId id="345" r:id="rId19"/>
    <p:sldId id="368" r:id="rId20"/>
    <p:sldId id="361" r:id="rId21"/>
    <p:sldId id="362" r:id="rId22"/>
    <p:sldId id="358" r:id="rId23"/>
    <p:sldId id="350" r:id="rId24"/>
    <p:sldId id="352" r:id="rId25"/>
    <p:sldId id="353" r:id="rId26"/>
    <p:sldId id="354" r:id="rId27"/>
    <p:sldId id="363" r:id="rId28"/>
    <p:sldId id="356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41BE"/>
    <a:srgbClr val="03EDED"/>
    <a:srgbClr val="2C1502"/>
    <a:srgbClr val="5428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3" autoAdjust="0"/>
    <p:restoredTop sz="85075" autoAdjust="0"/>
  </p:normalViewPr>
  <p:slideViewPr>
    <p:cSldViewPr>
      <p:cViewPr>
        <p:scale>
          <a:sx n="66" d="100"/>
          <a:sy n="66" d="100"/>
        </p:scale>
        <p:origin x="-16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90"/>
          </a:xfrm>
          <a:prstGeom prst="rect">
            <a:avLst/>
          </a:prstGeom>
        </p:spPr>
        <p:txBody>
          <a:bodyPr vert="horz" lIns="92275" tIns="46137" rIns="92275" bIns="461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98" y="1"/>
            <a:ext cx="2945659" cy="496490"/>
          </a:xfrm>
          <a:prstGeom prst="rect">
            <a:avLst/>
          </a:prstGeom>
        </p:spPr>
        <p:txBody>
          <a:bodyPr vert="horz" lIns="92275" tIns="46137" rIns="92275" bIns="46137" rtlCol="0"/>
          <a:lstStyle>
            <a:lvl1pPr algn="r">
              <a:defRPr sz="1200"/>
            </a:lvl1pPr>
          </a:lstStyle>
          <a:p>
            <a:fld id="{ACB9F066-00A8-4890-A11A-7307E29A917E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143"/>
            <a:ext cx="2945659" cy="496490"/>
          </a:xfrm>
          <a:prstGeom prst="rect">
            <a:avLst/>
          </a:prstGeom>
        </p:spPr>
        <p:txBody>
          <a:bodyPr vert="horz" lIns="92275" tIns="46137" rIns="92275" bIns="461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98" y="9430143"/>
            <a:ext cx="2945659" cy="496490"/>
          </a:xfrm>
          <a:prstGeom prst="rect">
            <a:avLst/>
          </a:prstGeom>
        </p:spPr>
        <p:txBody>
          <a:bodyPr vert="horz" lIns="92275" tIns="46137" rIns="92275" bIns="46137" rtlCol="0" anchor="b"/>
          <a:lstStyle>
            <a:lvl1pPr algn="r">
              <a:defRPr sz="1200"/>
            </a:lvl1pPr>
          </a:lstStyle>
          <a:p>
            <a:fld id="{DAFFDE64-0B32-4B3C-BAC7-8A4AF20094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666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2D0D02A3-7039-4837-8E38-5F4228300B95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36B75FB8-E54D-407F-BA69-FFE6543E1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44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5FB8-E54D-407F-BA69-FFE6543E14C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01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75FB8-E54D-407F-BA69-FFE6543E14C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65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6AA3-BC08-41BA-91C6-5625A772F7D9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FE03-597D-4F39-943B-3E27045B4202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0B48-1E2B-4752-8DED-8126B40A561A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F083-38F3-48A4-A313-9D355F983159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CA3B-3756-40D4-8543-8A2D8A34FC0A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49C62-C04E-40D7-92F3-250ACC895FFE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DD83-BB2F-4110-A315-02B24B956A50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F481-733B-4AB1-8BC3-56BCB851F3AE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0739-0F05-4E01-A856-18C15BCD91AE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7C47-3924-4DBF-BEA4-287DEE3192F7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8834C-C8DF-4F8E-AE67-7266997E55AD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914A7-6965-4B4D-ABE8-2159ACE96621}" type="datetime1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3B05E-0E56-4554-84B0-903D408A0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V.Vernikovskiy\Pictures\газпро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542015"/>
            <a:ext cx="1440159" cy="12628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86771" y="-99392"/>
            <a:ext cx="7776864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endParaRPr lang="ru-RU" sz="24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23 «Нефтяная и газовая промышленность</a:t>
            </a:r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»/</a:t>
            </a:r>
            <a:b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МТК </a:t>
            </a: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523 «Техника и технологии добычи и переработки нефти и газа»</a:t>
            </a:r>
          </a:p>
          <a:p>
            <a:pPr marL="228600" indent="-228600" algn="ctr">
              <a:spcBef>
                <a:spcPct val="20000"/>
              </a:spcBef>
            </a:pP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ct val="200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Астрахань                                            28 октября 2015 г.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999286"/>
            <a:ext cx="2339280" cy="72219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ООО "ЛУКОЙЛ - </a:t>
            </a:r>
            <a:r>
              <a:rPr lang="ru-RU" sz="1600" dirty="0" err="1" smtClean="0">
                <a:solidFill>
                  <a:schemeClr val="tx1"/>
                </a:solidFill>
              </a:rPr>
              <a:t>Н</a:t>
            </a:r>
            <a:r>
              <a:rPr lang="ru-RU" sz="1600" dirty="0" err="1">
                <a:solidFill>
                  <a:schemeClr val="tx1"/>
                </a:solidFill>
              </a:rPr>
              <a:t>и</a:t>
            </a:r>
            <a:r>
              <a:rPr lang="ru-RU" sz="1600" dirty="0" err="1" smtClean="0">
                <a:solidFill>
                  <a:schemeClr val="tx1"/>
                </a:solidFill>
              </a:rPr>
              <a:t>жневолжскнефть</a:t>
            </a:r>
            <a:r>
              <a:rPr lang="ru-RU" sz="1600" dirty="0">
                <a:solidFill>
                  <a:schemeClr val="tx1"/>
                </a:solidFill>
              </a:rPr>
              <a:t>"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592" y="5797156"/>
            <a:ext cx="1296144" cy="9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V_Vernikovsky\Pictures\уренгой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587" y="2759917"/>
            <a:ext cx="4695231" cy="30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_Vernikovsky\Pictures\logotip-bez-fon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1988" y="3375025"/>
            <a:ext cx="2000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671" y="6133873"/>
            <a:ext cx="1563966" cy="407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086406"/>
            <a:ext cx="1215698" cy="9112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37056" y="3244334"/>
            <a:ext cx="4269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ООО "ЛУКОЙЛ - </a:t>
            </a:r>
            <a:r>
              <a:rPr lang="ru-RU" dirty="0" err="1" smtClean="0"/>
              <a:t>Нжневолжскнефть</a:t>
            </a:r>
            <a:r>
              <a:rPr lang="ru-RU" dirty="0"/>
              <a:t>" </a:t>
            </a:r>
          </a:p>
        </p:txBody>
      </p:sp>
      <p:pic>
        <p:nvPicPr>
          <p:cNvPr id="1026" name="Picture 2" descr="C:\Users\V_Vernikovsky\Pictures\м_р им корчаги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1200" y="2622082"/>
            <a:ext cx="4588004" cy="30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3327" y="5797156"/>
            <a:ext cx="1296144" cy="9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1168" y="6133872"/>
            <a:ext cx="1563966" cy="407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сессия. Развитие работ в области морской </a:t>
            </a:r>
            <a:r>
              <a:rPr lang="ru-RU" sz="2400" b="1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нефтегазодобычи</a:t>
            </a: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ПАО «ЛУКОЙЛ»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обустройства и освоения месторождений нефти и газа на шельфе Каспия. Вопросы нормативного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</a:p>
          <a:p>
            <a:endParaRPr lang="ru-RU" sz="28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Яковлевич Шматов,</a:t>
            </a:r>
            <a:endParaRPr lang="ru-RU" sz="28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технического отдела </a:t>
            </a:r>
            <a:r>
              <a:rPr lang="ru-RU" sz="28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ООО«ВолгоградНИПИморнефть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8975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V.Vernikovskiy\Pictures\газпро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542015"/>
            <a:ext cx="1440159" cy="12628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332656"/>
            <a:ext cx="7776864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</a:p>
          <a:p>
            <a:pPr algn="ctr"/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23 «Нефтяная и газовая промышленность»/</a:t>
            </a:r>
            <a:b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МТК 523 «Техника и технологии добычи и переработки нефти и газа»</a:t>
            </a:r>
          </a:p>
          <a:p>
            <a:pPr marL="228600" indent="-228600" algn="ctr">
              <a:spcBef>
                <a:spcPct val="20000"/>
              </a:spcBef>
            </a:pP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ct val="200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Астрахань                                            28 октября 2015 г.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999286"/>
            <a:ext cx="2339280" cy="72219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ООО "ЛУКОЙЛ - </a:t>
            </a:r>
            <a:r>
              <a:rPr lang="ru-RU" sz="1600" dirty="0" err="1">
                <a:solidFill>
                  <a:schemeClr val="tx1"/>
                </a:solidFill>
              </a:rPr>
              <a:t>Нжневолжскнефть</a:t>
            </a:r>
            <a:r>
              <a:rPr lang="ru-RU" sz="1600" dirty="0">
                <a:solidFill>
                  <a:schemeClr val="tx1"/>
                </a:solidFill>
              </a:rPr>
              <a:t>"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592" y="5797156"/>
            <a:ext cx="1296144" cy="9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671" y="6133873"/>
            <a:ext cx="1563966" cy="407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086406"/>
            <a:ext cx="1215698" cy="9112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1113" y="3801414"/>
            <a:ext cx="378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 на обед</a:t>
            </a:r>
            <a:r>
              <a:rPr lang="en-US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ru-RU" sz="24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3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сессия. Развитие работ в области морской </a:t>
            </a:r>
            <a:r>
              <a:rPr lang="ru-RU" sz="2400" b="1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нефтегазодобычи</a:t>
            </a: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ПАО «ЛУКОЙЛ»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352" y="1596698"/>
            <a:ext cx="7623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и перспективы разработки национальных стандартов в области проектирования морских нефтегазопромысловых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</a:t>
            </a:r>
          </a:p>
          <a:p>
            <a:endParaRPr lang="ru-RU" sz="2800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Александровна Кривобокова,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старший </a:t>
            </a:r>
            <a:r>
              <a:rPr lang="ru-RU" sz="280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сотрудник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перспективных морских проектов и управления базами данных</a:t>
            </a:r>
          </a:p>
          <a:p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ООО «ЛУКОЙЛ-Инжиниринг» «</a:t>
            </a:r>
            <a:r>
              <a:rPr lang="ru-RU" sz="28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ВолгоградНИПИморнефть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в </a:t>
            </a:r>
            <a:r>
              <a:rPr lang="ru-RU" sz="28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г.Волгограде</a:t>
            </a:r>
            <a:endParaRPr lang="ru-RU" sz="28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2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сессия. Развитие работ в области морской </a:t>
            </a:r>
            <a:r>
              <a:rPr lang="ru-RU" sz="2400" b="1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нефтегазодобычи</a:t>
            </a: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ПАО «ЛУКОЙЛ»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352" y="1596698"/>
            <a:ext cx="7623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нефтяных, газовых, газоконденсатных месторождений, добыча нефти и газа в акватории Каспийского моря. Вопросы нормативного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</a:t>
            </a:r>
          </a:p>
          <a:p>
            <a:endParaRPr lang="ru-RU" sz="2800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Юрьевич </a:t>
            </a:r>
            <a:r>
              <a:rPr lang="ru-RU" sz="2800" b="1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Штунь</a:t>
            </a:r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генерального директора по геологии и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ООО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«ЛУКОЙЛ-«</a:t>
            </a:r>
            <a:r>
              <a:rPr lang="ru-RU" sz="28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Нижневолжскнефть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5602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подготовки нормативных документов для разработки морских месторождений в пределах ответственности ОАО «Газпром»</a:t>
            </a:r>
            <a:b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352" y="1564596"/>
            <a:ext cx="76230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</a:t>
            </a:r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 Новиков,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Управления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«Газпром»,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5/ТК 23</a:t>
            </a:r>
          </a:p>
        </p:txBody>
      </p:sp>
    </p:spTree>
    <p:extLst>
      <p:ext uri="{BB962C8B-B14F-4D97-AF65-F5344CB8AC3E}">
        <p14:creationId xmlns:p14="http://schemas.microsoft.com/office/powerpoint/2010/main" xmlns="" val="34343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7667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развитии работ по стандартизации в области морской </a:t>
            </a:r>
            <a:r>
              <a:rPr lang="ru-RU" sz="2400" b="1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нефтегазодобычи</a:t>
            </a: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арктических операций в </a:t>
            </a:r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 ВНИИГАЗ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276872"/>
            <a:ext cx="7416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Марат </a:t>
            </a:r>
            <a:r>
              <a:rPr lang="ru-RU" sz="2800" b="1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НабиевичМансуров</a:t>
            </a:r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Отделением геологии, разработки и эксплуатации морских месторождений нефти и газа Корпоративного научно-технического центра освоения морских нефтегазовых ресурсов ООО «Газпром ВНИИГАЗ»</a:t>
            </a:r>
          </a:p>
        </p:txBody>
      </p:sp>
    </p:spTree>
    <p:extLst>
      <p:ext uri="{BB962C8B-B14F-4D97-AF65-F5344CB8AC3E}">
        <p14:creationId xmlns:p14="http://schemas.microsoft.com/office/powerpoint/2010/main" xmlns="" val="19494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sz="24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352" y="1564596"/>
            <a:ext cx="7623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проекта ГОСТ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Р:</a:t>
            </a:r>
          </a:p>
          <a:p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Нефтяная и газовая промышленность.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эксплуатация подводных эксплуатационных систем. Часть 4: Подводное устьевое оборудование и фонтанная арматура»</a:t>
            </a:r>
          </a:p>
          <a:p>
            <a:endParaRPr lang="ru-RU" sz="2800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 Васильевна </a:t>
            </a:r>
            <a:r>
              <a:rPr lang="ru-RU" sz="2800" b="1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Лахаузова</a:t>
            </a:r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сектором разработки нормативных документов отдела организации инжиниринговых услуг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«ЦКБН»</a:t>
            </a:r>
          </a:p>
        </p:txBody>
      </p:sp>
    </p:spTree>
    <p:extLst>
      <p:ext uri="{BB962C8B-B14F-4D97-AF65-F5344CB8AC3E}">
        <p14:creationId xmlns:p14="http://schemas.microsoft.com/office/powerpoint/2010/main" xmlns="" val="23243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sz="24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76230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проекта ГОСТ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Р:</a:t>
            </a:r>
          </a:p>
          <a:p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Нефтяная и газовая промышленность. Нефтяные танкеры и терминалы  отгрузки и приема нефти. Правила безопасности»</a:t>
            </a:r>
          </a:p>
          <a:p>
            <a:endParaRPr lang="ru-RU" sz="2800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Викторовна </a:t>
            </a:r>
            <a:r>
              <a:rPr lang="ru-RU" sz="2800" b="1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Светачева</a:t>
            </a:r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отделом организации инжиниринговых услуг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«ЦКБН»</a:t>
            </a:r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 </a:t>
            </a:r>
            <a:r>
              <a:rPr lang="ru-RU" sz="27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проектам национальных </a:t>
            </a:r>
            <a:r>
              <a:rPr lang="ru-RU" sz="27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</a:t>
            </a:r>
            <a:r>
              <a:rPr lang="ru-RU" sz="27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20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68760"/>
            <a:ext cx="77670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Нефтяная и газовая промышленность. </a:t>
            </a:r>
            <a:r>
              <a:rPr lang="ru-RU" sz="20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20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эксплуатация подводных эксплуатационных систем. Часть 4: Подводное устьевое оборудование и фонтанная арматура</a:t>
            </a:r>
            <a:r>
              <a:rPr lang="ru-RU" sz="20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sz="20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одобрить и принять проект стандарта с учетом необходимости коррекции перевода стандарта ИСО на русский язык и сделанных замечаний и предложений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заочного голосования до заседания ТК</a:t>
            </a:r>
            <a:endParaRPr lang="ru-RU" sz="2000" b="1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«Нефтяная и газовая промышленность. Нефтяные танкеры и терминалы  отгрузки и приема нефти. Правила безопасности</a:t>
            </a:r>
            <a:r>
              <a:rPr lang="ru-RU" sz="20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r>
              <a:rPr lang="ru-RU" sz="20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</a:t>
            </a:r>
            <a:r>
              <a:rPr lang="ru-RU" sz="20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сведению доклад разработчика, предоставить время до марта 2016 года для доработки проекта стандарта в соответствии с замечаниями Российского морского регистра судоходства, других членов ТК .</a:t>
            </a:r>
          </a:p>
          <a:p>
            <a:r>
              <a:rPr lang="ru-RU" sz="20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Просить руководителя ПК 5/ТК 23 оказать содействие в организации повторной экспертизы, рассмотрения проекта стандарта в </a:t>
            </a:r>
            <a:r>
              <a:rPr lang="ru-RU" sz="20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подкомитете, </a:t>
            </a:r>
            <a:r>
              <a:rPr lang="ru-RU" sz="20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 проекта стандарта с ТК 318 «Морфлот»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0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V.Vernikovskiy\Pictures\газпро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542015"/>
            <a:ext cx="1440159" cy="12628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332656"/>
            <a:ext cx="7776864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</a:p>
          <a:p>
            <a:pPr algn="ctr"/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23 «Нефтяная и газовая промышленность»/</a:t>
            </a:r>
            <a:b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МТК 523 «Техника и технологии добычи и переработки нефти и газа»</a:t>
            </a:r>
          </a:p>
          <a:p>
            <a:pPr marL="228600" indent="-228600" algn="ctr">
              <a:spcBef>
                <a:spcPct val="20000"/>
              </a:spcBef>
            </a:pP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spcBef>
                <a:spcPct val="200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Астрахань                                            28 октября 2015 г.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999286"/>
            <a:ext cx="2339280" cy="72219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ООО "ЛУКОЙЛ - </a:t>
            </a:r>
            <a:r>
              <a:rPr lang="ru-RU" sz="1600" dirty="0" err="1" smtClean="0">
                <a:solidFill>
                  <a:schemeClr val="tx1"/>
                </a:solidFill>
              </a:rPr>
              <a:t>Нижневолжскнефть</a:t>
            </a:r>
            <a:r>
              <a:rPr lang="ru-RU" sz="1600" dirty="0">
                <a:solidFill>
                  <a:schemeClr val="tx1"/>
                </a:solidFill>
              </a:rPr>
              <a:t>"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592" y="5797156"/>
            <a:ext cx="1296144" cy="9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671" y="6133873"/>
            <a:ext cx="1563966" cy="407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086406"/>
            <a:ext cx="1215698" cy="9112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31113" y="3801414"/>
            <a:ext cx="3009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 15 минут  </a:t>
            </a:r>
            <a:endParaRPr lang="ru-RU" sz="24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59766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Приветственное выступление </a:t>
            </a:r>
            <a:endParaRPr lang="en-US" sz="2800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вице-губернатора-председателя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Астраханской области </a:t>
            </a:r>
            <a:endParaRPr lang="en-US" sz="2800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Константина </a:t>
            </a:r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Алексеевича Маркелова </a:t>
            </a:r>
            <a:endParaRPr lang="ru-RU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6189" y="1700808"/>
            <a:ext cx="254428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11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смежными ТК в ТЭК</a:t>
            </a:r>
            <a:endParaRPr lang="ru-RU" sz="24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23 заключил соглашения и подписал программы совместных работ со следующими Техническими комитетами по стандартизации:</a:t>
            </a:r>
          </a:p>
          <a:p>
            <a:endParaRPr lang="ru-RU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</a:t>
            </a:r>
            <a:r>
              <a:rPr lang="ru-RU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«Метрологическое обеспечение добычи и учета углеводородов»;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259 </a:t>
            </a:r>
            <a:r>
              <a:rPr lang="ru-RU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«Трубопроводная арматура и сильфоны»;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357 </a:t>
            </a:r>
            <a:r>
              <a:rPr lang="ru-RU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«Стальные и чугунные трубы и баллоны»;</a:t>
            </a:r>
            <a:r>
              <a:rPr lang="ru-RU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431 </a:t>
            </a:r>
            <a:r>
              <a:rPr lang="ru-RU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«Геологическое изучение, использование и охрана недр»;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364 </a:t>
            </a:r>
            <a:r>
              <a:rPr lang="ru-RU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«Сварка»;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245</a:t>
            </a:r>
            <a:r>
              <a:rPr lang="ru-RU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«Насосы</a:t>
            </a:r>
            <a:r>
              <a:rPr lang="ru-RU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подписано Соглашение о сотрудничестве и новая программа  совместных работ на 2015- 2017 годы с ТК 357 «Стальные и чугунные трубы и баллоны».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23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взаимодействии  ТК 357 «Стальные и чугунные </a:t>
            </a:r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трубы </a:t>
            </a: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баллоны» с ТК 23 «Нефтяная и газовая промышленность»  </a:t>
            </a:r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</a:t>
            </a:r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стандартов</a:t>
            </a:r>
            <a:b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трубы»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2564904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Юрьевич </a:t>
            </a:r>
            <a:r>
              <a:rPr lang="ru-RU" sz="2800" b="1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Пышминцев</a:t>
            </a:r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 </a:t>
            </a:r>
            <a:b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28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РосНИТИ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0727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МТК 523</a:t>
            </a:r>
            <a:endParaRPr lang="ru-RU" sz="24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smtClean="0">
                <a:solidFill>
                  <a:srgbClr val="0241BE"/>
                </a:solidFill>
              </a:rPr>
              <a:pPr/>
              <a:t>22</a:t>
            </a:fld>
            <a:endParaRPr lang="ru-RU" sz="2000" dirty="0">
              <a:solidFill>
                <a:srgbClr val="0241B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6812841"/>
              </p:ext>
            </p:extLst>
          </p:nvPr>
        </p:nvGraphicFramePr>
        <p:xfrm>
          <a:off x="323528" y="908720"/>
          <a:ext cx="8568951" cy="5466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1364269"/>
                <a:gridCol w="6124562"/>
              </a:tblGrid>
              <a:tr h="511093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Страна </a:t>
                      </a:r>
                      <a:r>
                        <a:rPr lang="ru-RU" sz="1100" dirty="0" smtClean="0">
                          <a:effectLst/>
                        </a:rPr>
                        <a:t>– член</a:t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МТК </a:t>
                      </a:r>
                      <a:r>
                        <a:rPr lang="ru-RU" sz="1100" dirty="0">
                          <a:effectLst/>
                        </a:rPr>
                        <a:t>523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</a:rPr>
                        <a:t>Организации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err="1">
                          <a:effectLst/>
                        </a:rPr>
                        <a:t>активные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участники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работ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 anchor="ctr"/>
                </a:tc>
              </a:tr>
              <a:tr h="631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800">
                        <a:effectLst/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Республика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 smtClean="0">
                          <a:effectLst/>
                        </a:rPr>
                        <a:t>Азербайджан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 Государственная Нефтяная Компания 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</a:tr>
              <a:tr h="8149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800">
                        <a:effectLst/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Республика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Беларусь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ОАО «Газпром трансгаз Беларусь»</a:t>
                      </a:r>
                      <a:endParaRPr lang="ru-RU" sz="1000" dirty="0">
                        <a:effectLst/>
                      </a:endParaRPr>
                    </a:p>
                    <a:p>
                      <a:pPr indent="1206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</a:t>
                      </a:r>
                      <a:r>
                        <a:rPr lang="ru-RU" sz="800" dirty="0" err="1">
                          <a:effectLst/>
                        </a:rPr>
                        <a:t>Новополоцкое</a:t>
                      </a:r>
                      <a:r>
                        <a:rPr lang="ru-RU" sz="800" dirty="0">
                          <a:effectLst/>
                        </a:rPr>
                        <a:t> предприятие по транспорту нефти НРУПТН «Дружба»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Гродненский НИПИ азотной промышленности и продуктов орг. синтеза ОАО «ГИАП»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ОАО «Гродно Азот»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Нефтеперерабатывающий завод ОАО «</a:t>
                      </a:r>
                      <a:r>
                        <a:rPr lang="ru-RU" sz="800" dirty="0" err="1">
                          <a:effectLst/>
                        </a:rPr>
                        <a:t>Нафтан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 РУП «ПО «</a:t>
                      </a:r>
                      <a:r>
                        <a:rPr lang="en-US" sz="800" dirty="0" err="1">
                          <a:effectLst/>
                        </a:rPr>
                        <a:t>Белоруснефть</a:t>
                      </a:r>
                      <a:r>
                        <a:rPr lang="en-US" sz="800" dirty="0">
                          <a:effectLst/>
                        </a:rPr>
                        <a:t>»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</a:tr>
              <a:tr h="1258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800">
                        <a:effectLst/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Республика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Казахстан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Министерство чрезвычайных ситуаций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Национальный технический комитет ТК 58 «Нефть, газ, продукты их переработки, материалы, оборудование и сооружения для нефтяной, нефтехимической и газовой промышленности»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Национальный технический комитет ТК 49 «Нефтегазовая отрасль»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Казахская ассоциация организаций нефтегазового и энергетического комплекса «</a:t>
                      </a:r>
                      <a:r>
                        <a:rPr lang="en-US" sz="800" dirty="0" err="1">
                          <a:effectLst/>
                        </a:rPr>
                        <a:t>Kazenergy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ОА «НК «</a:t>
                      </a:r>
                      <a:r>
                        <a:rPr lang="ru-RU" sz="800" dirty="0" err="1">
                          <a:effectLst/>
                        </a:rPr>
                        <a:t>КазМунайГаз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ТОО «</a:t>
                      </a:r>
                      <a:r>
                        <a:rPr lang="ru-RU" sz="800" dirty="0" err="1">
                          <a:effectLst/>
                        </a:rPr>
                        <a:t>Стройинжиниринг</a:t>
                      </a:r>
                      <a:r>
                        <a:rPr lang="ru-RU" sz="800" dirty="0">
                          <a:effectLst/>
                        </a:rPr>
                        <a:t> Астана»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АО «Казахстанско-Британский технический университет»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 </a:t>
                      </a:r>
                      <a:r>
                        <a:rPr lang="en-US" sz="800" dirty="0" err="1">
                          <a:effectLst/>
                        </a:rPr>
                        <a:t>Северо-Каспийская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операционная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Компания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</a:tr>
              <a:tr h="6209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800">
                        <a:effectLst/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Российская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Федерация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- Национальный технический комитет ТК 23 «Техника и технологии добычи и переработки нефти и газа»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</a:tr>
              <a:tr h="9995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highlight>
                          <a:srgbClr val="FFFF00"/>
                        </a:highlight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Украина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ru-RU" sz="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 err="1" smtClean="0">
                          <a:effectLst/>
                          <a:latin typeface="Times New Roman"/>
                          <a:ea typeface="Times New Roman"/>
                        </a:rPr>
                        <a:t>Кыргызская</a:t>
                      </a: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</a:rPr>
                        <a:t> республика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Национальный технический комитет ТК 146 «Материалы, оборудование, технологии и сооружения для нефтегазовой промышленности»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ОАО «ЦКБ «Коралл»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Национальный технический комитет ТК 138 «</a:t>
                      </a:r>
                      <a:r>
                        <a:rPr lang="ru-RU" sz="800" dirty="0" err="1">
                          <a:effectLst/>
                        </a:rPr>
                        <a:t>Нефтегазнормирование</a:t>
                      </a:r>
                      <a:r>
                        <a:rPr lang="ru-RU" sz="800" dirty="0">
                          <a:effectLst/>
                        </a:rPr>
                        <a:t>»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Украинский Научно-исследовательский институт нефтеперерабатывающей промышленности «МАСМА»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</a:tr>
              <a:tr h="229963"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Стран</a:t>
                      </a:r>
                      <a:r>
                        <a:rPr lang="ru-RU" sz="1000" dirty="0" smtClean="0">
                          <a:effectLst/>
                        </a:rPr>
                        <a:t>а</a:t>
                      </a:r>
                      <a:r>
                        <a:rPr lang="en-US" sz="1000" dirty="0" smtClean="0">
                          <a:effectLst/>
                        </a:rPr>
                        <a:t>-</a:t>
                      </a:r>
                      <a:r>
                        <a:rPr lang="en-US" sz="1000" dirty="0" err="1" smtClean="0">
                          <a:effectLst/>
                        </a:rPr>
                        <a:t>наблюдател</a:t>
                      </a:r>
                      <a:r>
                        <a:rPr lang="ru-RU" sz="1000" dirty="0" smtClean="0">
                          <a:effectLst/>
                        </a:rPr>
                        <a:t>ь </a:t>
                      </a:r>
                      <a:r>
                        <a:rPr lang="en-US" sz="1000" dirty="0" smtClean="0">
                          <a:effectLst/>
                        </a:rPr>
                        <a:t>в </a:t>
                      </a:r>
                      <a:r>
                        <a:rPr lang="en-US" sz="1000" dirty="0">
                          <a:effectLst/>
                        </a:rPr>
                        <a:t>МТК 523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53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Республика </a:t>
                      </a:r>
                      <a:r>
                        <a:rPr lang="ru-RU" sz="1200" dirty="0" smtClean="0">
                          <a:effectLst/>
                        </a:rPr>
                        <a:t>Армения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5045" marR="55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57" y="1484784"/>
            <a:ext cx="778454" cy="4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22" y="2075035"/>
            <a:ext cx="713119" cy="4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20" y="2905742"/>
            <a:ext cx="697127" cy="52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56" y="4223871"/>
            <a:ext cx="724385" cy="4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41" y="4825207"/>
            <a:ext cx="726198" cy="40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323" y="5949280"/>
            <a:ext cx="713116" cy="422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292765"/>
            <a:ext cx="743329" cy="44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7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b="1" smtClean="0">
                <a:solidFill>
                  <a:schemeClr val="bg1"/>
                </a:solidFill>
              </a:rPr>
              <a:pPr/>
              <a:t>23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43841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комплекса межгосударственных стандартов: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«Система газоснабжения. Добыча газа с морских месторождений. Безопасные для здоровья человека условия пребывания и пользования зданиями и сооружениями. Световая среда. Контроль»;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«Система газоснабжения. Добыча газа с морских месторождений. Безопасные для здоровья человека условия пребывания и пользования зданиями и сооружениями. Световая среда. Технические требования»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614" y="4319459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Владимирович </a:t>
            </a:r>
            <a:r>
              <a:rPr lang="ru-RU" sz="2000" b="1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Теребнев</a:t>
            </a:r>
            <a:r>
              <a:rPr lang="ru-RU" sz="20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центра экологической безопасности, </a:t>
            </a:r>
            <a:r>
              <a:rPr lang="ru-RU" sz="20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20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охраны </a:t>
            </a:r>
            <a:r>
              <a:rPr lang="ru-RU" sz="20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 ООО </a:t>
            </a:r>
            <a:r>
              <a:rPr lang="ru-RU" sz="20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 ВНИИГАЗ»</a:t>
            </a:r>
          </a:p>
        </p:txBody>
      </p:sp>
    </p:spTree>
    <p:extLst>
      <p:ext uri="{BB962C8B-B14F-4D97-AF65-F5344CB8AC3E}">
        <p14:creationId xmlns:p14="http://schemas.microsoft.com/office/powerpoint/2010/main" xmlns="" val="26659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b="1" smtClean="0">
                <a:solidFill>
                  <a:schemeClr val="bg1"/>
                </a:solidFill>
              </a:rPr>
              <a:pPr/>
              <a:t>24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340768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 при разработке межгосударственных стандартов: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«Нефтяная и газовая промышленность. Стационарные стальные морские сооружения»;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«Нефтяная и газовая промышленность. Стационарные бетонные  морские сооружения»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3717032"/>
            <a:ext cx="74168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Александровна </a:t>
            </a:r>
            <a:r>
              <a:rPr lang="ru-RU" sz="2400" b="1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Калинич</a:t>
            </a: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</a:p>
          <a:p>
            <a:r>
              <a:rPr lang="ru-RU" sz="24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ТОО«Стройинжиниринг</a:t>
            </a:r>
            <a:r>
              <a:rPr lang="ru-RU" sz="2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Астана</a:t>
            </a:r>
            <a:r>
              <a:rPr lang="ru-RU" sz="2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2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r>
              <a:rPr lang="ru-RU" sz="2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08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b="1" smtClean="0">
                <a:solidFill>
                  <a:schemeClr val="bg1"/>
                </a:solidFill>
              </a:rPr>
              <a:pPr/>
              <a:t>25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55679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национальных ТК в нефтегазовом комплексе ЕАЭС. Упрощение принятия международных стандартов, включая принятие их на английском языке</a:t>
            </a:r>
            <a:endParaRPr lang="ru-RU" sz="24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93305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Иванович Барышников</a:t>
            </a:r>
          </a:p>
          <a:p>
            <a:r>
              <a:rPr lang="ru-RU" sz="2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казахстанского </a:t>
            </a:r>
            <a:r>
              <a:rPr lang="ru-RU" sz="2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ТК 89</a:t>
            </a:r>
          </a:p>
          <a:p>
            <a:r>
              <a:rPr lang="ru-RU" sz="2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«Техника и технология разведки и добычи нефти и газа», менеджер по нормам и стандартам Северо-Казахстанской операционной компании (</a:t>
            </a:r>
            <a:r>
              <a:rPr lang="en-US" sz="2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NCOC</a:t>
            </a:r>
            <a:r>
              <a:rPr lang="ru-RU" sz="2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0437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 </a:t>
            </a:r>
            <a:r>
              <a:rPr lang="ru-RU" sz="2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предложений, связанных с ускорением рассмотрения проектов стандартов в </a:t>
            </a:r>
            <a:r>
              <a:rPr lang="ru-RU" sz="2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процедуры «одного окна»</a:t>
            </a:r>
          </a:p>
          <a:p>
            <a:endParaRPr lang="en-US" sz="24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Васильевич</a:t>
            </a:r>
          </a:p>
          <a:p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Пугачев</a:t>
            </a:r>
            <a:endParaRPr lang="ru-RU" sz="24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r>
              <a:rPr lang="ru-RU" sz="2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xmlns="" val="25144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заседания</a:t>
            </a:r>
            <a:endParaRPr lang="ru-RU" sz="24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930118"/>
            <a:ext cx="856895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заочного голосования по принятию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проектов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стандартов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Одобрить 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принять проект стандарта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«Нефтяная и газовая промышленность. Проектирование и эксплуатация подводных эксплуатационных систем. Часть 4: Подводное устьевое оборудование и фонтанная арматура»; </a:t>
            </a:r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необходимости коррекции перевода стандарта ИСО на русский язык и сделанных замечаний и предложений во время заочного голосования до заседания ТК и направить его для утверждения в </a:t>
            </a:r>
            <a:r>
              <a:rPr lang="ru-RU" sz="1400" dirty="0" err="1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</a:t>
            </a:r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сведению доклад разработчика, предоставить время до марта 2016 года для доработки проекта стандарта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«Нефтяная и газовая промышленность. Нефтяные танкеры и терминалы  отгрузки и приема нефти. Правила безопасности </a:t>
            </a:r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замечаниями Российского морского регистра судоходства, других членов ТК </a:t>
            </a:r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Просить 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ПК 5/ТК 23 оказать содействие в организации повторной экспертизы, рассмотрения проекта стандарта в </a:t>
            </a:r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согласования проекта стандарта с ТК 318 «Морфлот</a:t>
            </a:r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Одобрить 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работу, проводимую ПК 5/ТК 23 «Морская </a:t>
            </a:r>
            <a:r>
              <a:rPr lang="ru-RU" sz="14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нефтегазодобыча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69875" indent="-269875"/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Одобрить 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ООО «</a:t>
            </a:r>
            <a:r>
              <a:rPr lang="ru-RU" sz="14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ВолгоградНИПИморнефть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«Газпром ВНИИГАЗ» и АО «ЦКБН» по разработке национальных стандартов в области морской </a:t>
            </a:r>
            <a:r>
              <a:rPr lang="ru-RU" sz="14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нефтегазодобычи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9875" indent="-269875"/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  Секретариату 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23, секретариатам подкомитетов, разработчикам стандартов строго соблюдать требования принятого в ТК 23 «Положения о порядке представления разработанных ТК 23 стандартов в </a:t>
            </a:r>
            <a:r>
              <a:rPr lang="ru-RU" sz="14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утверждения, регистрации и опубликования».</a:t>
            </a:r>
          </a:p>
          <a:p>
            <a:pPr marL="269875" indent="-269875"/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 Принять 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сведению информацию о разработке межгосударственных стандартов по планам МТК 523 в </a:t>
            </a:r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Республике 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Казахстан.</a:t>
            </a:r>
          </a:p>
          <a:p>
            <a:pPr marL="269875" indent="-269875"/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Выразить 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председателю национального ТК 89 Республики Казахстан Анатолию Ивановичу Барышникову за многолетний труд и эффективный вклад в развитие межгосударственной стандартизации и сотрудничество в международной стандартизации.</a:t>
            </a:r>
          </a:p>
          <a:p>
            <a:pPr marL="342900" indent="-342900">
              <a:buAutoNum type="arabicPeriod" startAt="9"/>
            </a:pPr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Спланировать 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подготовить следующее заседание ТК по тематике магистрального трубопроводного транспорта газа в октябре 2016 года</a:t>
            </a:r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 startAt="9"/>
            </a:pPr>
            <a:r>
              <a:rPr lang="ru-RU" sz="1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Поручить </a:t>
            </a:r>
            <a:r>
              <a:rPr lang="ru-RU" sz="1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секретариату ТК 23 подготовить и согласовать с ТК 318 «Морфлот» Соглашение о сотрудничестве и программу совместных работ на период 2016-2018 годов</a:t>
            </a:r>
            <a:endParaRPr lang="ru-RU" sz="1400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9"/>
            </a:pPr>
            <a:endParaRPr lang="ru-RU" sz="14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6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V.Vernikovskiy\Pictures\газпро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542015"/>
            <a:ext cx="1440159" cy="12628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332656"/>
            <a:ext cx="7776864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</a:p>
          <a:p>
            <a:pPr algn="ctr"/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23 «Нефтяная и газовая промышленность»/</a:t>
            </a:r>
            <a:b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МТК 523 «Техника и технологии добычи и переработки нефти и газа»</a:t>
            </a:r>
          </a:p>
          <a:p>
            <a:pPr marL="228600" indent="-228600">
              <a:spcBef>
                <a:spcPct val="200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Астрахань                                            28 октября 2015 г.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5999286"/>
            <a:ext cx="2339280" cy="72219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ООО "ЛУКОЙЛ - </a:t>
            </a:r>
            <a:r>
              <a:rPr lang="ru-RU" sz="1600" dirty="0" err="1" smtClean="0">
                <a:solidFill>
                  <a:schemeClr val="tx1"/>
                </a:solidFill>
              </a:rPr>
              <a:t>Нижневолжскнефть</a:t>
            </a:r>
            <a:r>
              <a:rPr lang="ru-RU" sz="1600" dirty="0">
                <a:solidFill>
                  <a:schemeClr val="tx1"/>
                </a:solidFill>
              </a:rPr>
              <a:t>"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592" y="5797156"/>
            <a:ext cx="1296144" cy="9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V_Vernikovsky\Pictures\уренгой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587" y="2759917"/>
            <a:ext cx="4695231" cy="30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_Vernikovsky\Pictures\logotip-bez-fon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1988" y="3375025"/>
            <a:ext cx="200025" cy="1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671" y="6133873"/>
            <a:ext cx="1563966" cy="407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5086406"/>
            <a:ext cx="1215698" cy="9112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37056" y="3244334"/>
            <a:ext cx="4269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ООО "ЛУКОЙЛ - </a:t>
            </a:r>
            <a:r>
              <a:rPr lang="ru-RU" dirty="0" err="1" smtClean="0"/>
              <a:t>Нжневолжскнефть</a:t>
            </a:r>
            <a:r>
              <a:rPr lang="ru-RU" dirty="0"/>
              <a:t>" </a:t>
            </a:r>
          </a:p>
        </p:txBody>
      </p:sp>
      <p:pic>
        <p:nvPicPr>
          <p:cNvPr id="1026" name="Picture 2" descr="C:\Users\V_Vernikovsky\Pictures\м_р им корчаги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1200" y="2622082"/>
            <a:ext cx="4588004" cy="30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66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88840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задачах национальной и межгосударственной стандартизации. Приветствие участникам заседания </a:t>
            </a:r>
            <a:r>
              <a:rPr lang="en-US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</a:t>
            </a: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23/МТК </a:t>
            </a:r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523</a:t>
            </a:r>
            <a:endParaRPr lang="en-US" sz="2400" b="1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</a:t>
            </a:r>
            <a:r>
              <a:rPr lang="ru-RU" sz="2400" b="1" dirty="0" err="1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Росстандарта</a:t>
            </a:r>
            <a:endParaRPr lang="ru-RU" sz="2400" b="1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Владимирович </a:t>
            </a:r>
            <a:r>
              <a:rPr lang="ru-RU" sz="2400" b="1" dirty="0" err="1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Зажигалкин</a:t>
            </a:r>
            <a:endParaRPr lang="ru-RU" sz="24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020848"/>
            <a:ext cx="2448272" cy="36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5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395288" y="44450"/>
            <a:ext cx="8065144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Кворум на заседании</a:t>
            </a:r>
            <a:r>
              <a:rPr lang="en-US" sz="27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 23</a:t>
            </a:r>
          </a:p>
        </p:txBody>
      </p:sp>
      <p:sp>
        <p:nvSpPr>
          <p:cNvPr id="8196" name="Содержимое 2"/>
          <p:cNvSpPr>
            <a:spLocks noGrp="1"/>
          </p:cNvSpPr>
          <p:nvPr>
            <p:ph sz="half" idx="1"/>
          </p:nvPr>
        </p:nvSpPr>
        <p:spPr>
          <a:xfrm flipH="1">
            <a:off x="395536" y="1600200"/>
            <a:ext cx="61664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rgbClr val="000066"/>
                </a:solidFill>
              </a:rPr>
              <a:t>	</a:t>
            </a:r>
            <a:endParaRPr lang="ru-RU" dirty="0" smtClean="0"/>
          </a:p>
        </p:txBody>
      </p:sp>
      <p:sp>
        <p:nvSpPr>
          <p:cNvPr id="8197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7920880" cy="4525963"/>
          </a:xfrm>
          <a:noFill/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rgbClr val="000066"/>
                </a:solidFill>
              </a:rPr>
              <a:t>	</a:t>
            </a:r>
            <a:endParaRPr lang="ru-RU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3366FF"/>
              </a:buClr>
            </a:pPr>
            <a:r>
              <a:rPr lang="ru-RU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членов – 59, наблюдателей – 3</a:t>
            </a:r>
          </a:p>
          <a:p>
            <a:pPr>
              <a:buClr>
                <a:srgbClr val="3366FF"/>
              </a:buClr>
            </a:pPr>
            <a:r>
              <a:rPr lang="ru-RU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Кворум обеспечивается присутствием 2/3 членов ТК (38 голосов)</a:t>
            </a:r>
          </a:p>
          <a:p>
            <a:pPr>
              <a:buClr>
                <a:srgbClr val="3366FF"/>
              </a:buClr>
            </a:pPr>
            <a:r>
              <a:rPr lang="ru-RU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 –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голосов членов ТК 23 и имеется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доверенностей</a:t>
            </a:r>
            <a:r>
              <a:rPr lang="en-US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голосов)</a:t>
            </a:r>
          </a:p>
        </p:txBody>
      </p:sp>
      <p:sp>
        <p:nvSpPr>
          <p:cNvPr id="81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25F7EB-1DDF-4A04-A5B1-9E5428337595}" type="slidenum"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00323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заседания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683567" y="1773238"/>
            <a:ext cx="777686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000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повестки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</a:t>
            </a:r>
            <a:r>
              <a:rPr lang="en-US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lang="en-US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мин. </a:t>
            </a:r>
          </a:p>
          <a:p>
            <a:pPr marL="342000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докладам представляются в письменном виде</a:t>
            </a:r>
          </a:p>
          <a:p>
            <a:pPr marL="342000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обед с </a:t>
            </a:r>
            <a:r>
              <a:rPr lang="ru-RU" sz="2800" dirty="0">
                <a:solidFill>
                  <a:srgbClr val="0241BE"/>
                </a:solidFill>
              </a:rPr>
              <a:t>13:55 - 14:55 </a:t>
            </a:r>
            <a:endParaRPr lang="ru-RU" sz="2800" dirty="0" smtClean="0">
              <a:solidFill>
                <a:srgbClr val="0241BE"/>
              </a:solidFill>
            </a:endParaRPr>
          </a:p>
          <a:p>
            <a:pPr marL="342000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на кофе-брейк  с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16:30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16:45</a:t>
            </a:r>
            <a:endParaRPr lang="ru-RU" sz="28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000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</a:t>
            </a:r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- </a:t>
            </a:r>
            <a:r>
              <a:rPr lang="ru-RU" sz="28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18:30 </a:t>
            </a:r>
            <a:endParaRPr lang="ru-RU" sz="28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/>
          </a:p>
        </p:txBody>
      </p:sp>
      <p:sp>
        <p:nvSpPr>
          <p:cNvPr id="922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F46216-6424-4852-8266-5F216CCE31C0}" type="slidenum"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секретариата ТК 23/МТК 523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результатов заочного голосования</a:t>
            </a:r>
            <a:endParaRPr lang="ru-RU" sz="24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91680" y="2852936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Ответственный </a:t>
            </a:r>
            <a:r>
              <a:rPr lang="ru-RU" b="1" dirty="0">
                <a:solidFill>
                  <a:srgbClr val="0070C0"/>
                </a:solidFill>
              </a:rPr>
              <a:t>секретарь </a:t>
            </a:r>
            <a:r>
              <a:rPr lang="ru-RU" b="1" dirty="0" smtClean="0">
                <a:solidFill>
                  <a:srgbClr val="0070C0"/>
                </a:solidFill>
              </a:rPr>
              <a:t>ТК </a:t>
            </a:r>
            <a:r>
              <a:rPr lang="ru-RU" b="1" dirty="0">
                <a:solidFill>
                  <a:srgbClr val="0070C0"/>
                </a:solidFill>
              </a:rPr>
              <a:t>23/МТК 523</a:t>
            </a:r>
          </a:p>
          <a:p>
            <a:r>
              <a:rPr lang="ru-RU" b="1" dirty="0">
                <a:solidFill>
                  <a:srgbClr val="0070C0"/>
                </a:solidFill>
              </a:rPr>
              <a:t>В.В. </a:t>
            </a:r>
            <a:r>
              <a:rPr lang="ru-RU" b="1" dirty="0" err="1">
                <a:solidFill>
                  <a:srgbClr val="0070C0"/>
                </a:solidFill>
              </a:rPr>
              <a:t>Верниковский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05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результатов заочного голосования по проектам ГОСТ Р</a:t>
            </a:r>
            <a:endParaRPr lang="ru-RU" sz="24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1700808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56403-2015 «Магистральный трубопроводный транспорт нефти и нефтепродуктов. Трубы стальные сварные. Технические условия»; </a:t>
            </a:r>
          </a:p>
          <a:p>
            <a:pPr lvl="0"/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Магистральный трубопроводный транспорт нефти и нефтепродуктов. Детали соединительные диаметром от 530 до 1220 мм. Общие технические условия (на утверждении в </a:t>
            </a:r>
            <a:r>
              <a:rPr lang="ru-RU" sz="12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Рсстандарте</a:t>
            </a:r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№ 1 к ГОСТ Р 53682-2009 «Установки нагревательные для нефтеперерабатывающих заводов. Общие технические требования»;</a:t>
            </a:r>
          </a:p>
          <a:p>
            <a:pPr lvl="0"/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«Нефтяная и газовая промышленность. Морские промысловые объекты и трубопроводы. Общие требования к защите от коррозии» (на утверждении в </a:t>
            </a:r>
            <a:r>
              <a:rPr lang="ru-RU" sz="12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Росстандарте</a:t>
            </a:r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«Нефтяная и газовая промышленность. Арктические операции. Управление ледовой обстановкой. Сбор гидрометеорологических данных» (на утверждении в </a:t>
            </a:r>
            <a:r>
              <a:rPr lang="ru-RU" sz="12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Росстандарте</a:t>
            </a:r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</a:t>
            </a:r>
            <a:r>
              <a:rPr lang="ru-RU" sz="12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«Нефтяная и газовая промышленность. Арктические операции. Обслуживание объектов»</a:t>
            </a:r>
            <a:r>
              <a:rPr lang="ru-RU" sz="12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утверждении в </a:t>
            </a:r>
            <a:r>
              <a:rPr lang="ru-RU" sz="12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Росстандарте</a:t>
            </a:r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«Нефтяная и газовая промышленность. Арктические операции. Управление ледовой обстановкой. Обеспечение метеорологической и гидрологической информацией» (на утверждении в </a:t>
            </a:r>
            <a:r>
              <a:rPr lang="ru-RU" sz="12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Росстандарте</a:t>
            </a:r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«Подземные хранилища газа. Нормы проектирования» (на утверждении в </a:t>
            </a:r>
            <a:r>
              <a:rPr lang="ru-RU" sz="12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Росстандарте</a:t>
            </a:r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«Нормы проектирования зданий и сооружений газоперерабатывающей промышленности» (на утверждении в </a:t>
            </a:r>
            <a:r>
              <a:rPr lang="ru-RU" sz="12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Росстандарте</a:t>
            </a:r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Поправка к национальному стандарту ГОСТ Р 56352-2015 «Нефтяная и газовая промышленность. Производство, хранение и перекачка сжиженного природного газа. Общие требования безопасности»;</a:t>
            </a:r>
          </a:p>
          <a:p>
            <a:pPr lvl="0"/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ГОСТ Р «Нефтяная и газовая промышленность. Арктические операции. Защита от коррозии морских сооружений» (на утверждении в </a:t>
            </a:r>
            <a:r>
              <a:rPr lang="ru-RU" sz="12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Росстандарте</a:t>
            </a:r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ГОСТ Р «Нефтяная и газовая промышленность. Арктические операции. Управление ледовой обстановкой. Мониторинг ледовой обстановки» (на утверждении в </a:t>
            </a:r>
            <a:r>
              <a:rPr lang="ru-RU" sz="1200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Росстандарте</a:t>
            </a:r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sz="12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ГОСТ Р «Государственная система обеспечения единства измерений. Средства измерений объемного расхода нефти и нефтепродуктов. Испытания, поверка и калибровка с применением турбопоршневых установок».</a:t>
            </a:r>
          </a:p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77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совместных документов ТК 23 и ТК 400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20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48478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ТК 23                                             ТК 400</a:t>
            </a:r>
            <a:endParaRPr lang="ru-RU" sz="2000" b="1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06084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Нефтяная и газовая</a:t>
            </a:r>
          </a:p>
          <a:p>
            <a:r>
              <a:rPr lang="ru-RU" sz="20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промышленность</a:t>
            </a:r>
            <a:endParaRPr lang="ru-RU" sz="20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198884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работ в строительстве. Типовые технологические и организационные </a:t>
            </a:r>
            <a:r>
              <a:rPr lang="ru-RU" sz="20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</a:t>
            </a:r>
            <a:endParaRPr lang="ru-RU" sz="20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42900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взаимодействии</a:t>
            </a:r>
          </a:p>
          <a:p>
            <a:endParaRPr lang="ru-RU" sz="20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совместных </a:t>
            </a:r>
            <a:r>
              <a:rPr lang="ru-RU" sz="20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на </a:t>
            </a:r>
            <a:r>
              <a:rPr lang="ru-RU" sz="2000" dirty="0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2015- 2018 годы</a:t>
            </a:r>
            <a:endParaRPr lang="ru-RU" sz="20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5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B05E-0E56-4554-84B0-903D408A027F}" type="slidenum"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132856"/>
            <a:ext cx="6984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работ по национальной стандартизации в области морской </a:t>
            </a:r>
            <a:r>
              <a:rPr lang="ru-RU" sz="2800" dirty="0" err="1" smtClean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нефтегазодобычи</a:t>
            </a:r>
            <a:endParaRPr lang="ru-RU" sz="2800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Георгиевич </a:t>
            </a:r>
            <a:r>
              <a:rPr lang="ru-RU" sz="2800" b="1" dirty="0" err="1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Шеломенцев</a:t>
            </a:r>
            <a:r>
              <a:rPr lang="ru-RU" sz="2800" b="1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>
              <a:solidFill>
                <a:srgbClr val="0241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морских нефтегазовых проектов</a:t>
            </a:r>
          </a:p>
          <a:p>
            <a:r>
              <a:rPr lang="ru-RU" sz="2800" dirty="0">
                <a:solidFill>
                  <a:srgbClr val="0241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«ЛУКОЙЛ»</a:t>
            </a:r>
          </a:p>
        </p:txBody>
      </p:sp>
    </p:spTree>
    <p:extLst>
      <p:ext uri="{BB962C8B-B14F-4D97-AF65-F5344CB8AC3E}">
        <p14:creationId xmlns:p14="http://schemas.microsoft.com/office/powerpoint/2010/main" xmlns="" val="31443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1744</Words>
  <Application>Microsoft Office PowerPoint</Application>
  <PresentationFormat>Экран (4:3)</PresentationFormat>
  <Paragraphs>241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  Кворум на заседании ТК 23</vt:lpstr>
      <vt:lpstr>  Регламент заседания</vt:lpstr>
      <vt:lpstr>  Отчет секретариата ТК 23/МТК 523 Утверждение результатов заочного голосования</vt:lpstr>
      <vt:lpstr>Утверждение результатов заочного голосования по проектам ГОСТ Р</vt:lpstr>
      <vt:lpstr>Подписание совместных документов ТК 23 и ТК 400</vt:lpstr>
      <vt:lpstr>Слайд 9</vt:lpstr>
      <vt:lpstr>Техническая сессия. Развитие работ в области морской нефтегазодобычи в ПАО «ЛУКОЙЛ»</vt:lpstr>
      <vt:lpstr>Слайд 11</vt:lpstr>
      <vt:lpstr>Техническая сессия. Развитие работ в области морской нефтегазодобычи в ПАО «ЛУКОЙЛ»</vt:lpstr>
      <vt:lpstr>Техническая сессия. Развитие работ в области морской нефтегазодобычи в ПАО «ЛУКОЙЛ»</vt:lpstr>
      <vt:lpstr>   О ходе подготовки нормативных документов для разработки морских месторождений в пределах ответственности ОАО «Газпром» </vt:lpstr>
      <vt:lpstr>Слайд 15</vt:lpstr>
      <vt:lpstr>Слайд 16</vt:lpstr>
      <vt:lpstr>Слайд 17</vt:lpstr>
      <vt:lpstr> Голосование по проектам национальных стандартов </vt:lpstr>
      <vt:lpstr>Слайд 19</vt:lpstr>
      <vt:lpstr>Взаимодействие со смежными ТК в ТЭК</vt:lpstr>
      <vt:lpstr>О взаимодействии  ТК 357 «Стальные и чугунные  трубы и баллоны» с ТК 23 «Нефтяная и газовая промышленность»  при разработке новых стандартов  на трубы»</vt:lpstr>
      <vt:lpstr>Состав МТК 523</vt:lpstr>
      <vt:lpstr>Слайд 23</vt:lpstr>
      <vt:lpstr>Слайд 24</vt:lpstr>
      <vt:lpstr>Слайд 25</vt:lpstr>
      <vt:lpstr>Слайд 26</vt:lpstr>
      <vt:lpstr>Принятие решения заседания</vt:lpstr>
      <vt:lpstr>Слайд 28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V.Vernikovskiy</dc:creator>
  <cp:lastModifiedBy>user</cp:lastModifiedBy>
  <cp:revision>217</cp:revision>
  <cp:lastPrinted>2015-10-23T16:14:16Z</cp:lastPrinted>
  <dcterms:created xsi:type="dcterms:W3CDTF">2013-09-05T10:11:58Z</dcterms:created>
  <dcterms:modified xsi:type="dcterms:W3CDTF">2015-10-28T08:38:53Z</dcterms:modified>
</cp:coreProperties>
</file>