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4" r:id="rId2"/>
  </p:sldMasterIdLst>
  <p:sldIdLst>
    <p:sldId id="256" r:id="rId3"/>
    <p:sldId id="257" r:id="rId4"/>
    <p:sldId id="259" r:id="rId5"/>
    <p:sldId id="281" r:id="rId6"/>
    <p:sldId id="261" r:id="rId7"/>
    <p:sldId id="262" r:id="rId8"/>
    <p:sldId id="264" r:id="rId9"/>
    <p:sldId id="263" r:id="rId10"/>
    <p:sldId id="282" r:id="rId11"/>
    <p:sldId id="265" r:id="rId12"/>
    <p:sldId id="283" r:id="rId13"/>
    <p:sldId id="284" r:id="rId14"/>
    <p:sldId id="285" r:id="rId15"/>
    <p:sldId id="286" r:id="rId16"/>
    <p:sldId id="287" r:id="rId17"/>
    <p:sldId id="288" r:id="rId18"/>
    <p:sldId id="28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6" autoAdjust="0"/>
    <p:restoredTop sz="94723" autoAdjust="0"/>
  </p:normalViewPr>
  <p:slideViewPr>
    <p:cSldViewPr>
      <p:cViewPr>
        <p:scale>
          <a:sx n="100" d="100"/>
          <a:sy n="100" d="100"/>
        </p:scale>
        <p:origin x="-126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098675" cy="4968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7E9A1-203F-4A67-9249-60D06D549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098675" cy="4968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587B0-B5BB-4DAE-AD6E-0357944F0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098675" cy="4968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76339-2FD4-4455-95C8-245D8379B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6063" y="2092325"/>
            <a:ext cx="8647112" cy="1477328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  <a:lvl2pPr>
              <a:defRPr>
                <a:latin typeface="Arial Narrow" pitchFamily="34" charset="0"/>
              </a:defRPr>
            </a:lvl2pPr>
            <a:lvl3pPr>
              <a:defRPr>
                <a:latin typeface="Arial Narrow" pitchFamily="34" charset="0"/>
              </a:defRPr>
            </a:lvl3pPr>
            <a:lvl4pPr>
              <a:defRPr>
                <a:latin typeface="Arial Narrow" pitchFamily="34" charset="0"/>
              </a:defRPr>
            </a:lvl4pPr>
            <a:lvl5pPr>
              <a:defRPr>
                <a:latin typeface="Arial Narrow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14291"/>
            <a:ext cx="8643998" cy="27699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98693-34E5-4F97-8A48-1F8AAC4D50DF}" type="datetime1">
              <a:rPr lang="ru-RU"/>
              <a:pPr>
                <a:defRPr/>
              </a:pPr>
              <a:t>10.10.2014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A0697-3A81-4B02-8D54-86EF7122B7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4E5B4-66F8-469A-9384-F630ECE33FC4}" type="datetime1">
              <a:rPr lang="ru-RU"/>
              <a:pPr>
                <a:defRPr/>
              </a:pPr>
              <a:t>10.10.2014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0AC6C-E79A-40E0-8B92-6D163796B5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32021-CA0B-460A-8DDA-DEB735CC6849}" type="datetime1">
              <a:rPr lang="ru-RU"/>
              <a:pPr>
                <a:defRPr/>
              </a:pPr>
              <a:t>10.10.2014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A7828-71FE-49D5-ABFC-CA932FE86B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73520-AC8B-47EB-A4E6-164CE6BBB3F2}" type="datetime1">
              <a:rPr lang="ru-RU"/>
              <a:pPr>
                <a:defRPr/>
              </a:pPr>
              <a:t>10.10.2014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A4BE1-1E8C-4CF0-9303-C60AE40453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B3F4C-3F51-460E-A0EF-B1BB5AF5119B}" type="datetime1">
              <a:rPr lang="ru-RU"/>
              <a:pPr>
                <a:defRPr/>
              </a:pPr>
              <a:t>10.10.2014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1AF56-E3B9-40D8-880C-81D9909D5D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1EFDB-2362-428D-A229-1ECBC4095F4F}" type="datetime1">
              <a:rPr lang="ru-RU"/>
              <a:pPr>
                <a:defRPr/>
              </a:pPr>
              <a:t>10.10.2014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54A60-3555-4C8F-80C6-7434DFB962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098675" cy="4968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B19F7-1F80-4632-A3FF-7B9511053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E45F2-A9E3-49F5-89CA-D64DAD85FC26}" type="datetime1">
              <a:rPr lang="ru-RU"/>
              <a:pPr>
                <a:defRPr/>
              </a:pPr>
              <a:t>10.10.2014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49FBE-4640-4340-8B10-86DB64D719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4A3AD-F745-4E03-B405-0BF8841EF7D0}" type="datetime1">
              <a:rPr lang="ru-RU"/>
              <a:pPr>
                <a:defRPr/>
              </a:pPr>
              <a:t>10.10.2014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225C7-7B5A-40CD-B1C7-31A5A89342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06BFD-ED12-4923-B01B-9166184A290F}" type="datetime1">
              <a:rPr lang="ru-RU"/>
              <a:pPr>
                <a:defRPr/>
              </a:pPr>
              <a:t>10.10.2014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8EE13-8755-47FE-B597-40DA0920C1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0810A-D8AD-4465-B97B-E9B39B8643F5}" type="datetime1">
              <a:rPr lang="ru-RU"/>
              <a:pPr>
                <a:defRPr/>
              </a:pPr>
              <a:t>10.10.2014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CCA5C-7B09-4D18-833E-97600919DE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8A7B-1342-4E46-A42D-ED66B632B7D6}" type="datetime1">
              <a:rPr lang="ru-RU"/>
              <a:pPr>
                <a:defRPr/>
              </a:pPr>
              <a:t>10.10.2014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64C03-7C0A-4275-944E-95DFAF1D16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098675" cy="4968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637D8-1ABC-4508-BD18-165FA279A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098675" cy="4968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C05CB-3640-4FD8-9E7F-7FE415098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098675" cy="4968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E1529-BEA4-4228-9E27-A2C81FF70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098675" cy="4968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A557D-0F1B-46A5-92D1-769F5C456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098675" cy="4968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8DC21-EAE3-4333-9403-7F7174511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098675" cy="4968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B570C-9CEA-4346-970A-C1B8782A8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098675" cy="4968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1141-850E-4D1E-8B35-93A16D6D1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1907704" y="102915"/>
            <a:ext cx="7236296" cy="936104"/>
            <a:chOff x="2915816" y="260648"/>
            <a:chExt cx="5832648" cy="648072"/>
          </a:xfrm>
          <a:solidFill>
            <a:srgbClr val="CCFFFF">
              <a:alpha val="26000"/>
            </a:srgbClr>
          </a:solidFill>
        </p:grpSpPr>
        <p:sp>
          <p:nvSpPr>
            <p:cNvPr id="8" name="Параллелограмм 7"/>
            <p:cNvSpPr/>
            <p:nvPr/>
          </p:nvSpPr>
          <p:spPr>
            <a:xfrm>
              <a:off x="2915816" y="260648"/>
              <a:ext cx="5832648" cy="648072"/>
            </a:xfrm>
            <a:prstGeom prst="parallelogram">
              <a:avLst>
                <a:gd name="adj" fmla="val 8229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" name="Прямоугольный треугольник 8"/>
            <p:cNvSpPr/>
            <p:nvPr/>
          </p:nvSpPr>
          <p:spPr>
            <a:xfrm rot="10800000" flipV="1">
              <a:off x="8081409" y="260648"/>
              <a:ext cx="667055" cy="64807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pic>
        <p:nvPicPr>
          <p:cNvPr id="1027" name="Рисунок 8" descr="log.gif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563" y="69850"/>
            <a:ext cx="1563687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27313" y="115888"/>
            <a:ext cx="6265862" cy="93662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453188"/>
            <a:ext cx="11160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937CBDEF-7E65-462C-85CE-89970BB99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2400" b="1" i="1" dirty="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99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99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0099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0099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0099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CEA440-697C-4B5C-948A-8E20493067E1}" type="datetime1">
              <a:rPr lang="ru-RU"/>
              <a:pPr>
                <a:defRPr/>
              </a:pPr>
              <a:t>10.10.2014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9E3B76-D52B-41E9-8905-3DF6FFB5E2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7" r:id="rId2"/>
    <p:sldLayoutId id="2147483696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848600" cy="2667000"/>
          </a:xfrm>
        </p:spPr>
        <p:txBody>
          <a:bodyPr>
            <a:normAutofit/>
          </a:bodyPr>
          <a:lstStyle/>
          <a:p>
            <a:r>
              <a:rPr lang="ru-RU" dirty="0" smtClean="0"/>
              <a:t>Разработка национальных стандартов в области сертификации</a:t>
            </a:r>
            <a:br>
              <a:rPr lang="ru-RU" dirty="0" smtClean="0"/>
            </a:br>
            <a:r>
              <a:rPr lang="ru-RU" dirty="0" smtClean="0"/>
              <a:t>программного обеспечения, предназначенного для поиска, разведки,</a:t>
            </a:r>
            <a:br>
              <a:rPr lang="ru-RU" dirty="0" smtClean="0"/>
            </a:br>
            <a:r>
              <a:rPr lang="ru-RU" dirty="0" smtClean="0"/>
              <a:t>моделирования и мониторинга разработки газовых, нефтяных и</a:t>
            </a:r>
            <a:br>
              <a:rPr lang="ru-RU" dirty="0" smtClean="0"/>
            </a:br>
            <a:r>
              <a:rPr lang="ru-RU" dirty="0" smtClean="0"/>
              <a:t>газоконденсатных месторождений</a:t>
            </a:r>
            <a:endParaRPr lang="en-US" dirty="0" smtClean="0"/>
          </a:p>
        </p:txBody>
      </p:sp>
      <p:pic>
        <p:nvPicPr>
          <p:cNvPr id="3" name="Picture 4" descr="ГОСТы - Бетоны и растворы - ГК РОСАТОМСНА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71601"/>
            <a:ext cx="685800" cy="54080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-304800"/>
            <a:ext cx="71628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ПО для гидродинамического моделирования систем сбора и подготовки углеводородов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1371600"/>
            <a:ext cx="9144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ОСВОЕНИЕ ГАЗОВЫХ, ГАЗОКОНДЕНСАТНЫХ, НЕФТЕГАЗОВЫХ И НЕФТЕГАЗОКОНДЕНСАТНЫХ МЕСТОРОЖДЕНИЙ. ПРОГРАММНОЕ ОБЕСПЕЧЕНИЕ ДЛЯ ГИДРОДИНАМИЧЕСКОГО МОДЕЛИРОВАНИЯ СИСТЕМ СБОРА И ПОДГОТОВКИ УГЛЕВОДОРОДОВ.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Основные функциональные и технические требования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657600" y="2666999"/>
            <a:ext cx="557659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/>
              <a:t>Общие положения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Программное обеспечение для гидродинамического моделирования ССПУ позволяет проводить численное моделирование течения флюидов от забоев скважин через поверхностные сети сбора и транспорта до УКПГ, УППГ, ДКС, ДНС или УППН, а при необходимости и далее до точек сдачи продукции в магистральные нефте-газопроводы или до резервуарных </a:t>
            </a:r>
            <a:r>
              <a:rPr lang="ru-RU" sz="1600" dirty="0" smtClean="0"/>
              <a:t>парков.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/>
              <a:t>Программное </a:t>
            </a:r>
            <a:r>
              <a:rPr lang="ru-RU" sz="1600" dirty="0"/>
              <a:t>обеспечение для гидродинамического моделирования ССПУ может применяться как самостоятельно, так и в связке с гидродинамической моделью пласта (гидродинамическими моделями пласта) в составе интегрированной модели (пласт </a:t>
            </a:r>
            <a:r>
              <a:rPr lang="ru-RU" sz="1600" dirty="0">
                <a:sym typeface="Symbol"/>
              </a:rPr>
              <a:t></a:t>
            </a:r>
            <a:r>
              <a:rPr lang="ru-RU" sz="1600" dirty="0"/>
              <a:t> поверхность</a:t>
            </a:r>
            <a:r>
              <a:rPr lang="ru-RU" sz="1600" dirty="0" smtClean="0"/>
              <a:t>).</a:t>
            </a:r>
          </a:p>
          <a:p>
            <a:pPr algn="ctr">
              <a:defRPr/>
            </a:pP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1676400" y="35814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7" t="25144" r="36172" b="7237"/>
          <a:stretch/>
        </p:blipFill>
        <p:spPr bwMode="auto">
          <a:xfrm>
            <a:off x="228600" y="3200400"/>
            <a:ext cx="322941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-304800"/>
            <a:ext cx="71628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ПО для гидродинамического моделирования систем сбора и подготовки углеводородов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429000" y="1143000"/>
            <a:ext cx="58674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dirty="0" smtClean="0"/>
              <a:t>     Программное </a:t>
            </a:r>
            <a:r>
              <a:rPr lang="ru-RU" sz="1600" dirty="0"/>
              <a:t>обеспечение для гидродинамического моделирования ССПУ применяется для решения следующих задач: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оптимизация </a:t>
            </a:r>
            <a:r>
              <a:rPr lang="ru-RU" sz="1600" dirty="0"/>
              <a:t>конструкции скважин</a:t>
            </a:r>
            <a:r>
              <a:rPr lang="en-US" sz="1600" dirty="0" smtClean="0"/>
              <a:t>;</a:t>
            </a: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оптимизация </a:t>
            </a:r>
            <a:r>
              <a:rPr lang="ru-RU" sz="1600" dirty="0"/>
              <a:t>конфигурации системы сбора и </a:t>
            </a:r>
            <a:r>
              <a:rPr lang="ru-RU" sz="1600" dirty="0" smtClean="0"/>
              <a:t>транспорта;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оценки </a:t>
            </a:r>
            <a:r>
              <a:rPr lang="ru-RU" sz="1600" dirty="0"/>
              <a:t>потенциала скважин, месторождений или отдельных </a:t>
            </a:r>
            <a:r>
              <a:rPr lang="ru-RU" sz="1600" dirty="0" smtClean="0"/>
              <a:t>групп </a:t>
            </a:r>
            <a:r>
              <a:rPr lang="ru-RU" sz="1600" dirty="0"/>
              <a:t>скважин с учётом наземной </a:t>
            </a:r>
            <a:r>
              <a:rPr lang="ru-RU" sz="1600" dirty="0" smtClean="0"/>
              <a:t>инфраструктуры;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прогнозирование </a:t>
            </a:r>
            <a:r>
              <a:rPr lang="ru-RU" sz="1600" dirty="0"/>
              <a:t>показателей работы месторождений с учётом ограничений наземной инфраструктуры и возможностей </a:t>
            </a:r>
            <a:r>
              <a:rPr lang="ru-RU" sz="1600" dirty="0" smtClean="0"/>
              <a:t>оборудования;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оптимизация </a:t>
            </a:r>
            <a:r>
              <a:rPr lang="ru-RU" sz="1600" dirty="0"/>
              <a:t>режимов работы скважинного и поверхностного </a:t>
            </a:r>
            <a:r>
              <a:rPr lang="ru-RU" sz="1600" dirty="0" smtClean="0"/>
              <a:t>оборудования;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ретроспективные </a:t>
            </a:r>
            <a:r>
              <a:rPr lang="ru-RU" sz="1600" dirty="0"/>
              <a:t>и прогнозные расчеты балансов промысловой подготовки  </a:t>
            </a:r>
            <a:r>
              <a:rPr lang="ru-RU" sz="1600" dirty="0" smtClean="0"/>
              <a:t>углеводородов;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определение </a:t>
            </a:r>
            <a:r>
              <a:rPr lang="ru-RU" sz="1600" dirty="0"/>
              <a:t>параметров пластовой смеси на входе в УКПГ, </a:t>
            </a:r>
            <a:r>
              <a:rPr lang="ru-RU" sz="1600" dirty="0" smtClean="0"/>
              <a:t>УПНН;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расчет </a:t>
            </a:r>
            <a:r>
              <a:rPr lang="ru-RU" sz="1600" dirty="0"/>
              <a:t>режимов газосборной сети (в том числе условий образования жидкостных пробок в полости трубопроводов) и оборудования </a:t>
            </a:r>
            <a:r>
              <a:rPr lang="ru-RU" sz="1600" dirty="0" smtClean="0"/>
              <a:t>УКПГ;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проектирования </a:t>
            </a:r>
            <a:r>
              <a:rPr lang="ru-RU" sz="1600" dirty="0"/>
              <a:t>обустройства месторождений.</a:t>
            </a:r>
          </a:p>
          <a:p>
            <a:r>
              <a:rPr lang="ru-RU" sz="1600" dirty="0"/>
              <a:t> </a:t>
            </a:r>
          </a:p>
          <a:p>
            <a:pPr algn="ctr">
              <a:defRPr/>
            </a:pPr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4" y="2095500"/>
            <a:ext cx="3506174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" y="3810000"/>
            <a:ext cx="3778359" cy="2362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ГОСТы - Бетоны и растворы - ГК РОСАТОМСНА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71601"/>
            <a:ext cx="685800" cy="54080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2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265862" cy="722312"/>
          </a:xfrm>
        </p:spPr>
        <p:txBody>
          <a:bodyPr/>
          <a:lstStyle/>
          <a:p>
            <a:r>
              <a:rPr lang="ru-RU" dirty="0" smtClean="0"/>
              <a:t>Выводы (предложения)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67199"/>
          </a:xfrm>
        </p:spPr>
        <p:txBody>
          <a:bodyPr/>
          <a:lstStyle/>
          <a:p>
            <a:r>
              <a:rPr lang="ru-RU" sz="1600" dirty="0" smtClean="0"/>
              <a:t>Групповой заголовок. Внести изменения в названия стандартов</a:t>
            </a:r>
            <a:r>
              <a:rPr lang="en-US" sz="1600" dirty="0" smtClean="0"/>
              <a:t>: </a:t>
            </a:r>
            <a:r>
              <a:rPr lang="ru-RU" sz="1600" dirty="0" smtClean="0"/>
              <a:t>«Освоение газовых, газоконденсатных, нефтегазовых и нефтегазоконденсатных месторождений …». Предложение ТК 431</a:t>
            </a:r>
            <a:r>
              <a:rPr lang="en-US" sz="1600" dirty="0" smtClean="0"/>
              <a:t>:</a:t>
            </a:r>
            <a:r>
              <a:rPr lang="ru-RU" sz="1600" dirty="0" smtClean="0"/>
              <a:t> «Месторождения нефти и газа …»</a:t>
            </a:r>
            <a:r>
              <a:rPr lang="en-US" sz="1600" dirty="0" smtClean="0"/>
              <a:t>.</a:t>
            </a:r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</a:t>
            </a:r>
            <a:endParaRPr lang="ru-RU" sz="1200" dirty="0" smtClean="0"/>
          </a:p>
          <a:p>
            <a:pPr>
              <a:buNone/>
            </a:pPr>
            <a:endParaRPr lang="ru-RU" sz="1200" dirty="0"/>
          </a:p>
        </p:txBody>
      </p:sp>
      <p:pic>
        <p:nvPicPr>
          <p:cNvPr id="4" name="Picture 4" descr="ГОСТы - Бетоны и растворы - ГК РОСАТОМСНА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71601"/>
            <a:ext cx="685800" cy="54080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3276600"/>
            <a:ext cx="8229600" cy="914401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/>
              <a:t>Спасибо за внимание</a:t>
            </a:r>
            <a:endParaRPr lang="ru-RU" sz="32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0"/>
            <a:ext cx="6265862" cy="722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Общие замечания ТК 431</a:t>
            </a:r>
            <a:br>
              <a:rPr lang="ru-RU" dirty="0" smtClean="0"/>
            </a:br>
            <a:r>
              <a:rPr lang="ru-RU" dirty="0" smtClean="0"/>
              <a:t> по первым редакциям проектов стандартов (1)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953000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      Разработка настоящих стандартов весьма своевременна, учитывая важность рационального освоения месторождений углеводородов. Ожидаемая эффективность применения разрабатываемых стандартов заключается в повышении качества информационного обеспечения при поисках, разведке и разработке месторождений УВ, оптимизации программных средств, предназначенных для решения комплексных геофизических задач. К проектам стандартов есть ряд общих замечаний.</a:t>
            </a:r>
          </a:p>
          <a:p>
            <a:r>
              <a:rPr lang="ru-RU" sz="1400" b="1" dirty="0" smtClean="0"/>
              <a:t>Групповой заголовок.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Основным общим замечанием ко всем проектам стандартов является групповой заголовок в их наименованиях (Освоение газовых, газоконденсатных, нефтегазовых и нефтегазоконденсатных месторождений), поскольку такой заголовок необоснованно сужает объект стандартизации. Во-первых, за счет искусственного удаления из объекта стандартизации нефтяных и нефтегазовых месторождений, во-вторых, за счет применения термина «освоение», под которым понимаются мероприятия по подготовке к разработке и собственно разработка. Термины «осваивать» и «освоение» – одни из наиболее широко употребляемых в лексиконе специалистов, занятых в нефтегазовых проектах, однако эти термины отсутствуют в геологических словарях и терминологических стандартах. В тоже время сейсморазведка применяется на всех этапах геологического изучения – поиске, разведке и мониторинге разработки, а геологическое моделирование проводят уже на ранних стадиях разведки месторождений УВС. Эту ситуацию можно исправить путем замены группового заголовка на «Месторождения нефти и газа». </a:t>
            </a:r>
          </a:p>
          <a:p>
            <a:pPr>
              <a:buNone/>
            </a:pPr>
            <a:endParaRPr lang="ru-RU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0"/>
            <a:ext cx="6265862" cy="722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Общие замечания ТК 431</a:t>
            </a:r>
            <a:br>
              <a:rPr lang="ru-RU" dirty="0" smtClean="0"/>
            </a:br>
            <a:r>
              <a:rPr lang="ru-RU" dirty="0" smtClean="0"/>
              <a:t> по первым редакциям проектов стандартов (2)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572000"/>
          </a:xfrm>
        </p:spPr>
        <p:txBody>
          <a:bodyPr/>
          <a:lstStyle/>
          <a:p>
            <a:r>
              <a:rPr lang="ru-RU" sz="1400" b="1" dirty="0" smtClean="0"/>
              <a:t>Термины и определения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1. Эксперты ТК 431 рекомендуют избегать в основных разделах стандартов узкопрофессиональных терминов. При их однократном применении рекомендуется давать определение в примечаниях, а при многократном – в разделе «Термины и определения».  </a:t>
            </a:r>
          </a:p>
          <a:p>
            <a:pPr>
              <a:buNone/>
            </a:pPr>
            <a:r>
              <a:rPr lang="ru-RU" sz="1400" dirty="0" smtClean="0"/>
              <a:t>      2. Недостаточность (неполнота) на настоящий момент терминологической базы. Многие понятия, связанные с построением геологической и гидродинамической  моделей, такие как исходные данные для моделирования и его результаты, методы  моделирования, отдельные термины, используемые в рассматриваемых проектах стандартов (например, гидродинамический симулятор) не имеют четких определений на уровне национальных стандартов. В связи с этим представляется целесообразным в дополнение к рассматриваемым стандартам разработать терминологический стандарт, распространяющийся на эти понятия. Это также избавит от необходимости давать определения внутри стандартов, что имеет место сейчас (определение геологической модели дается и в стандарте на программное обеспечения для  геологического моделирования, и стандарте на программное обеспечение для гидродинамического моделирования).  </a:t>
            </a:r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0"/>
            <a:ext cx="6265862" cy="722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Общие замечания ТК 431</a:t>
            </a:r>
            <a:br>
              <a:rPr lang="ru-RU" dirty="0" smtClean="0"/>
            </a:br>
            <a:r>
              <a:rPr lang="ru-RU" dirty="0" smtClean="0"/>
              <a:t> по первым редакциям проектов стандартов (3)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676400"/>
            <a:ext cx="8229600" cy="4191000"/>
          </a:xfrm>
        </p:spPr>
        <p:txBody>
          <a:bodyPr/>
          <a:lstStyle/>
          <a:p>
            <a:r>
              <a:rPr lang="ru-RU" sz="1400" b="1" dirty="0" smtClean="0"/>
              <a:t>Сертификация 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Сертификация – это один из методов подтверждения соответствия продукта требованиям нормативных документов (стандартов). Рекомендуем изменить названия этих разделов на «Подтверждение соответствия». </a:t>
            </a:r>
          </a:p>
          <a:p>
            <a:pPr>
              <a:buNone/>
            </a:pPr>
            <a:r>
              <a:rPr lang="ru-RU" sz="1400" dirty="0" smtClean="0"/>
              <a:t>      Перечисленные в этом разделе каждого проекта положения в той или иной мере соответствуют действующим национальным стандартам, перечисление которых следует включить в раздел «Нормативные ссылки», а в разделе «Сертификация» установить ссылки.  </a:t>
            </a:r>
            <a:endParaRPr lang="ru-RU" sz="1400" b="1" dirty="0" smtClean="0"/>
          </a:p>
          <a:p>
            <a:r>
              <a:rPr lang="ru-RU" sz="1400" b="1" dirty="0" smtClean="0"/>
              <a:t>Библиография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Раздел оформляется в соответствии с требованиями ГОСТ Р 1.5 и ГОСТ 1.5 и должен содержать информацию о ссылочных документах, на которые даны справочные ссылки в тексте стандарта, что в проектах не всегда соблюдается.</a:t>
            </a:r>
          </a:p>
          <a:p>
            <a:pPr>
              <a:buNone/>
            </a:pPr>
            <a:r>
              <a:rPr lang="ru-RU" sz="1400" dirty="0" smtClean="0"/>
              <a:t>      В стандартах не  допускаются справочные ссылки на статьи, отчеты, монографии и другие документы, которые не относятся к нормативным документам, принятым федеральными органами законодательной или исполнительной власти (п.4.5 ГОСТ Р 1.5). </a:t>
            </a:r>
          </a:p>
          <a:p>
            <a:endParaRPr lang="ru-RU" sz="1200" dirty="0" smtClean="0"/>
          </a:p>
          <a:p>
            <a:pPr>
              <a:buNone/>
            </a:pPr>
            <a:endParaRPr lang="ru-RU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0"/>
            <a:ext cx="6265862" cy="722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Общие замечания ТК 431</a:t>
            </a:r>
            <a:br>
              <a:rPr lang="ru-RU" dirty="0" smtClean="0"/>
            </a:br>
            <a:r>
              <a:rPr lang="ru-RU" dirty="0" smtClean="0"/>
              <a:t> по первым редакциям проектов стандартов (4)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447800"/>
            <a:ext cx="8229600" cy="4724400"/>
          </a:xfrm>
        </p:spPr>
        <p:txBody>
          <a:bodyPr/>
          <a:lstStyle/>
          <a:p>
            <a:r>
              <a:rPr lang="ru-RU" sz="1400" b="1" dirty="0" smtClean="0"/>
              <a:t>Заключение</a:t>
            </a:r>
            <a:r>
              <a:rPr lang="ru-RU" sz="1400" dirty="0" smtClean="0"/>
              <a:t>.</a:t>
            </a:r>
          </a:p>
          <a:p>
            <a:pPr>
              <a:buNone/>
            </a:pPr>
            <a:r>
              <a:rPr lang="ru-RU" sz="1400" dirty="0" smtClean="0"/>
              <a:t>      Проекты составлены с использованием принятых ранее стандартов смежных областей, их можно рассматривать как основу для разработки окончательных редакций стандартов. Выявленные недоработки могут быть исправлены после рассмотрения и учета замечаний и предложений согласно установленной процедуре.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Ответственный секретарь ТК 431 </a:t>
            </a:r>
          </a:p>
          <a:p>
            <a:pPr>
              <a:buNone/>
            </a:pPr>
            <a:r>
              <a:rPr lang="ru-RU" sz="1400" dirty="0" smtClean="0"/>
              <a:t>эксперт по стандартизации 					</a:t>
            </a:r>
            <a:r>
              <a:rPr lang="ru-RU" sz="1400" dirty="0" err="1" smtClean="0"/>
              <a:t>О.В.Горбатюк</a:t>
            </a:r>
            <a:endParaRPr lang="ru-RU" sz="1400" dirty="0" smtClean="0"/>
          </a:p>
          <a:p>
            <a:pPr>
              <a:buNone/>
            </a:pPr>
            <a:endParaRPr lang="ru-RU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dirty="0" smtClean="0">
                <a:solidFill>
                  <a:schemeClr val="bg1"/>
                </a:solidFill>
              </a:rPr>
              <a:t>Содержание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8229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Цель и задачи работы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Система стандартов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Программное обеспечение для обработки и интерпретации данных сейсморазведки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Программное обеспечение для геологического моделирования месторождений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Программное обеспечение для гидродинамического моделирования месторождений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Программное обеспечение для гидродинамического моделирования систем сбора и подготовки углеводородов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4" descr="ГОСТы - Бетоны и растворы - ГК РОСАТОМСНА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71601"/>
            <a:ext cx="685800" cy="54080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4676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</a:t>
            </a:r>
            <a:r>
              <a:rPr dirty="0" err="1" smtClean="0">
                <a:solidFill>
                  <a:schemeClr val="bg1"/>
                </a:solidFill>
              </a:rPr>
              <a:t>Цель</a:t>
            </a:r>
            <a:r>
              <a:rPr dirty="0" smtClean="0">
                <a:solidFill>
                  <a:schemeClr val="bg1"/>
                </a:solidFill>
              </a:rPr>
              <a:t> и </a:t>
            </a:r>
            <a:r>
              <a:rPr dirty="0" err="1" smtClean="0">
                <a:solidFill>
                  <a:schemeClr val="bg1"/>
                </a:solidFill>
              </a:rPr>
              <a:t>задачи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09600" y="2133600"/>
            <a:ext cx="82296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457200">
              <a:spcAft>
                <a:spcPts val="60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Разработка и внедрении серии национальных стандартов, регламентирующих требования к программным средствам, предназначенным для поиска, разведки, моделирования и мониторинга разработки газовых, газоконденсатных и нефтегазовых месторождений, используемым в Российской Федерации и соответствующим мировому уровню. </a:t>
            </a:r>
          </a:p>
          <a:p>
            <a:pPr indent="457200">
              <a:spcAft>
                <a:spcPts val="60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основу разрабатываемых стандартов положены современные международные, национальные и корпоративные принципы стандартизации. </a:t>
            </a:r>
          </a:p>
          <a:p>
            <a:pPr indent="457200">
              <a:spcAft>
                <a:spcPts val="600"/>
              </a:spcAft>
              <a:defRPr/>
            </a:pP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8" name="Picture 4" descr="ГОСТы - Бетоны и растворы - ГК РОСАТОМСНА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71601"/>
            <a:ext cx="685800" cy="54080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319087"/>
            <a:ext cx="5029201" cy="595313"/>
          </a:xfrm>
        </p:spPr>
        <p:txBody>
          <a:bodyPr/>
          <a:lstStyle/>
          <a:p>
            <a:r>
              <a:rPr lang="ru-RU" dirty="0" smtClean="0"/>
              <a:t> Система стандартов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600" y="1371600"/>
            <a:ext cx="8763000" cy="1143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«Освоение газовых, газоконденсатных, нефтегазовых и нефтегазоконденсатных месторождений. Система стандартов по программному обеспечению для решения задач поиска, разведки и разработки месторождений. Основные положения и технические требования»</a:t>
            </a:r>
            <a:endParaRPr lang="ru-RU" sz="1400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600" y="2743200"/>
            <a:ext cx="2819400" cy="16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050" b="1" i="1" dirty="0" smtClean="0">
                <a:solidFill>
                  <a:schemeClr val="accent2">
                    <a:lumMod val="75000"/>
                  </a:schemeClr>
                </a:solidFill>
              </a:rPr>
              <a:t>«Освоение газовых, газоконденсатных и нефтегазоконденсатных месторождений. Основные требования к исходным данным программных комплексов для решения задач поиска, разведки и разработки месторождений»</a:t>
            </a:r>
            <a:endParaRPr lang="ru-RU" sz="105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6600" y="2743200"/>
            <a:ext cx="27432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50" b="1" dirty="0" smtClean="0">
                <a:solidFill>
                  <a:schemeClr val="accent2">
                    <a:lumMod val="75000"/>
                  </a:schemeClr>
                </a:solidFill>
              </a:rPr>
              <a:t>«Освоение газовых, газоконденсатных, нефтегазовых и нефтегазоконденсатных месторождений. Программное обеспечение для обработки и интерпретации данных сейсморазведки. Основные функциональные и технические требования»</a:t>
            </a:r>
            <a:endParaRPr lang="ru-RU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24600" y="2743200"/>
            <a:ext cx="26670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50" b="1" dirty="0" smtClean="0">
                <a:solidFill>
                  <a:schemeClr val="accent2">
                    <a:lumMod val="75000"/>
                  </a:schemeClr>
                </a:solidFill>
              </a:rPr>
              <a:t>«Освоение газовых, газоконденсатных, нефтегазовых и нефтегазоконденсатных месторождений. Программное обеспечение для геологического моделирования месторождений. Основные функциональные и технические требования»</a:t>
            </a:r>
            <a:endParaRPr lang="ru-RU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8660" y="4502426"/>
            <a:ext cx="2829339" cy="1593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50" b="1" dirty="0" smtClean="0">
                <a:solidFill>
                  <a:schemeClr val="accent2">
                    <a:lumMod val="75000"/>
                  </a:schemeClr>
                </a:solidFill>
              </a:rPr>
              <a:t>«Освоение газовых, газоконденсатных, нефтегазовых и нефтегазоконденсатных месторождений. Программное обеспечение для гидродинамического моделирования месторождений. Основные функциональные и технические требования»</a:t>
            </a:r>
            <a:endParaRPr lang="ru-RU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76600" y="4495800"/>
            <a:ext cx="27432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50" b="1" dirty="0" smtClean="0">
                <a:solidFill>
                  <a:schemeClr val="accent2">
                    <a:lumMod val="75000"/>
                  </a:schemeClr>
                </a:solidFill>
              </a:rPr>
              <a:t>«Освоение газовых, газоконденсатных, нефтегазовых и нефтегазоконденсатных месторождений. Программное обеспечение для моделирования систем сбора и подготовки углеводородов. Основные функциональные и технические требования»</a:t>
            </a:r>
            <a:endParaRPr lang="ru-RU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24600" y="4495800"/>
            <a:ext cx="2667000" cy="1600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050" b="1" i="1" dirty="0" smtClean="0">
                <a:solidFill>
                  <a:schemeClr val="accent2">
                    <a:lumMod val="75000"/>
                  </a:schemeClr>
                </a:solidFill>
              </a:rPr>
              <a:t>«Освоение газовых, газоконденсатных, нефтегазовых и нефтегазоконденсатных месторождений. Программное обеспечение для проектирования строительства скважин. Основные функциональные и технические требования»</a:t>
            </a:r>
            <a:endParaRPr lang="ru-RU" sz="105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6477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                     </a:t>
            </a:r>
            <a:br>
              <a:rPr lang="en-US" dirty="0" smtClean="0"/>
            </a:br>
            <a:r>
              <a:rPr lang="en-US" dirty="0" smtClean="0"/>
              <a:t>                   </a:t>
            </a:r>
            <a:r>
              <a:rPr dirty="0" err="1" smtClean="0">
                <a:solidFill>
                  <a:schemeClr val="bg1"/>
                </a:solidFill>
              </a:rPr>
              <a:t>Структура</a:t>
            </a:r>
            <a:r>
              <a:rPr dirty="0" smtClean="0">
                <a:solidFill>
                  <a:schemeClr val="bg1"/>
                </a:solidFill>
              </a:rPr>
              <a:t> </a:t>
            </a:r>
            <a:r>
              <a:rPr dirty="0" err="1" smtClean="0">
                <a:solidFill>
                  <a:schemeClr val="bg1"/>
                </a:solidFill>
              </a:rPr>
              <a:t>стандарта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1752600"/>
            <a:ext cx="685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Область применения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Нормативные ссылки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Термины и определения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Сокращения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Общие положения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Исходные данные для программного обеспечения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Функциональные требования к программному обеспечению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Требования к документированию программного обеспечения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Технические требования к программному обеспечению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Подтверждение соответствия программного обеспечения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Библиография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Приложения</a:t>
            </a:r>
          </a:p>
        </p:txBody>
      </p:sp>
      <p:pic>
        <p:nvPicPr>
          <p:cNvPr id="4" name="Picture 4" descr="ГОСТы - Бетоны и растворы - ГК РОСАТОМСНА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71601"/>
            <a:ext cx="685800" cy="54080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52400"/>
            <a:ext cx="80772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200" dirty="0" smtClean="0"/>
              <a:t>  </a:t>
            </a:r>
            <a:r>
              <a:rPr lang="ru-RU" sz="2200" dirty="0" smtClean="0">
                <a:solidFill>
                  <a:schemeClr val="bg1"/>
                </a:solidFill>
              </a:rPr>
              <a:t>ПО для обработки и 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интерпретации данных сейсморазведки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78216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137" y="1219200"/>
            <a:ext cx="8991600" cy="1143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ОСВОЕНИЕ ГАЗОВЫХ, ГАЗОКОНДЕНСАТНЫХ, НЕФТЕГАЗОВЫХ И НЕФТЕГАЗОКОНДЕНСАТНЫХ МЕСТОРОЖДЕНИЙ. ПРОГРАММНОЕ ОБЕСПЕЧЕНИЕ ДЛЯ ОБРАБОТКИ И ИНТЕРПРЕТАЦИИ ДАННЫХ СЕЙСМОРАЗВЕДКИ.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Основные функциональные и технические требования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t="9159" b="4297"/>
          <a:stretch/>
        </p:blipFill>
        <p:spPr bwMode="auto">
          <a:xfrm>
            <a:off x="76200" y="2286000"/>
            <a:ext cx="4038600" cy="22352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5619" b="5295"/>
          <a:stretch/>
        </p:blipFill>
        <p:spPr bwMode="auto">
          <a:xfrm>
            <a:off x="481806" y="3886200"/>
            <a:ext cx="3861594" cy="24179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67200" y="2286000"/>
            <a:ext cx="4953000" cy="426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/>
            <a:r>
              <a:rPr lang="ru-RU" sz="1600" b="1" dirty="0"/>
              <a:t>Общие положения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     ПО для </a:t>
            </a:r>
            <a:r>
              <a:rPr lang="ru-RU" sz="1600" dirty="0"/>
              <a:t>обработки и интерпретации данных сейсморазведки должно решать комплексные геофизические задачи, начиная с обработки первичных полевых данных до обработки в глубинной области и применения миграционных алгоритмов, от классической интерпретации 2D профилей до технологий интерпретации 3D данных, используя наборы сейсмических </a:t>
            </a:r>
            <a:r>
              <a:rPr lang="ru-RU" sz="1600" dirty="0" smtClean="0"/>
              <a:t>атрибутов.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     Вследствие получается </a:t>
            </a:r>
            <a:r>
              <a:rPr lang="ru-RU" sz="1600" dirty="0"/>
              <a:t>3D структурный каркас, учитывающий тектоническое строение и условия осадконакопления; различные сейсмические аномалии; объёмные тела, выделенные по сейсмическим </a:t>
            </a:r>
            <a:r>
              <a:rPr lang="ru-RU" sz="1600" dirty="0" smtClean="0"/>
              <a:t>данным; сейсмофации </a:t>
            </a:r>
            <a:r>
              <a:rPr lang="ru-RU" sz="1600" dirty="0"/>
              <a:t>и объёмное распределение акустических и плотностных свойств среды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-76200"/>
            <a:ext cx="70104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ПО для геологического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моделирования месторождений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219200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ОСВОЕНИЕ ГАЗОВЫХ, ГАЗОКОНДЕНСАТНЫХ, НЕФТЕГАЗОВЫХ И НЕФТЕГАЗОКОНДЕНСАТНЫХ МЕСТОРОЖДЕНИЙ. ПРОГРАММНОЕ ОБЕСПЕЧЕНИЕ ДЛЯ ГЕОЛОГИЧЕСКОГО МОДЕЛИРОВАНИЯ МЕСТОРОЖДЕНИЙ.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Основные функциональные и технические требования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2362200"/>
            <a:ext cx="573521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/>
              <a:t>Общие положения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Программное обеспечение геологического моделирования </a:t>
            </a:r>
            <a:r>
              <a:rPr lang="ru-RU" sz="1600" dirty="0" smtClean="0"/>
              <a:t>применяется </a:t>
            </a:r>
            <a:r>
              <a:rPr lang="ru-RU" sz="1600" dirty="0"/>
              <a:t>для определения площади залежей, объемов нефте- и газонасыщенных пород, объемов углеводородов в пластовых условиях. 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Программное </a:t>
            </a:r>
            <a:r>
              <a:rPr lang="ru-RU" sz="1600" dirty="0"/>
              <a:t>обеспечение геологического моделирования должно обеспечивать возможность создания </a:t>
            </a:r>
            <a:r>
              <a:rPr lang="ru-RU" sz="1600" dirty="0" smtClean="0"/>
              <a:t>трехмерной геологической </a:t>
            </a:r>
            <a:r>
              <a:rPr lang="ru-RU" sz="1600" dirty="0"/>
              <a:t>модели на основе геологического обоснования процессов осадконакопления, результатов интерпретации данных сейсморазведки и результатов корреляции разрезов </a:t>
            </a:r>
            <a:r>
              <a:rPr lang="ru-RU" sz="1600" dirty="0" smtClean="0"/>
              <a:t>скважин.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Трехмерная </a:t>
            </a:r>
            <a:r>
              <a:rPr lang="ru-RU" sz="1600" dirty="0"/>
              <a:t>геологическая модель используется как геологическая основа для гидродинамического моделирования и соответствует результатам оценки начальных запасов и подсчётных параметров.</a:t>
            </a:r>
          </a:p>
          <a:p>
            <a:pPr algn="ctr"/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2286000"/>
            <a:ext cx="2514600" cy="289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Рисунок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3"/>
          <a:stretch>
            <a:fillRect/>
          </a:stretch>
        </p:blipFill>
        <p:spPr bwMode="auto">
          <a:xfrm>
            <a:off x="211138" y="4503347"/>
            <a:ext cx="3294062" cy="18212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-76200"/>
            <a:ext cx="7467600" cy="990600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ПО для гидродинамического моделирования месторождений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31788" y="990600"/>
            <a:ext cx="78216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</a:p>
          <a:p>
            <a:pPr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  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282005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ОСВОЕНИЕ ГАЗОВЫХ, ГАЗОКОНДЕНСАТНЫХ, НЕФТЕГАЗОВЫХ И НЕФТЕГАЗОКОНДЕНСАТНЫХ МЕСТОРОЖДЕНИЙ. ПРОГРАММНОЕ ОБЕСПЕЧЕНИЕ ДЛЯ ГИДРОДИНАМИЧЕСКОГО МОДЕЛИРОВАНИЯ МЕСТОРОЖДЕНИЙ.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Основные функциональные и технические требования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2286000"/>
            <a:ext cx="64008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/>
              <a:t>Общие положения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smtClean="0"/>
              <a:t>    Программное обеспечение гидродинамического моделирования применяется для прогнозирования технологических параметров разработки месторождений природных УВ на основе трёхмерных гидродинамических (фильтрационных) моделей.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     Программное обеспечение гидродинамического моделирования должно обеспечивать воспроизведение основных физических процессов, происходящих при фильтрации нефти, газа и воды в поровых средах (коллекторах).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     Для месторождений, имеющих фактическую историю разработки, программное обеспечение гидродинамического моделирования должно обеспечивать возможность настройки (адаптации) гидродинамических моделей к истории разработки перед выполнением прогнозных расчётов.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" t="7221" r="1462" b="5027"/>
          <a:stretch/>
        </p:blipFill>
        <p:spPr bwMode="auto">
          <a:xfrm>
            <a:off x="152400" y="2400300"/>
            <a:ext cx="2809744" cy="21544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114800"/>
            <a:ext cx="2942236" cy="2133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0"/>
            <a:ext cx="7543800" cy="9144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ПО для гидродинамического моделирования месторождений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31788" y="990600"/>
            <a:ext cx="78216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</a:p>
          <a:p>
            <a:pPr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  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213" y="2133600"/>
            <a:ext cx="8534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/>
              <a:t>     </a:t>
            </a:r>
            <a:r>
              <a:rPr lang="ru-RU" sz="1600" dirty="0" smtClean="0"/>
              <a:t>В качестве дополнения, разработаны четыре теста корректности реализации специальных уравнений притока к скважине, учитывающих изменение </a:t>
            </a:r>
            <a:r>
              <a:rPr lang="ru-RU" sz="1600" dirty="0" err="1" smtClean="0"/>
              <a:t>PVT</a:t>
            </a:r>
            <a:r>
              <a:rPr lang="ru-RU" sz="1600" dirty="0" err="1" smtClean="0">
                <a:sym typeface="Symbol"/>
              </a:rPr>
              <a:t></a:t>
            </a:r>
            <a:r>
              <a:rPr lang="ru-RU" sz="1600" dirty="0" err="1" smtClean="0"/>
              <a:t>свойств</a:t>
            </a:r>
            <a:r>
              <a:rPr lang="ru-RU" sz="1600" dirty="0" smtClean="0"/>
              <a:t> флюидов в призабойной зоне, включая возможные фазовые превращения</a:t>
            </a:r>
            <a:r>
              <a:rPr lang="en-US" sz="1600" dirty="0" smtClean="0"/>
              <a:t>:</a:t>
            </a:r>
          </a:p>
          <a:p>
            <a:pPr lvl="0"/>
            <a:endParaRPr lang="en-US" sz="1600" dirty="0" smtClean="0"/>
          </a:p>
          <a:p>
            <a:r>
              <a:rPr lang="en-US" sz="1600" b="1" dirty="0" smtClean="0"/>
              <a:t>     </a:t>
            </a:r>
            <a:r>
              <a:rPr lang="ru-RU" sz="1600" dirty="0" smtClean="0"/>
              <a:t>Тест 1. Случай идеального газа постоянной вязкости</a:t>
            </a:r>
            <a:endParaRPr lang="en-US" sz="1600" dirty="0" smtClean="0"/>
          </a:p>
          <a:p>
            <a:r>
              <a:rPr lang="en-US" sz="1600" dirty="0" smtClean="0"/>
              <a:t>     </a:t>
            </a:r>
            <a:r>
              <a:rPr lang="ru-RU" sz="1600" dirty="0" smtClean="0"/>
              <a:t>Тест 2. Случай реального газа </a:t>
            </a:r>
            <a:endParaRPr lang="en-US" sz="1600" dirty="0" smtClean="0"/>
          </a:p>
          <a:p>
            <a:r>
              <a:rPr lang="en-US" sz="1600" dirty="0" smtClean="0"/>
              <a:t>     </a:t>
            </a:r>
            <a:r>
              <a:rPr lang="ru-RU" sz="1600" dirty="0" smtClean="0"/>
              <a:t>Тест 3. Нефтяная залежь, разрабатываемая на забойных давлениях ниже давления насыщения </a:t>
            </a:r>
            <a:endParaRPr lang="en-US" sz="1600" dirty="0" smtClean="0"/>
          </a:p>
          <a:p>
            <a:r>
              <a:rPr lang="en-US" sz="1600" dirty="0" smtClean="0"/>
              <a:t>     </a:t>
            </a:r>
            <a:r>
              <a:rPr lang="ru-RU" sz="1600" dirty="0" smtClean="0"/>
              <a:t>Тест 4. Газоконденсатная залежь, разрабатываемая на забойных давлениях ниже давления начала конденсации 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 lvl="0"/>
            <a:endParaRPr lang="ru-RU" sz="1600" dirty="0" smtClean="0"/>
          </a:p>
          <a:p>
            <a:pPr lvl="0"/>
            <a:endParaRPr lang="ru-RU" dirty="0"/>
          </a:p>
        </p:txBody>
      </p:sp>
      <p:pic>
        <p:nvPicPr>
          <p:cNvPr id="5" name="Picture 4" descr="ГОСТы - Бетоны и растворы - ГК РОСАТОМСНА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71601"/>
            <a:ext cx="685800" cy="54080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_фон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для презентации_ЭПБ</Template>
  <TotalTime>3489</TotalTime>
  <Words>1529</Words>
  <Application>Microsoft Office PowerPoint</Application>
  <PresentationFormat>Экран (4:3)</PresentationFormat>
  <Paragraphs>111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Презентация_фон</vt:lpstr>
      <vt:lpstr>Специальное оформление</vt:lpstr>
      <vt:lpstr>Разработка национальных стандартов в области сертификации программного обеспечения, предназначенного для поиска, разведки, моделирования и мониторинга разработки газовых, нефтяных и газоконденсатных месторождений</vt:lpstr>
      <vt:lpstr> Содержание</vt:lpstr>
      <vt:lpstr>                    Цель и задачи</vt:lpstr>
      <vt:lpstr> Система стандартов</vt:lpstr>
      <vt:lpstr>                                         Структура стандарта</vt:lpstr>
      <vt:lpstr>  ПО для обработки и  интерпретации данных сейсморазведки</vt:lpstr>
      <vt:lpstr>  ПО для геологического  моделирования месторождений</vt:lpstr>
      <vt:lpstr>  ПО для гидродинамического моделирования месторождений</vt:lpstr>
      <vt:lpstr> ПО для гидродинамического моделирования месторождений</vt:lpstr>
      <vt:lpstr>  ПО для гидродинамического моделирования систем сбора и подготовки углеводородов</vt:lpstr>
      <vt:lpstr>  ПО для гидродинамического моделирования систем сбора и подготовки углеводородов</vt:lpstr>
      <vt:lpstr>Выводы (предложения)</vt:lpstr>
      <vt:lpstr>Презентация PowerPoint</vt:lpstr>
      <vt:lpstr>Общие замечания ТК 431  по первым редакциям проектов стандартов (1)</vt:lpstr>
      <vt:lpstr>Общие замечания ТК 431  по первым редакциям проектов стандартов (2)</vt:lpstr>
      <vt:lpstr>Общие замечания ТК 431  по первым редакциям проектов стандартов (3)</vt:lpstr>
      <vt:lpstr>Общие замечания ТК 431  по первым редакциям проектов стандартов (4)</vt:lpstr>
    </vt:vector>
  </TitlesOfParts>
  <Company>Roxar Services 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Контроль качества моделей газовых и газоконденсатных месторождений</dc:title>
  <dc:creator>GennadyS</dc:creator>
  <cp:lastModifiedBy>Пользователь</cp:lastModifiedBy>
  <cp:revision>200</cp:revision>
  <dcterms:created xsi:type="dcterms:W3CDTF">2013-08-27T12:38:12Z</dcterms:created>
  <dcterms:modified xsi:type="dcterms:W3CDTF">2014-10-10T11:05:27Z</dcterms:modified>
</cp:coreProperties>
</file>