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82" r:id="rId1"/>
    <p:sldMasterId id="2147483665" r:id="rId2"/>
    <p:sldMasterId id="2147483658" r:id="rId3"/>
    <p:sldMasterId id="2147483659" r:id="rId4"/>
    <p:sldMasterId id="2147483660" r:id="rId5"/>
    <p:sldMasterId id="2147483661" r:id="rId6"/>
    <p:sldMasterId id="2147483662" r:id="rId7"/>
    <p:sldMasterId id="2147483663" r:id="rId8"/>
    <p:sldMasterId id="2147483655" r:id="rId9"/>
    <p:sldMasterId id="2147483880" r:id="rId10"/>
    <p:sldMasterId id="2147484312" r:id="rId11"/>
  </p:sldMasterIdLst>
  <p:notesMasterIdLst>
    <p:notesMasterId r:id="rId32"/>
  </p:notesMasterIdLst>
  <p:handoutMasterIdLst>
    <p:handoutMasterId r:id="rId33"/>
  </p:handoutMasterIdLst>
  <p:sldIdLst>
    <p:sldId id="332" r:id="rId12"/>
    <p:sldId id="374" r:id="rId13"/>
    <p:sldId id="331" r:id="rId14"/>
    <p:sldId id="333" r:id="rId15"/>
    <p:sldId id="334" r:id="rId16"/>
    <p:sldId id="335" r:id="rId17"/>
    <p:sldId id="336" r:id="rId18"/>
    <p:sldId id="364" r:id="rId19"/>
    <p:sldId id="369" r:id="rId20"/>
    <p:sldId id="365" r:id="rId21"/>
    <p:sldId id="354" r:id="rId22"/>
    <p:sldId id="368" r:id="rId23"/>
    <p:sldId id="372" r:id="rId24"/>
    <p:sldId id="355" r:id="rId25"/>
    <p:sldId id="358" r:id="rId26"/>
    <p:sldId id="360" r:id="rId27"/>
    <p:sldId id="371" r:id="rId28"/>
    <p:sldId id="258" r:id="rId29"/>
    <p:sldId id="375" r:id="rId30"/>
    <p:sldId id="370" r:id="rId3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A401"/>
    <a:srgbClr val="6ABBCE"/>
    <a:srgbClr val="86834A"/>
    <a:srgbClr val="9E9162"/>
    <a:srgbClr val="2548DB"/>
    <a:srgbClr val="2762D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0717" autoAdjust="0"/>
  </p:normalViewPr>
  <p:slideViewPr>
    <p:cSldViewPr snapToGrid="0">
      <p:cViewPr>
        <p:scale>
          <a:sx n="100" d="100"/>
          <a:sy n="100" d="100"/>
        </p:scale>
        <p:origin x="-2196" y="216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1914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3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defTabSz="90365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057" y="0"/>
            <a:ext cx="294703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algn="r" defTabSz="90365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8"/>
            <a:ext cx="2947034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defTabSz="90365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057" y="9430308"/>
            <a:ext cx="2947034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algn="r" defTabSz="90365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5D86527-50E7-4ACC-825A-3C037BC50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8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3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>
            <a:lvl1pPr defTabSz="955729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057" y="0"/>
            <a:ext cx="294703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>
            <a:lvl1pPr algn="r" defTabSz="955729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670" y="4717533"/>
            <a:ext cx="543433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8"/>
            <a:ext cx="2947034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b" anchorCtr="0" compatLnSpc="1">
            <a:prstTxWarp prst="textNoShape">
              <a:avLst/>
            </a:prstTxWarp>
          </a:bodyPr>
          <a:lstStyle>
            <a:lvl1pPr defTabSz="955729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057" y="9430308"/>
            <a:ext cx="2947034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b" anchorCtr="0" compatLnSpc="1">
            <a:prstTxWarp prst="textNoShape">
              <a:avLst/>
            </a:prstTxWarp>
          </a:bodyPr>
          <a:lstStyle>
            <a:lvl1pPr algn="r" defTabSz="955729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89944D8-86FE-4D11-B4A4-6BAA13643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48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433"/>
            <a:fld id="{7ED7D122-63AD-4DA2-8075-BFD266A94063}" type="slidenum">
              <a:rPr lang="ru-RU" smtClean="0">
                <a:latin typeface="Arial" pitchFamily="34" charset="0"/>
              </a:rPr>
              <a:pPr defTabSz="954433"/>
              <a:t>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433"/>
            <a:fld id="{7ED7D122-63AD-4DA2-8075-BFD266A94063}" type="slidenum">
              <a:rPr lang="ru-RU" smtClean="0">
                <a:latin typeface="Arial" pitchFamily="34" charset="0"/>
              </a:rPr>
              <a:pPr defTabSz="954433"/>
              <a:t>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433"/>
            <a:fld id="{ED6AE4DF-7ACB-4BFA-A975-9E83F123CB13}" type="slidenum">
              <a:rPr lang="ru-RU" smtClean="0">
                <a:latin typeface="Arial" pitchFamily="34" charset="0"/>
              </a:rPr>
              <a:pPr defTabSz="954433"/>
              <a:t>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944D8-86FE-4D11-B4A4-6BAA13643A4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944D8-86FE-4D11-B4A4-6BAA13643A4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8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EB302-17DF-4208-867B-E8B8085F9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88720-18FA-4EA5-931C-E1009BFC3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98EE-86B0-4C47-AF63-72DD5100F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FE6B-E25B-4EC5-A5BD-A2E63C72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E3F77-AADB-4B38-9177-F9763F625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6D65-6EE4-402F-BD5E-56818DFE4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2FC8-EA50-4649-922A-D1EC206D8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E4E73-B2C6-48D5-950A-E01DBD04F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707FC-B162-4837-92A3-8C7DAD659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79378-6DD9-4289-BE14-20C91E82D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D74E-4937-4480-AE37-B2E9CEC46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05949-FA27-46AE-86F0-E44F9398A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46D5-3934-4D8B-926C-E33B345B6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40BFA-3E40-400D-B114-A8100B9DE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A86C-5BB7-4AE1-BDF5-F6E9B318C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87EDD-8494-4B3C-A226-AEAF8B33F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77AB-1000-4D25-840F-86D15D88D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E058C-7756-42BC-8DAC-E9DE69F98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BEE65-1E47-4580-ADE8-4CD46A4EF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E1811-2A49-48C7-9ECA-85C5A0CAD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20D60-12C8-4BA7-BD0C-6252C5615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9DEC-9C5C-4C4C-9008-AC325C5E1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EA4B-B563-4C54-A661-A5AD25A5A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B129-4C24-4C86-B118-3193E032B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5919-381F-48F1-8DFB-A3AFA74AC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93F8-B544-4D23-999C-FA513A207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2A2F5-D892-45C3-B680-D041E5D15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90BCC-298C-4CF4-B2E0-2BB2D3ABE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66A6B-73D7-45DD-85D8-AC61592F2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21F6-26D1-425C-8A53-3908ED45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BFBA4-017F-461E-8A7C-F83A7056E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5F1E-5749-4F0F-A8EC-51DF5D943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7BE6-7478-4D21-A379-3773A3CF6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C7BC4-4E88-4ABE-819A-70C74BB2A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D4D5-3E83-4D9A-A967-04985AE04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805D-4279-4537-85E9-7DF0DF554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0509-36D4-4011-BBD6-CCF89D18C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6B9FD-D9EA-4030-8795-65C50DB2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391E-D2C2-48F5-81E6-0F91B28FB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039C-97D7-4EDA-A146-8C70712C9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6210-751F-4F21-AB82-6CEEB0AFC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67778-23C2-402B-B766-01E91DB98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30E25-9A51-429B-8D8C-AA17CFD89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12C7E-A099-4F69-9A21-67C7C4CDF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D64E-FD5D-4289-848C-8C59CF014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8E1B-4259-4BAC-B46C-D7AA7DD28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1079500"/>
            <a:ext cx="9144000" cy="15287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61955-4817-437A-A4A1-502F57A62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215E-6A0A-4A02-9389-8C28B616F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7E51-1A46-4952-9612-BFA14F3AD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EBA86-81B5-47BD-96AE-85EB7564B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B0D4A-9447-4C71-A447-F6876036E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35C99-3408-4951-AF8D-8C5817046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3E92-E64A-4E4B-9365-6DBCB706A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DB9A-694C-49F7-A174-D1E523982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31D4-10E9-4574-8657-5D6D3309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914F-9741-4A32-AD91-A404F3207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00CD-7FEC-4616-B16E-3D1AFAA6B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068E-E25F-4956-BF4C-87A8EE149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34AD-338E-42C0-96C4-1084DEB9C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9206-5110-489A-BF1B-319AF0229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3AFDF-E472-4CFE-A884-D91658B96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A4EC-D170-45EC-9995-C2B9BDB9E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4A793-10CB-4717-B220-342DB807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39456-09FE-4192-86A1-665BFD19B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C8F41-C896-45B7-8FBF-042836163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B1B42-20F1-4793-B7D3-3CE828C9F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71972-039D-4A5A-BD52-704F9E39B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14FF3-A248-4E60-8931-D2DD4FDA5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EFFF-787C-44B2-836B-5D7797BC9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6C80-9C99-4B87-A787-9A31969C1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FA14-17F0-42DB-A9F2-0E589538B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BFCC-7D11-4C38-A763-0A4DB5996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6BE5C-4030-4DA0-AC8B-B148D0EED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0661D-ABE6-451D-9190-C92AD04E4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E1049-D3C8-4769-9B21-772C6EB73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7EDF-13C9-42C8-BBEE-2D13BB75C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C0452-A9F5-499C-AE93-C5CE854F5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1DF84-933C-43BA-84B1-86780507B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BC03-6A0C-4CA9-8498-820B5E59F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2C59A-354A-458D-A066-49CF8FB60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0E72-D95C-443D-8950-85D80F79B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17FBF-71A2-42E4-9350-A0574D775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BA05-8A84-4ED4-B08D-86EC5842C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D2B96-B58B-45CC-BE7B-EE02AED1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4D3A-9117-41A7-B749-0FD9171E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7939D-7543-4008-8E5E-AAAA46D01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85920-EE54-4ADC-BDD7-C01486300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FE8E-AE01-4923-8B84-BE5DD1661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9AE2-EB06-4EC8-AA49-E223C9063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9D10-4E1E-47E8-B37A-E5C51DE08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4849-BF81-48A5-9757-3EB249491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84E6-5449-4E8E-9AB6-BC0AF6018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3" name="Picture 36" descr="Безимени-1"/>
          <p:cNvPicPr>
            <a:picLocks noChangeAspect="1" noChangeArrowheads="1"/>
          </p:cNvPicPr>
          <p:nvPr/>
        </p:nvPicPr>
        <p:blipFill>
          <a:blip r:embed="rId13" cstate="print"/>
          <a:srcRect t="6337" b="12828"/>
          <a:stretch>
            <a:fillRect/>
          </a:stretch>
        </p:blipFill>
        <p:spPr bwMode="auto">
          <a:xfrm>
            <a:off x="180975" y="82550"/>
            <a:ext cx="15922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54" r:id="rId1"/>
    <p:sldLayoutId id="2147487255" r:id="rId2"/>
    <p:sldLayoutId id="2147487256" r:id="rId3"/>
    <p:sldLayoutId id="2147487257" r:id="rId4"/>
    <p:sldLayoutId id="2147487258" r:id="rId5"/>
    <p:sldLayoutId id="2147487259" r:id="rId6"/>
    <p:sldLayoutId id="2147487260" r:id="rId7"/>
    <p:sldLayoutId id="2147487261" r:id="rId8"/>
    <p:sldLayoutId id="2147487262" r:id="rId9"/>
    <p:sldLayoutId id="2147487263" r:id="rId10"/>
    <p:sldLayoutId id="2147487264" r:id="rId11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127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27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5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2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smtClean="0">
                <a:solidFill>
                  <a:srgbClr val="FFFFFF"/>
                </a:solidFill>
                <a:latin typeface="Arial Narrow"/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50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25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252" name="Picture 19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68" r:id="rId1"/>
    <p:sldLayoutId id="2147487369" r:id="rId2"/>
    <p:sldLayoutId id="2147487370" r:id="rId3"/>
    <p:sldLayoutId id="2147487371" r:id="rId4"/>
    <p:sldLayoutId id="2147487372" r:id="rId5"/>
    <p:sldLayoutId id="2147487373" r:id="rId6"/>
    <p:sldLayoutId id="2147487374" r:id="rId7"/>
    <p:sldLayoutId id="2147487375" r:id="rId8"/>
    <p:sldLayoutId id="2147487376" r:id="rId9"/>
    <p:sldLayoutId id="2147487377" r:id="rId10"/>
    <p:sldLayoutId id="2147487378" r:id="rId11"/>
    <p:sldLayoutId id="2147487379" r:id="rId12"/>
    <p:sldLayoutId id="2147487380" r:id="rId13"/>
    <p:sldLayoutId id="2147487381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28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2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6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1273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274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275" name="Picture 19" descr="Безимени-1"/>
          <p:cNvPicPr>
            <a:picLocks noChangeAspect="1" noChangeArrowheads="1"/>
          </p:cNvPicPr>
          <p:nvPr/>
        </p:nvPicPr>
        <p:blipFill>
          <a:blip r:embed="rId14" cstate="print"/>
          <a:srcRect t="6337" b="12828"/>
          <a:stretch>
            <a:fillRect/>
          </a:stretch>
        </p:blipFill>
        <p:spPr bwMode="auto">
          <a:xfrm>
            <a:off x="174625" y="82550"/>
            <a:ext cx="15922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246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3676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70A922-7A7A-4CA1-BAB7-8E56283C1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6" r:id="rId1"/>
    <p:sldLayoutId id="2147487357" r:id="rId2"/>
    <p:sldLayoutId id="2147487358" r:id="rId3"/>
    <p:sldLayoutId id="2147487359" r:id="rId4"/>
    <p:sldLayoutId id="2147487360" r:id="rId5"/>
    <p:sldLayoutId id="2147487361" r:id="rId6"/>
    <p:sldLayoutId id="2147487362" r:id="rId7"/>
    <p:sldLayoutId id="2147487363" r:id="rId8"/>
    <p:sldLayoutId id="2147487364" r:id="rId9"/>
    <p:sldLayoutId id="2147487365" r:id="rId10"/>
    <p:sldLayoutId id="2147487366" r:id="rId11"/>
    <p:sldLayoutId id="2147487367" r:id="rId1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6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7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058" name="Picture 17" descr="Безимени-1"/>
          <p:cNvPicPr>
            <a:picLocks noChangeAspect="1" noChangeArrowheads="1"/>
          </p:cNvPicPr>
          <p:nvPr/>
        </p:nvPicPr>
        <p:blipFill>
          <a:blip r:embed="rId13" cstate="print"/>
          <a:srcRect t="6337" b="12828"/>
          <a:stretch>
            <a:fillRect/>
          </a:stretch>
        </p:blipFill>
        <p:spPr bwMode="auto">
          <a:xfrm>
            <a:off x="174625" y="82550"/>
            <a:ext cx="15922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246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1200" smtClean="0"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767E11BD-64EA-4C31-AFFC-1A75F8EAD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5" r:id="rId1"/>
    <p:sldLayoutId id="2147487266" r:id="rId2"/>
    <p:sldLayoutId id="2147487267" r:id="rId3"/>
    <p:sldLayoutId id="2147487268" r:id="rId4"/>
    <p:sldLayoutId id="2147487269" r:id="rId5"/>
    <p:sldLayoutId id="2147487270" r:id="rId6"/>
    <p:sldLayoutId id="2147487271" r:id="rId7"/>
    <p:sldLayoutId id="2147487272" r:id="rId8"/>
    <p:sldLayoutId id="2147487273" r:id="rId9"/>
    <p:sldLayoutId id="2147487274" r:id="rId10"/>
    <p:sldLayoutId id="2147487275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81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2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3083" name="Picture 24" descr="Безимени-1"/>
          <p:cNvPicPr>
            <a:picLocks noChangeAspect="1" noChangeArrowheads="1"/>
          </p:cNvPicPr>
          <p:nvPr/>
        </p:nvPicPr>
        <p:blipFill>
          <a:blip r:embed="rId13" cstate="print"/>
          <a:srcRect t="6337" b="12828"/>
          <a:stretch>
            <a:fillRect/>
          </a:stretch>
        </p:blipFill>
        <p:spPr bwMode="auto">
          <a:xfrm>
            <a:off x="174625" y="82550"/>
            <a:ext cx="15922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246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1200" smtClean="0"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269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FC5CD57F-D150-4805-A637-FAC5FDA1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6" r:id="rId1"/>
    <p:sldLayoutId id="2147487277" r:id="rId2"/>
    <p:sldLayoutId id="2147487278" r:id="rId3"/>
    <p:sldLayoutId id="2147487279" r:id="rId4"/>
    <p:sldLayoutId id="2147487280" r:id="rId5"/>
    <p:sldLayoutId id="2147487281" r:id="rId6"/>
    <p:sldLayoutId id="2147487282" r:id="rId7"/>
    <p:sldLayoutId id="2147487283" r:id="rId8"/>
    <p:sldLayoutId id="2147487284" r:id="rId9"/>
    <p:sldLayoutId id="2147487285" r:id="rId10"/>
    <p:sldLayoutId id="2147487286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06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7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4108" name="Picture 24" descr="Безимени-1"/>
          <p:cNvPicPr>
            <a:picLocks noChangeAspect="1" noChangeArrowheads="1"/>
          </p:cNvPicPr>
          <p:nvPr/>
        </p:nvPicPr>
        <p:blipFill>
          <a:blip r:embed="rId15" cstate="print"/>
          <a:srcRect t="6337" b="12828"/>
          <a:stretch>
            <a:fillRect/>
          </a:stretch>
        </p:blipFill>
        <p:spPr bwMode="auto">
          <a:xfrm>
            <a:off x="174625" y="82550"/>
            <a:ext cx="15922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6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246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1200" smtClean="0"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2703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48ED332B-413F-4A96-9C04-EFD098586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7" r:id="rId1"/>
    <p:sldLayoutId id="2147487288" r:id="rId2"/>
    <p:sldLayoutId id="2147487289" r:id="rId3"/>
    <p:sldLayoutId id="2147487290" r:id="rId4"/>
    <p:sldLayoutId id="2147487291" r:id="rId5"/>
    <p:sldLayoutId id="2147487292" r:id="rId6"/>
    <p:sldLayoutId id="2147487293" r:id="rId7"/>
    <p:sldLayoutId id="2147487294" r:id="rId8"/>
    <p:sldLayoutId id="2147487295" r:id="rId9"/>
    <p:sldLayoutId id="2147487296" r:id="rId10"/>
    <p:sldLayoutId id="2147487297" r:id="rId11"/>
    <p:sldLayoutId id="2147487298" r:id="rId12"/>
    <p:sldLayoutId id="2147487299" r:id="rId13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83AC2A90-16FF-4066-A93D-42D1CB090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131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2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5133" name="Picture 27" descr="Безимени-1"/>
          <p:cNvPicPr>
            <a:picLocks noChangeAspect="1" noChangeArrowheads="1"/>
          </p:cNvPicPr>
          <p:nvPr/>
        </p:nvPicPr>
        <p:blipFill>
          <a:blip r:embed="rId13" cstate="print"/>
          <a:srcRect t="6337" b="12828"/>
          <a:stretch>
            <a:fillRect/>
          </a:stretch>
        </p:blipFill>
        <p:spPr bwMode="auto">
          <a:xfrm>
            <a:off x="174625" y="82550"/>
            <a:ext cx="15922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8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246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1200" smtClean="0"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00" r:id="rId1"/>
    <p:sldLayoutId id="2147487301" r:id="rId2"/>
    <p:sldLayoutId id="2147487302" r:id="rId3"/>
    <p:sldLayoutId id="2147487303" r:id="rId4"/>
    <p:sldLayoutId id="2147487304" r:id="rId5"/>
    <p:sldLayoutId id="2147487305" r:id="rId6"/>
    <p:sldLayoutId id="2147487306" r:id="rId7"/>
    <p:sldLayoutId id="2147487307" r:id="rId8"/>
    <p:sldLayoutId id="2147487308" r:id="rId9"/>
    <p:sldLayoutId id="2147487309" r:id="rId10"/>
    <p:sldLayoutId id="2147487310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23E91595-7D41-483B-9168-66880C49A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246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1200" smtClean="0"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6158" name="Picture 21" descr="Безимени-1"/>
          <p:cNvPicPr>
            <a:picLocks noChangeAspect="1" noChangeArrowheads="1"/>
          </p:cNvPicPr>
          <p:nvPr/>
        </p:nvPicPr>
        <p:blipFill>
          <a:blip r:embed="rId13" cstate="print"/>
          <a:srcRect t="6337" b="12828"/>
          <a:stretch>
            <a:fillRect/>
          </a:stretch>
        </p:blipFill>
        <p:spPr bwMode="auto">
          <a:xfrm>
            <a:off x="174625" y="82550"/>
            <a:ext cx="15922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11" r:id="rId1"/>
    <p:sldLayoutId id="2147487312" r:id="rId2"/>
    <p:sldLayoutId id="2147487313" r:id="rId3"/>
    <p:sldLayoutId id="2147487314" r:id="rId4"/>
    <p:sldLayoutId id="2147487315" r:id="rId5"/>
    <p:sldLayoutId id="2147487316" r:id="rId6"/>
    <p:sldLayoutId id="2147487317" r:id="rId7"/>
    <p:sldLayoutId id="2147487318" r:id="rId8"/>
    <p:sldLayoutId id="2147487319" r:id="rId9"/>
    <p:sldLayoutId id="2147487320" r:id="rId10"/>
    <p:sldLayoutId id="2147487321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18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31B1D63E-20E7-423F-826D-8772BDD1C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9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80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7181" name="Picture 20" descr="Безимени-1"/>
          <p:cNvPicPr>
            <a:picLocks noChangeAspect="1" noChangeArrowheads="1"/>
          </p:cNvPicPr>
          <p:nvPr/>
        </p:nvPicPr>
        <p:blipFill>
          <a:blip r:embed="rId13" cstate="print"/>
          <a:srcRect t="6337" b="12828"/>
          <a:stretch>
            <a:fillRect/>
          </a:stretch>
        </p:blipFill>
        <p:spPr bwMode="auto">
          <a:xfrm>
            <a:off x="174625" y="82550"/>
            <a:ext cx="15922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7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246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1200" smtClean="0"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2" r:id="rId1"/>
    <p:sldLayoutId id="2147487323" r:id="rId2"/>
    <p:sldLayoutId id="2147487324" r:id="rId3"/>
    <p:sldLayoutId id="2147487325" r:id="rId4"/>
    <p:sldLayoutId id="2147487326" r:id="rId5"/>
    <p:sldLayoutId id="2147487327" r:id="rId6"/>
    <p:sldLayoutId id="2147487328" r:id="rId7"/>
    <p:sldLayoutId id="2147487329" r:id="rId8"/>
    <p:sldLayoutId id="2147487330" r:id="rId9"/>
    <p:sldLayoutId id="2147487331" r:id="rId10"/>
    <p:sldLayoutId id="2147487332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18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0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1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6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201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2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203" name="Picture 19" descr="Безимени-1"/>
          <p:cNvPicPr>
            <a:picLocks noChangeAspect="1" noChangeArrowheads="1"/>
          </p:cNvPicPr>
          <p:nvPr/>
        </p:nvPicPr>
        <p:blipFill>
          <a:blip r:embed="rId14" cstate="print"/>
          <a:srcRect t="6337" b="12828"/>
          <a:stretch>
            <a:fillRect/>
          </a:stretch>
        </p:blipFill>
        <p:spPr bwMode="auto">
          <a:xfrm>
            <a:off x="174625" y="82550"/>
            <a:ext cx="15922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246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1200" smtClean="0"/>
            </a:lvl1pPr>
          </a:lstStyle>
          <a:p>
            <a:pPr>
              <a:defRPr/>
            </a:pPr>
            <a:r>
              <a:rPr lang="ru-RU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</a:p>
        </p:txBody>
      </p:sp>
      <p:sp>
        <p:nvSpPr>
          <p:cNvPr id="3676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EA81EEB2-2A26-45EB-B86B-F0E25B2C1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33" r:id="rId1"/>
    <p:sldLayoutId id="2147487334" r:id="rId2"/>
    <p:sldLayoutId id="2147487335" r:id="rId3"/>
    <p:sldLayoutId id="2147487336" r:id="rId4"/>
    <p:sldLayoutId id="2147487337" r:id="rId5"/>
    <p:sldLayoutId id="2147487338" r:id="rId6"/>
    <p:sldLayoutId id="2147487339" r:id="rId7"/>
    <p:sldLayoutId id="2147487340" r:id="rId8"/>
    <p:sldLayoutId id="2147487341" r:id="rId9"/>
    <p:sldLayoutId id="2147487342" r:id="rId10"/>
    <p:sldLayoutId id="2147487343" r:id="rId11"/>
    <p:sldLayoutId id="2147487344" r:id="rId1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222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23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24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9225" name="Picture 36" descr="Безимени-1"/>
          <p:cNvPicPr>
            <a:picLocks noChangeAspect="1" noChangeArrowheads="1"/>
          </p:cNvPicPr>
          <p:nvPr/>
        </p:nvPicPr>
        <p:blipFill>
          <a:blip r:embed="rId13" cstate="print"/>
          <a:srcRect t="6337" b="12828"/>
          <a:stretch>
            <a:fillRect/>
          </a:stretch>
        </p:blipFill>
        <p:spPr bwMode="auto">
          <a:xfrm>
            <a:off x="180975" y="82550"/>
            <a:ext cx="15922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45" r:id="rId1"/>
    <p:sldLayoutId id="2147487346" r:id="rId2"/>
    <p:sldLayoutId id="2147487347" r:id="rId3"/>
    <p:sldLayoutId id="2147487348" r:id="rId4"/>
    <p:sldLayoutId id="2147487349" r:id="rId5"/>
    <p:sldLayoutId id="2147487350" r:id="rId6"/>
    <p:sldLayoutId id="2147487351" r:id="rId7"/>
    <p:sldLayoutId id="2147487352" r:id="rId8"/>
    <p:sldLayoutId id="2147487353" r:id="rId9"/>
    <p:sldLayoutId id="2147487354" r:id="rId10"/>
    <p:sldLayoutId id="2147487355" r:id="rId11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28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7.e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ChangeArrowheads="1"/>
          </p:cNvSpPr>
          <p:nvPr/>
        </p:nvSpPr>
        <p:spPr bwMode="auto">
          <a:xfrm>
            <a:off x="2030413" y="6299200"/>
            <a:ext cx="71135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US" altLang="ru-RU" sz="1400" b="1" dirty="0">
                <a:latin typeface="+mn-lt"/>
              </a:rPr>
              <a:t>IX</a:t>
            </a:r>
            <a:r>
              <a:rPr lang="ru-RU" altLang="ru-RU" sz="1400" b="1" dirty="0">
                <a:latin typeface="+mn-lt"/>
              </a:rPr>
              <a:t> МЕЖДУНАРОДНАЯ КОНФЕРЕНЦИЯ «НЕФТЕГАЗСТАНДАРТ-2014»</a:t>
            </a:r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1" y="2122476"/>
            <a:ext cx="9143999" cy="29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3000" b="1" dirty="0" smtClean="0">
              <a:latin typeface="+mn-lt"/>
            </a:endParaRPr>
          </a:p>
          <a:p>
            <a:pPr algn="ctr"/>
            <a:r>
              <a:rPr lang="ru-RU" altLang="ru-RU" sz="3000" b="1" dirty="0" smtClean="0">
                <a:latin typeface="+mn-lt"/>
              </a:rPr>
              <a:t>Роль </a:t>
            </a:r>
            <a:r>
              <a:rPr lang="ru-RU" altLang="ru-RU" sz="3000" b="1" dirty="0">
                <a:latin typeface="+mn-lt"/>
              </a:rPr>
              <a:t>стандартизации и нормирования </a:t>
            </a:r>
          </a:p>
          <a:p>
            <a:pPr algn="ctr"/>
            <a:r>
              <a:rPr lang="ru-RU" altLang="ru-RU" sz="3000" b="1" dirty="0">
                <a:latin typeface="+mn-lt"/>
              </a:rPr>
              <a:t>в совершенствовании техники и технологии </a:t>
            </a:r>
          </a:p>
          <a:p>
            <a:pPr algn="ctr"/>
            <a:r>
              <a:rPr lang="ru-RU" altLang="ru-RU" sz="3000" b="1" dirty="0">
                <a:latin typeface="+mn-lt"/>
              </a:rPr>
              <a:t>добычи углеводородного сырья </a:t>
            </a:r>
          </a:p>
          <a:p>
            <a:pPr algn="ctr"/>
            <a:r>
              <a:rPr lang="ru-RU" altLang="ru-RU" sz="3000" b="1" dirty="0">
                <a:latin typeface="+mn-lt"/>
              </a:rPr>
              <a:t>в ООО «Газпром добыча Уренгой»</a:t>
            </a:r>
            <a:endParaRPr lang="ru-RU" altLang="ru-RU" sz="3000" b="1" dirty="0">
              <a:solidFill>
                <a:srgbClr val="FFFFFF"/>
              </a:solidFill>
              <a:latin typeface="+mn-lt"/>
            </a:endParaRPr>
          </a:p>
          <a:p>
            <a:pPr indent="4121150">
              <a:lnSpc>
                <a:spcPct val="130000"/>
              </a:lnSpc>
            </a:pPr>
            <a:r>
              <a:rPr lang="ru-RU" altLang="ru-RU" sz="2800" b="1" dirty="0" smtClean="0">
                <a:solidFill>
                  <a:srgbClr val="FFFFFF"/>
                </a:solidFill>
                <a:latin typeface="+mn-lt"/>
              </a:rPr>
              <a:t>   </a:t>
            </a:r>
            <a:endParaRPr lang="ru-RU" altLang="ru-RU" sz="1600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2969" y="74003"/>
            <a:ext cx="7211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аседание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Технического комитета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стандартизации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«Нефтяная и газовая промышленность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5448122"/>
            <a:ext cx="6162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latin typeface="+mn-lt"/>
                <a:cs typeface="Times New Roman" pitchFamily="18" charset="0"/>
              </a:rPr>
              <a:t>Заместитель начальника технического отдела </a:t>
            </a:r>
          </a:p>
          <a:p>
            <a:pPr algn="r"/>
            <a:r>
              <a:rPr lang="ru-RU" sz="1800" b="1" dirty="0">
                <a:latin typeface="+mn-lt"/>
                <a:cs typeface="Times New Roman" pitchFamily="18" charset="0"/>
              </a:rPr>
              <a:t> ООО «Газпром добыча Уренгой» </a:t>
            </a:r>
            <a:r>
              <a:rPr lang="ru-RU" sz="1800" b="1" dirty="0" err="1">
                <a:latin typeface="+mn-lt"/>
                <a:cs typeface="Times New Roman" pitchFamily="18" charset="0"/>
              </a:rPr>
              <a:t>Ларёв</a:t>
            </a:r>
            <a:r>
              <a:rPr lang="ru-RU" sz="1800" b="1" dirty="0">
                <a:latin typeface="+mn-lt"/>
                <a:cs typeface="Times New Roman" pitchFamily="18" charset="0"/>
              </a:rPr>
              <a:t> П.Н.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096" y="203337"/>
            <a:ext cx="7218730" cy="760413"/>
          </a:xfrm>
        </p:spPr>
        <p:txBody>
          <a:bodyPr/>
          <a:lstStyle/>
          <a:p>
            <a:r>
              <a:rPr lang="ru-RU" sz="2200" b="1" kern="1200" dirty="0">
                <a:latin typeface="+mn-lt"/>
              </a:rPr>
              <a:t>Документы  </a:t>
            </a:r>
            <a:r>
              <a:rPr lang="ru-RU" altLang="ru-RU" sz="2200" b="1" kern="1200" dirty="0">
                <a:latin typeface="+mn-lt"/>
              </a:rPr>
              <a:t>для проектирования, строительства, эксплуатации объектов ОАО «Газпром»</a:t>
            </a:r>
            <a:r>
              <a:rPr lang="ru-RU" sz="2200" b="1" kern="1200" dirty="0">
                <a:latin typeface="+mn-lt"/>
              </a:rPr>
              <a:t>, введенные в действие в ООО «Газпром добыча Уренгой»</a:t>
            </a:r>
          </a:p>
        </p:txBody>
      </p:sp>
      <p:pic>
        <p:nvPicPr>
          <p:cNvPr id="176134" name="Picture 6" descr="K:\TEH\Стандарты и МТР\Сборщикова\для доклада\основопол НД\119.jpg"/>
          <p:cNvPicPr>
            <a:picLocks noChangeAspect="1" noChangeArrowheads="1"/>
          </p:cNvPicPr>
          <p:nvPr/>
        </p:nvPicPr>
        <p:blipFill>
          <a:blip r:embed="rId2" cstate="print"/>
          <a:srcRect l="5147" t="2735" r="3922" b="2556"/>
          <a:stretch>
            <a:fillRect/>
          </a:stretch>
        </p:blipFill>
        <p:spPr bwMode="auto">
          <a:xfrm>
            <a:off x="152619" y="2017197"/>
            <a:ext cx="1319921" cy="1916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75" y="2299343"/>
            <a:ext cx="1371196" cy="19385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837260" y="2479457"/>
            <a:ext cx="1270559" cy="1995931"/>
            <a:chOff x="1847850" y="-433387"/>
            <a:chExt cx="5600700" cy="7877175"/>
          </a:xfrm>
        </p:grpSpPr>
        <p:pic>
          <p:nvPicPr>
            <p:cNvPr id="9" name="Рисунок 8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7850" y="-433387"/>
              <a:ext cx="5600700" cy="787717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5857" name="Рисунок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1772816"/>
              <a:ext cx="11144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 smtClean="0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 smtClean="0"/>
              <a:t>добычи углеводородного сырья в ООО «Газпром добыча Уренгой»</a:t>
            </a:r>
            <a:endParaRPr lang="ru-RU" altLang="ru-RU" sz="1600" b="1" dirty="0" smtClean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 smtClean="0">
                <a:solidFill>
                  <a:srgbClr val="FFFFFF"/>
                </a:solidFill>
              </a:rPr>
              <a:t/>
            </a:r>
            <a:br>
              <a:rPr lang="ru-RU" altLang="ru-RU" sz="1600" dirty="0" smtClean="0">
                <a:solidFill>
                  <a:srgbClr val="FFFFFF"/>
                </a:solidFill>
              </a:rPr>
            </a:br>
            <a:endParaRPr lang="ru-RU" alt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08298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Введено в действие 267 СТО Газпром и 61 СТО ГДУ в области </a:t>
            </a:r>
            <a:r>
              <a:rPr lang="ru-RU" altLang="ru-RU" sz="1800" b="1" dirty="0">
                <a:latin typeface="+mn-lt"/>
                <a:cs typeface="Times New Roman" pitchFamily="18" charset="0"/>
              </a:rPr>
              <a:t>проектирования, строительства, эксплуатации </a:t>
            </a:r>
            <a:r>
              <a:rPr lang="ru-RU" altLang="ru-RU" sz="1800" b="1" dirty="0" smtClean="0">
                <a:latin typeface="+mn-lt"/>
                <a:cs typeface="Times New Roman" pitchFamily="18" charset="0"/>
              </a:rPr>
              <a:t>объектов Общества</a:t>
            </a:r>
            <a:r>
              <a:rPr lang="ru-RU" sz="1800" dirty="0" smtClean="0">
                <a:latin typeface="+mn-lt"/>
              </a:rPr>
              <a:t>.  </a:t>
            </a:r>
            <a:endParaRPr lang="ru-RU" sz="1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7575" y="1681693"/>
            <a:ext cx="61264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+mn-lt"/>
                <a:cs typeface="Times New Roman" pitchFamily="18" charset="0"/>
              </a:rPr>
              <a:t>Пример:</a:t>
            </a:r>
          </a:p>
          <a:p>
            <a:pPr marL="180975" indent="-180975" algn="just"/>
            <a:r>
              <a:rPr lang="ru-RU" sz="1600" b="1" dirty="0" smtClean="0">
                <a:latin typeface="+mn-lt"/>
                <a:cs typeface="Times New Roman" pitchFamily="18" charset="0"/>
              </a:rPr>
              <a:t>1. СТО Газпром 2-2.3-116-2007 «Инструкция по технологии производства работ на газопроводах врезкой под давлением»;</a:t>
            </a:r>
          </a:p>
          <a:p>
            <a:pPr marL="180975" indent="-180975" algn="just"/>
            <a:r>
              <a:rPr lang="ru-RU" sz="1600" b="1" dirty="0" smtClean="0">
                <a:latin typeface="+mn-lt"/>
                <a:cs typeface="Times New Roman" pitchFamily="18" charset="0"/>
              </a:rPr>
              <a:t>2.</a:t>
            </a:r>
            <a:r>
              <a:rPr lang="ru-RU" sz="1600" b="1" dirty="0">
                <a:latin typeface="+mn-lt"/>
                <a:cs typeface="Times New Roman" pitchFamily="18" charset="0"/>
              </a:rPr>
              <a:t> СТО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Газпром 2-1.17-429-2010 «Планирование и оценка эффективности геолого-технических мероприятий. Регламент формирования банка данных геолого-технических мероприятий по фонду скважин ОАО «Газпром»;</a:t>
            </a:r>
          </a:p>
          <a:p>
            <a:pPr marL="180975" indent="-180975" algn="just"/>
            <a:r>
              <a:rPr lang="ru-RU" sz="1600" b="1" dirty="0" smtClean="0">
                <a:latin typeface="+mn-lt"/>
                <a:cs typeface="Times New Roman" pitchFamily="18" charset="0"/>
              </a:rPr>
              <a:t>3. СТО 05751745-119-2006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«Технологический </a:t>
            </a:r>
            <a:r>
              <a:rPr lang="ru-RU" sz="1600" b="1" dirty="0">
                <a:latin typeface="+mn-lt"/>
                <a:cs typeface="Times New Roman" pitchFamily="18" charset="0"/>
              </a:rPr>
              <a:t>регламент на консервацию газовых и газоконденсатных скважин без </a:t>
            </a:r>
            <a:r>
              <a:rPr lang="ru-RU" sz="1600" b="1" dirty="0" err="1">
                <a:latin typeface="+mn-lt"/>
                <a:cs typeface="Times New Roman" pitchFamily="18" charset="0"/>
              </a:rPr>
              <a:t>глушений</a:t>
            </a:r>
            <a:r>
              <a:rPr lang="ru-RU" sz="1600" b="1" dirty="0">
                <a:latin typeface="+mn-lt"/>
                <a:cs typeface="Times New Roman" pitchFamily="18" charset="0"/>
              </a:rPr>
              <a:t> на Уренгойском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месторождении»;</a:t>
            </a:r>
          </a:p>
          <a:p>
            <a:pPr marL="180975" indent="-180975" algn="just"/>
            <a:r>
              <a:rPr lang="ru-RU" sz="1600" b="1" dirty="0">
                <a:latin typeface="+mn-lt"/>
                <a:cs typeface="Times New Roman" pitchFamily="18" charset="0"/>
              </a:rPr>
              <a:t>4. СТО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05751745-130-2013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600" b="1" dirty="0">
                <a:latin typeface="+mn-lt"/>
                <a:cs typeface="Times New Roman" pitchFamily="18" charset="0"/>
              </a:rPr>
              <a:t>«Положение о техническом обслуживании и ремонте энергетического оборудования в филиалах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 ООО </a:t>
            </a:r>
            <a:r>
              <a:rPr lang="ru-RU" sz="1600" b="1" dirty="0">
                <a:latin typeface="+mn-lt"/>
                <a:cs typeface="Times New Roman" pitchFamily="18" charset="0"/>
              </a:rPr>
              <a:t>«Газпром добыча Уренгой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»;</a:t>
            </a:r>
          </a:p>
          <a:p>
            <a:pPr marL="180975" indent="-180975" algn="just"/>
            <a:r>
              <a:rPr lang="ru-RU" sz="1600" b="1" dirty="0">
                <a:latin typeface="+mn-lt"/>
                <a:cs typeface="Times New Roman" pitchFamily="18" charset="0"/>
              </a:rPr>
              <a:t>5. СТО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05751745-114-2013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600" b="1" dirty="0">
                <a:latin typeface="+mn-lt"/>
                <a:cs typeface="Times New Roman" pitchFamily="18" charset="0"/>
              </a:rPr>
              <a:t>«Методические рекомендации по определению межремонтного периода проведения тепловых обработок и скребковых операций на нефтяных скважинах УНГКМ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».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656524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Использование стандартов данной группы позволяет создать наиболее эффективное управление процессами строительства и эксплуатации объектов Общества.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46082" name="Picture 2" descr="C:\Documents and Settings\Tec_Prog2\Рабочий стол\11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11" y="2670525"/>
            <a:ext cx="1462985" cy="2054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Рисунок 2" descr="image0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06" y="2957501"/>
            <a:ext cx="1567770" cy="2169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7939D-7543-4008-8E5E-AAAA46D0122E}" type="slidenum">
              <a:rPr lang="ru-RU" smtClean="0">
                <a:latin typeface="+mn-lt"/>
              </a:rPr>
              <a:pPr>
                <a:defRPr/>
              </a:pPr>
              <a:t>10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 bwMode="auto">
          <a:xfrm>
            <a:off x="993648" y="3229774"/>
            <a:ext cx="4248419" cy="2133058"/>
          </a:xfrm>
          <a:prstGeom prst="line">
            <a:avLst/>
          </a:prstGeom>
          <a:ln w="22225" cmpd="dbl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66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 sz="1800">
              <a:latin typeface="+mn-lt"/>
            </a:endParaRPr>
          </a:p>
        </p:txBody>
      </p:sp>
      <p:sp>
        <p:nvSpPr>
          <p:cNvPr id="36867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9"/>
            <a:ext cx="7124700" cy="563562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 smtClean="0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35234" y="-4581"/>
            <a:ext cx="7235489" cy="11191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altLang="ru-RU" sz="1900" b="1" dirty="0" smtClean="0">
                <a:latin typeface="+mn-lt"/>
                <a:cs typeface="Times New Roman" pitchFamily="18" charset="0"/>
              </a:rPr>
              <a:t>Документы Системы норм и нормативов расхода </a:t>
            </a:r>
            <a:r>
              <a:rPr lang="ru-RU" altLang="ru-RU" sz="1900" b="1" dirty="0">
                <a:latin typeface="+mn-lt"/>
                <a:cs typeface="Times New Roman" pitchFamily="18" charset="0"/>
              </a:rPr>
              <a:t>и учета ресурсов, использования оборудования  и формирования  производственных запасов, </a:t>
            </a:r>
            <a:r>
              <a:rPr lang="ru-RU" sz="1900" b="1" dirty="0" smtClean="0">
                <a:latin typeface="+mn-lt"/>
                <a:cs typeface="Times New Roman" pitchFamily="18" charset="0"/>
              </a:rPr>
              <a:t>действующие </a:t>
            </a:r>
            <a:r>
              <a:rPr lang="ru-RU" sz="1900" b="1" dirty="0">
                <a:latin typeface="+mn-lt"/>
                <a:cs typeface="Times New Roman" pitchFamily="18" charset="0"/>
              </a:rPr>
              <a:t>в </a:t>
            </a:r>
            <a:r>
              <a:rPr lang="ru-RU" altLang="ru-RU" sz="1900" b="1" dirty="0">
                <a:latin typeface="+mn-lt"/>
                <a:cs typeface="Times New Roman" pitchFamily="18" charset="0"/>
              </a:rPr>
              <a:t>ООО «Газпром добыча Уренгой</a:t>
            </a:r>
            <a:r>
              <a:rPr lang="ru-RU" altLang="ru-RU" sz="1900" b="1" dirty="0" smtClean="0">
                <a:latin typeface="+mn-lt"/>
                <a:cs typeface="Times New Roman" pitchFamily="18" charset="0"/>
              </a:rPr>
              <a:t>»</a:t>
            </a:r>
            <a:endParaRPr lang="ru-RU" sz="19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686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4B1111-9B74-482B-A626-792383C0AEF9}" type="slidenum">
              <a:rPr lang="ru-RU" smtClean="0"/>
              <a:pPr/>
              <a:t>11</a:t>
            </a:fld>
            <a:endParaRPr lang="ru-RU" dirty="0" smtClean="0"/>
          </a:p>
        </p:txBody>
      </p: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1442157" y="5105497"/>
            <a:ext cx="7701843" cy="138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r>
              <a:rPr lang="ru-RU" altLang="ru-RU" sz="1800" b="1" dirty="0">
                <a:latin typeface="+mn-lt"/>
                <a:cs typeface="Times New Roman" pitchFamily="18" charset="0"/>
              </a:rPr>
              <a:t>Данные нормативные </a:t>
            </a:r>
            <a:r>
              <a:rPr lang="ru-RU" altLang="ru-RU" sz="1800" b="1" dirty="0" smtClean="0">
                <a:latin typeface="+mn-lt"/>
                <a:cs typeface="Times New Roman" pitchFamily="18" charset="0"/>
              </a:rPr>
              <a:t>документы</a:t>
            </a:r>
          </a:p>
          <a:p>
            <a:r>
              <a:rPr lang="ru-RU" altLang="ru-RU" sz="1800" b="1" dirty="0" smtClean="0">
                <a:latin typeface="+mn-lt"/>
                <a:cs typeface="Times New Roman" pitchFamily="18" charset="0"/>
              </a:rPr>
              <a:t>послужили </a:t>
            </a:r>
            <a:r>
              <a:rPr lang="ru-RU" altLang="ru-RU" sz="1800" b="1" dirty="0">
                <a:latin typeface="+mn-lt"/>
                <a:cs typeface="Times New Roman" pitchFamily="18" charset="0"/>
              </a:rPr>
              <a:t>основой для </a:t>
            </a:r>
            <a:r>
              <a:rPr lang="ru-RU" altLang="ru-RU" sz="1800" b="1" dirty="0" smtClean="0">
                <a:latin typeface="+mn-lt"/>
                <a:cs typeface="Times New Roman" pitchFamily="18" charset="0"/>
              </a:rPr>
              <a:t>разработки</a:t>
            </a:r>
          </a:p>
          <a:p>
            <a:r>
              <a:rPr lang="ru-RU" altLang="ru-RU" sz="1800" b="1" dirty="0" smtClean="0">
                <a:latin typeface="+mn-lt"/>
                <a:cs typeface="Times New Roman" pitchFamily="18" charset="0"/>
              </a:rPr>
              <a:t>СТО Газпром 3.1-3-010-2008</a:t>
            </a:r>
          </a:p>
          <a:p>
            <a:r>
              <a:rPr lang="ru-RU" altLang="ru-RU" sz="1400" b="1" dirty="0" smtClean="0">
                <a:latin typeface="+mn-lt"/>
                <a:cs typeface="Times New Roman" pitchFamily="18" charset="0"/>
              </a:rPr>
              <a:t>«Методика расчета норм расхода </a:t>
            </a:r>
            <a:r>
              <a:rPr lang="ru-RU" altLang="ru-RU" sz="1400" b="1" dirty="0" err="1" smtClean="0">
                <a:latin typeface="+mn-lt"/>
                <a:cs typeface="Times New Roman" pitchFamily="18" charset="0"/>
              </a:rPr>
              <a:t>химреагентов</a:t>
            </a:r>
            <a:r>
              <a:rPr lang="ru-RU" altLang="ru-RU" sz="1400" b="1" dirty="0" smtClean="0">
                <a:latin typeface="+mn-lt"/>
                <a:cs typeface="Times New Roman" pitchFamily="18" charset="0"/>
              </a:rPr>
              <a:t> по газодобывающим предприятиям ОАО «Газпром»</a:t>
            </a:r>
          </a:p>
          <a:p>
            <a:endParaRPr lang="ru-RU" altLang="ru-RU" sz="1800" b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1" descr="K:\TEH\Стандарты и МТР\Сборщикова\для доклада\основопол НД\3.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t="1308" r="7598" b="5054"/>
          <a:stretch>
            <a:fillRect/>
          </a:stretch>
        </p:blipFill>
        <p:spPr bwMode="auto">
          <a:xfrm>
            <a:off x="155575" y="4274157"/>
            <a:ext cx="1395760" cy="194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3" descr="K:\TEH\Стандарты и МТР\Сборщикова\для доклада\page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0" y="1375317"/>
            <a:ext cx="1344890" cy="183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233915" y="1084521"/>
            <a:ext cx="907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   1988 </a:t>
            </a:r>
            <a:r>
              <a:rPr lang="ru-RU" altLang="ru-RU" sz="18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г. </a:t>
            </a:r>
          </a:p>
          <a:p>
            <a:pPr indent="985838"/>
            <a:r>
              <a:rPr lang="ru-RU" altLang="ru-RU" sz="1800" b="1" dirty="0" smtClean="0">
                <a:latin typeface="+mn-lt"/>
                <a:cs typeface="Times New Roman" pitchFamily="18" charset="0"/>
              </a:rPr>
              <a:t> Начало нормирования </a:t>
            </a:r>
            <a:r>
              <a:rPr lang="ru-RU" altLang="ru-RU" sz="1800" b="1" dirty="0">
                <a:latin typeface="+mn-lt"/>
                <a:cs typeface="Times New Roman" pitchFamily="18" charset="0"/>
              </a:rPr>
              <a:t>метанола  в  добыче </a:t>
            </a:r>
            <a:r>
              <a:rPr lang="ru-RU" altLang="ru-RU" sz="1800" b="1" dirty="0" smtClean="0">
                <a:latin typeface="+mn-lt"/>
                <a:cs typeface="Times New Roman" pitchFamily="18" charset="0"/>
              </a:rPr>
              <a:t>газа  сеноманских ГП  </a:t>
            </a:r>
            <a:endParaRPr lang="ru-RU" altLang="ru-RU" sz="1800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35234" y="1720832"/>
            <a:ext cx="7226922" cy="2171035"/>
            <a:chOff x="1620874" y="1571139"/>
            <a:chExt cx="7226922" cy="2171035"/>
          </a:xfrm>
        </p:grpSpPr>
        <p:sp>
          <p:nvSpPr>
            <p:cNvPr id="14" name="TextBox 13"/>
            <p:cNvSpPr txBox="1"/>
            <p:nvPr/>
          </p:nvSpPr>
          <p:spPr>
            <a:xfrm>
              <a:off x="1747157" y="1571139"/>
              <a:ext cx="71006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ru-RU" sz="1800" b="1" dirty="0" smtClean="0">
                  <a:solidFill>
                    <a:srgbClr val="FFFF00"/>
                  </a:solidFill>
                  <a:latin typeface="+mn-lt"/>
                  <a:cs typeface="Times New Roman" pitchFamily="18" charset="0"/>
                </a:rPr>
                <a:t>   1989 </a:t>
              </a:r>
              <a:r>
                <a:rPr lang="ru-RU" altLang="ru-RU" sz="1800" b="1" dirty="0">
                  <a:solidFill>
                    <a:srgbClr val="FFFF00"/>
                  </a:solidFill>
                  <a:latin typeface="+mn-lt"/>
                  <a:cs typeface="Times New Roman" pitchFamily="18" charset="0"/>
                </a:rPr>
                <a:t>г. </a:t>
              </a:r>
            </a:p>
            <a:p>
              <a:pPr indent="1169988"/>
              <a:r>
                <a:rPr lang="ru-RU" altLang="ru-RU" sz="1800" b="1" dirty="0" smtClean="0">
                  <a:latin typeface="+mn-lt"/>
                  <a:cs typeface="Times New Roman" pitchFamily="18" charset="0"/>
                </a:rPr>
                <a:t>Начало нормирования </a:t>
              </a:r>
              <a:r>
                <a:rPr lang="ru-RU" altLang="ru-RU" sz="1800" b="1" dirty="0">
                  <a:latin typeface="+mn-lt"/>
                  <a:cs typeface="Times New Roman" pitchFamily="18" charset="0"/>
                </a:rPr>
                <a:t>метанола  в  добыче </a:t>
              </a:r>
              <a:endParaRPr lang="ru-RU" altLang="ru-RU" sz="1800" b="1" dirty="0" smtClean="0">
                <a:latin typeface="+mn-lt"/>
                <a:cs typeface="Times New Roman" pitchFamily="18" charset="0"/>
              </a:endParaRPr>
            </a:p>
            <a:p>
              <a:pPr indent="1169988"/>
              <a:r>
                <a:rPr lang="ru-RU" altLang="ru-RU" sz="1800" b="1" dirty="0" smtClean="0">
                  <a:latin typeface="+mn-lt"/>
                  <a:cs typeface="Times New Roman" pitchFamily="18" charset="0"/>
                </a:rPr>
                <a:t>газового </a:t>
              </a:r>
              <a:r>
                <a:rPr lang="ru-RU" altLang="ru-RU" sz="1800" b="1" dirty="0">
                  <a:latin typeface="+mn-lt"/>
                  <a:cs typeface="Times New Roman" pitchFamily="18" charset="0"/>
                </a:rPr>
                <a:t> </a:t>
              </a:r>
              <a:r>
                <a:rPr lang="ru-RU" altLang="ru-RU" sz="1800" b="1" dirty="0" smtClean="0">
                  <a:latin typeface="+mn-lt"/>
                  <a:cs typeface="Times New Roman" pitchFamily="18" charset="0"/>
                </a:rPr>
                <a:t>конденсата </a:t>
              </a:r>
              <a:r>
                <a:rPr lang="ru-RU" altLang="ru-RU" sz="1800" b="1" dirty="0">
                  <a:latin typeface="+mn-lt"/>
                  <a:cs typeface="Times New Roman" pitchFamily="18" charset="0"/>
                </a:rPr>
                <a:t>валанжинских ГКП</a:t>
              </a:r>
            </a:p>
          </p:txBody>
        </p:sp>
        <p:pic>
          <p:nvPicPr>
            <p:cNvPr id="11" name="Picture 4" descr="K:\TEH\Стандарты и МТР\Сборщикова\для доклада\page01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0874" y="1906174"/>
              <a:ext cx="1343629" cy="1836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grpSp>
        <p:nvGrpSpPr>
          <p:cNvPr id="4" name="Группа 3"/>
          <p:cNvGrpSpPr/>
          <p:nvPr/>
        </p:nvGrpSpPr>
        <p:grpSpPr>
          <a:xfrm>
            <a:off x="3561644" y="2687153"/>
            <a:ext cx="5582356" cy="2148417"/>
            <a:chOff x="3051273" y="2479858"/>
            <a:chExt cx="5582356" cy="2148417"/>
          </a:xfrm>
        </p:grpSpPr>
        <p:pic>
          <p:nvPicPr>
            <p:cNvPr id="10" name="Picture 1" descr="K:\TEH\Стандарты и МТР\Сборщикова\для доклада\page01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1273" y="2792275"/>
              <a:ext cx="1343629" cy="1836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3148946" y="2479858"/>
              <a:ext cx="54846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ru-RU" sz="1800" b="1" dirty="0" smtClean="0">
                  <a:solidFill>
                    <a:srgbClr val="FFFF00"/>
                  </a:solidFill>
                  <a:latin typeface="+mn-lt"/>
                  <a:cs typeface="Times New Roman" pitchFamily="18" charset="0"/>
                </a:rPr>
                <a:t>   1992 </a:t>
              </a:r>
              <a:r>
                <a:rPr lang="ru-RU" altLang="ru-RU" sz="1800" b="1" dirty="0">
                  <a:solidFill>
                    <a:srgbClr val="FFFF00"/>
                  </a:solidFill>
                  <a:latin typeface="+mn-lt"/>
                  <a:cs typeface="Times New Roman" pitchFamily="18" charset="0"/>
                </a:rPr>
                <a:t>г. </a:t>
              </a:r>
            </a:p>
            <a:p>
              <a:pPr indent="1169988"/>
              <a:r>
                <a:rPr lang="ru-RU" altLang="ru-RU" sz="1800" b="1" dirty="0" smtClean="0">
                  <a:latin typeface="+mn-lt"/>
                  <a:cs typeface="Times New Roman" pitchFamily="18" charset="0"/>
                </a:rPr>
                <a:t>Начало нормирования метанола </a:t>
              </a:r>
            </a:p>
            <a:p>
              <a:pPr indent="1169988"/>
              <a:r>
                <a:rPr lang="ru-RU" altLang="ru-RU" sz="1800" b="1" dirty="0" smtClean="0">
                  <a:latin typeface="+mn-lt"/>
                  <a:cs typeface="Times New Roman" pitchFamily="18" charset="0"/>
                </a:rPr>
                <a:t>в  </a:t>
              </a:r>
              <a:r>
                <a:rPr lang="ru-RU" altLang="ru-RU" sz="1800" b="1" dirty="0">
                  <a:latin typeface="+mn-lt"/>
                  <a:cs typeface="Times New Roman" pitchFamily="18" charset="0"/>
                </a:rPr>
                <a:t>добыче </a:t>
              </a:r>
              <a:r>
                <a:rPr lang="ru-RU" altLang="ru-RU" sz="1800" b="1" dirty="0" smtClean="0">
                  <a:latin typeface="+mn-lt"/>
                  <a:cs typeface="Times New Roman" pitchFamily="18" charset="0"/>
                </a:rPr>
                <a:t>нефти</a:t>
              </a:r>
              <a:endParaRPr lang="ru-RU" altLang="ru-RU" sz="1800" b="1" dirty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242067" y="3774272"/>
            <a:ext cx="4068187" cy="2153975"/>
            <a:chOff x="4258257" y="3230569"/>
            <a:chExt cx="4068187" cy="2153975"/>
          </a:xfrm>
        </p:grpSpPr>
        <p:pic>
          <p:nvPicPr>
            <p:cNvPr id="9" name="Picture 5" descr="K:\TEH\Стандарты и МТР\Сборщикова\для доклада\page01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58257" y="3548544"/>
              <a:ext cx="1344890" cy="1836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4479925" y="3230569"/>
              <a:ext cx="3846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ru-RU" sz="1800" b="1" dirty="0" smtClean="0">
                  <a:solidFill>
                    <a:srgbClr val="FFFF00"/>
                  </a:solidFill>
                  <a:latin typeface="+mn-lt"/>
                  <a:cs typeface="Times New Roman" pitchFamily="18" charset="0"/>
                </a:rPr>
                <a:t>   1999 </a:t>
              </a:r>
              <a:r>
                <a:rPr lang="ru-RU" altLang="ru-RU" sz="1800" b="1" dirty="0">
                  <a:solidFill>
                    <a:srgbClr val="FFFF00"/>
                  </a:solidFill>
                  <a:latin typeface="+mn-lt"/>
                  <a:cs typeface="Times New Roman" pitchFamily="18" charset="0"/>
                </a:rPr>
                <a:t>г. </a:t>
              </a:r>
            </a:p>
            <a:p>
              <a:pPr indent="989013"/>
              <a:r>
                <a:rPr lang="ru-RU" altLang="ru-RU" sz="1800" b="1" dirty="0" smtClean="0">
                  <a:latin typeface="+mn-lt"/>
                  <a:cs typeface="Times New Roman" pitchFamily="18" charset="0"/>
                </a:rPr>
                <a:t>Начало нормирования ДЭГ</a:t>
              </a:r>
              <a:endParaRPr lang="ru-RU" altLang="ru-RU" sz="1800" b="1" dirty="0">
                <a:latin typeface="+mn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978725" y="6360225"/>
            <a:ext cx="7200899" cy="4762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400" b="1" dirty="0" smtClean="0"/>
              <a:t>«Роль стандартизации и нормирования в совершенствовании техники и технологии  добычи углеводородного сырья в ООО «Газпром добыча Уренгой»  </a:t>
            </a:r>
            <a:endParaRPr lang="ru-RU" altLang="ru-RU" sz="1400" b="1" dirty="0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85920-EE54-4ADC-BDD7-C0148630058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31938" y="-2769"/>
            <a:ext cx="7212062" cy="11191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altLang="ru-RU" sz="1900" b="1" dirty="0">
                <a:latin typeface="+mn-lt"/>
                <a:cs typeface="Times New Roman" pitchFamily="18" charset="0"/>
              </a:rPr>
              <a:t>Документы Системы норм и нормативов расхода </a:t>
            </a:r>
            <a:r>
              <a:rPr lang="ru-RU" altLang="ru-RU" sz="1900" b="1" dirty="0" smtClean="0">
                <a:latin typeface="+mn-lt"/>
                <a:cs typeface="Times New Roman" pitchFamily="18" charset="0"/>
              </a:rPr>
              <a:t>ресурсов</a:t>
            </a:r>
            <a:r>
              <a:rPr lang="ru-RU" altLang="ru-RU" sz="1900" b="1" dirty="0">
                <a:latin typeface="+mn-lt"/>
                <a:cs typeface="Times New Roman" pitchFamily="18" charset="0"/>
              </a:rPr>
              <a:t>, использования оборудования  и формирования  производственных запасов,  </a:t>
            </a:r>
            <a:r>
              <a:rPr lang="ru-RU" sz="1900" b="1" dirty="0" smtClean="0">
                <a:latin typeface="+mn-lt"/>
                <a:cs typeface="Times New Roman" pitchFamily="18" charset="0"/>
              </a:rPr>
              <a:t>действующие </a:t>
            </a:r>
            <a:r>
              <a:rPr lang="ru-RU" sz="1900" b="1" dirty="0">
                <a:latin typeface="+mn-lt"/>
                <a:cs typeface="Times New Roman" pitchFamily="18" charset="0"/>
              </a:rPr>
              <a:t>в </a:t>
            </a:r>
            <a:r>
              <a:rPr lang="ru-RU" altLang="ru-RU" sz="1900" b="1" dirty="0">
                <a:latin typeface="+mn-lt"/>
                <a:cs typeface="Times New Roman" pitchFamily="18" charset="0"/>
              </a:rPr>
              <a:t>ООО «Газпром добыча Уренгой»</a:t>
            </a:r>
            <a:endParaRPr lang="ru-RU" sz="19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1641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Введено в действие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10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СТО Газпром и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55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СТО ГДУ </a:t>
            </a:r>
            <a:r>
              <a:rPr lang="ru-RU" altLang="ru-RU" sz="1800" b="1" dirty="0" smtClean="0">
                <a:latin typeface="+mn-lt"/>
                <a:cs typeface="Times New Roman" pitchFamily="18" charset="0"/>
              </a:rPr>
              <a:t>Системы норм и нормативов  расхода ресурсов, использования  оборудования и формирования  производственных запасов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 .</a:t>
            </a:r>
            <a:endParaRPr lang="ru-RU" sz="1800" b="1" dirty="0">
              <a:latin typeface="+mn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" y="4290016"/>
            <a:ext cx="9029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Внедрение нормативных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документов позволяет :</a:t>
            </a:r>
          </a:p>
          <a:p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- прогнозировать эффективность работы основного оборудования по подготовке углеводородной продукции;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рационально использовать  материально-технические ресурсы;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устанавливать единые требования по приему, хранению, учету и отпуску МТР;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вовлекать в производство сверхнормативные остатки МТР;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сокращать время проведения аварийных работ по ликвидации открытых газовых и нефтяных фонтанов.</a:t>
            </a:r>
            <a:endParaRPr lang="ru-RU" sz="1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543" y="3715545"/>
            <a:ext cx="75764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+mn-lt"/>
                <a:cs typeface="Times New Roman" pitchFamily="18" charset="0"/>
              </a:rPr>
              <a:t>3. </a:t>
            </a:r>
            <a:r>
              <a:rPr lang="ru-RU" b="1" dirty="0">
                <a:latin typeface="+mn-lt"/>
                <a:cs typeface="Times New Roman" pitchFamily="18" charset="0"/>
              </a:rPr>
              <a:t>СТО 05751745-176-2013 </a:t>
            </a:r>
            <a:r>
              <a:rPr lang="ru-RU" b="1" dirty="0" smtClean="0">
                <a:latin typeface="+mn-lt"/>
                <a:cs typeface="Times New Roman" pitchFamily="18" charset="0"/>
              </a:rPr>
              <a:t>«Положение </a:t>
            </a:r>
            <a:r>
              <a:rPr lang="ru-RU" b="1" dirty="0">
                <a:latin typeface="+mn-lt"/>
                <a:cs typeface="Times New Roman" pitchFamily="18" charset="0"/>
              </a:rPr>
              <a:t>об аварийном запасе материально-технических ресурсов ООО  «Газпром добыча Уренгой</a:t>
            </a:r>
            <a:r>
              <a:rPr lang="ru-RU" b="1" dirty="0" smtClean="0">
                <a:latin typeface="+mn-lt"/>
                <a:cs typeface="Times New Roman" pitchFamily="18" charset="0"/>
              </a:rPr>
              <a:t>».</a:t>
            </a:r>
            <a:endParaRPr lang="ru-RU" b="1" dirty="0">
              <a:latin typeface="+mn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7543" y="1716509"/>
            <a:ext cx="564929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+mn-lt"/>
                <a:cs typeface="Times New Roman" pitchFamily="18" charset="0"/>
              </a:rPr>
              <a:t>1. СТО Газпром 3.0-2006 «Система </a:t>
            </a:r>
            <a:r>
              <a:rPr lang="ru-RU" b="1" dirty="0">
                <a:latin typeface="+mn-lt"/>
                <a:cs typeface="Times New Roman" pitchFamily="18" charset="0"/>
              </a:rPr>
              <a:t>норм и нормативов расхода ресурсов, использования оборудования и формирования производственных запасов ОАО «Газпром». Основные </a:t>
            </a:r>
            <a:r>
              <a:rPr lang="ru-RU" b="1" dirty="0" smtClean="0">
                <a:latin typeface="+mn-lt"/>
                <a:cs typeface="Times New Roman" pitchFamily="18" charset="0"/>
              </a:rPr>
              <a:t>положения»;</a:t>
            </a:r>
            <a:endParaRPr lang="ru-RU" b="1" dirty="0">
              <a:latin typeface="+mn-lt"/>
              <a:cs typeface="Times New Roman" pitchFamily="18" charset="0"/>
            </a:endParaRPr>
          </a:p>
          <a:p>
            <a:pPr algn="just"/>
            <a:endParaRPr lang="ru-RU" b="1" dirty="0">
              <a:latin typeface="+mn-lt"/>
              <a:cs typeface="Times New Roman" pitchFamily="18" charset="0"/>
            </a:endParaRPr>
          </a:p>
        </p:txBody>
      </p:sp>
      <p:pic>
        <p:nvPicPr>
          <p:cNvPr id="16" name="Picture 1" descr="K:\TEH\Стандарты и МТР\Сборщикова\для доклада\основопол НД\3.0.jp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 r="9559" b="8977"/>
          <a:stretch>
            <a:fillRect/>
          </a:stretch>
        </p:blipFill>
        <p:spPr bwMode="auto">
          <a:xfrm>
            <a:off x="309358" y="2418251"/>
            <a:ext cx="1258185" cy="17830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TextBox 16"/>
          <p:cNvSpPr txBox="1"/>
          <p:nvPr/>
        </p:nvSpPr>
        <p:spPr>
          <a:xfrm>
            <a:off x="1567544" y="2838856"/>
            <a:ext cx="564929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+mn-lt"/>
                <a:cs typeface="Times New Roman" pitchFamily="18" charset="0"/>
              </a:rPr>
              <a:t>2</a:t>
            </a:r>
            <a:r>
              <a:rPr lang="ru-RU" b="1" dirty="0" smtClean="0">
                <a:latin typeface="+mn-lt"/>
                <a:cs typeface="Times New Roman" pitchFamily="18" charset="0"/>
              </a:rPr>
              <a:t>.  СТО </a:t>
            </a:r>
            <a:r>
              <a:rPr lang="ru-RU" b="1" dirty="0">
                <a:latin typeface="+mn-lt"/>
                <a:cs typeface="Times New Roman" pitchFamily="18" charset="0"/>
              </a:rPr>
              <a:t>05751745-175-2014 </a:t>
            </a:r>
            <a:r>
              <a:rPr lang="ru-RU" b="1" dirty="0" smtClean="0">
                <a:latin typeface="+mn-lt"/>
                <a:cs typeface="Times New Roman" pitchFamily="18" charset="0"/>
              </a:rPr>
              <a:t>«Неснижаемый </a:t>
            </a:r>
            <a:r>
              <a:rPr lang="ru-RU" b="1" dirty="0">
                <a:latin typeface="+mn-lt"/>
                <a:cs typeface="Times New Roman" pitchFamily="18" charset="0"/>
              </a:rPr>
              <a:t>запас материально-технических ресурсов филиалов ООО «Газпром добыча Уренгой</a:t>
            </a:r>
            <a:r>
              <a:rPr lang="ru-RU" b="1" dirty="0" smtClean="0">
                <a:latin typeface="+mn-lt"/>
                <a:cs typeface="Times New Roman" pitchFamily="18" charset="0"/>
              </a:rPr>
              <a:t>»;</a:t>
            </a:r>
            <a:endParaRPr lang="ru-RU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334106" y="1996804"/>
            <a:ext cx="1630556" cy="1784611"/>
            <a:chOff x="3185032" y="2687878"/>
            <a:chExt cx="1823599" cy="2068863"/>
          </a:xfrm>
        </p:grpSpPr>
        <p:pic>
          <p:nvPicPr>
            <p:cNvPr id="19" name="Picture 7" descr="K:\TEH\Стандарты и МТР\Сборщикова\для доклада\основопол НД\17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5032" y="2687878"/>
              <a:ext cx="1273637" cy="175021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8" name="Picture 3" descr="K:\TEH\Стандарты и МТР\Сборщикова\для доклада\основопол НД\17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9645" y="3095372"/>
              <a:ext cx="1208986" cy="166136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908696" y="12700"/>
            <a:ext cx="7327900" cy="11191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Документы </a:t>
            </a: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Системы обеспечения единства </a:t>
            </a: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измерений, действующие в ООО «Газпром добыча Уренгой»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1079689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Введено в действие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30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СТО Газпром и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22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СТО ГДУ по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обеспечению единства измерений</a:t>
            </a:r>
          </a:p>
          <a:p>
            <a:pPr algn="just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Работа по обеспечению единства измерений  ведется в соответствии с ФЗ №102  «Об обеспечении единства измерений» , ГОСТ , ГОСТ Р, СТО Газпром, СТО Газпром добыча Уренгой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2209958"/>
            <a:ext cx="7048501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  <a:cs typeface="Times New Roman" pitchFamily="18" charset="0"/>
              </a:rPr>
              <a:t>Например: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1. ГОСТ Р 8.740-2011 «Расход и количество газа. Методика измерений с помощью турбинных, ротационных и вихревых расходомеров и счетчиков»; </a:t>
            </a:r>
          </a:p>
          <a:p>
            <a:pPr>
              <a:lnSpc>
                <a:spcPts val="2000"/>
              </a:lnSpc>
            </a:pPr>
            <a:r>
              <a:rPr lang="ru-RU" dirty="0" smtClean="0">
                <a:latin typeface="+mn-lt"/>
                <a:cs typeface="Times New Roman" pitchFamily="18" charset="0"/>
              </a:rPr>
              <a:t>1. </a:t>
            </a:r>
            <a:r>
              <a:rPr lang="ru-RU" dirty="0">
                <a:latin typeface="+mn-lt"/>
                <a:cs typeface="Times New Roman" pitchFamily="18" charset="0"/>
              </a:rPr>
              <a:t>СТО Газпром 5.0-2008 «Обеспечение единства измерений. Метрологическое обеспечение в ОАО «Газпром». Основные положения</a:t>
            </a:r>
            <a:r>
              <a:rPr lang="ru-RU" dirty="0" smtClean="0">
                <a:latin typeface="+mn-lt"/>
                <a:cs typeface="Times New Roman" pitchFamily="18" charset="0"/>
              </a:rPr>
              <a:t>»;</a:t>
            </a:r>
            <a:endParaRPr lang="ru-RU" dirty="0">
              <a:latin typeface="+mn-lt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ru-RU" dirty="0">
                <a:latin typeface="+mn-lt"/>
                <a:cs typeface="Times New Roman" pitchFamily="18" charset="0"/>
              </a:rPr>
              <a:t>2</a:t>
            </a:r>
            <a:r>
              <a:rPr lang="ru-RU" dirty="0" smtClean="0">
                <a:latin typeface="+mn-lt"/>
                <a:cs typeface="Times New Roman" pitchFamily="18" charset="0"/>
              </a:rPr>
              <a:t>. СТО </a:t>
            </a:r>
            <a:r>
              <a:rPr lang="ru-RU" dirty="0">
                <a:latin typeface="+mn-lt"/>
                <a:cs typeface="Times New Roman" pitchFamily="18" charset="0"/>
              </a:rPr>
              <a:t>Газпром </a:t>
            </a:r>
            <a:r>
              <a:rPr lang="ru-RU" dirty="0" smtClean="0">
                <a:latin typeface="+mn-lt"/>
                <a:cs typeface="Times New Roman" pitchFamily="18" charset="0"/>
              </a:rPr>
              <a:t>5.2-2005 «Расход </a:t>
            </a:r>
            <a:r>
              <a:rPr lang="ru-RU" dirty="0">
                <a:latin typeface="+mn-lt"/>
                <a:cs typeface="Times New Roman" pitchFamily="18" charset="0"/>
              </a:rPr>
              <a:t>и количество природного </a:t>
            </a:r>
            <a:r>
              <a:rPr lang="ru-RU" dirty="0" smtClean="0">
                <a:latin typeface="+mn-lt"/>
                <a:cs typeface="Times New Roman" pitchFamily="18" charset="0"/>
              </a:rPr>
              <a:t>газа. Методика </a:t>
            </a:r>
            <a:r>
              <a:rPr lang="ru-RU" dirty="0">
                <a:latin typeface="+mn-lt"/>
                <a:cs typeface="Times New Roman" pitchFamily="18" charset="0"/>
              </a:rPr>
              <a:t>выполнения измерений с помощью ультразвуковых преобразователей </a:t>
            </a:r>
            <a:r>
              <a:rPr lang="ru-RU" dirty="0" smtClean="0">
                <a:latin typeface="+mn-lt"/>
                <a:cs typeface="Times New Roman" pitchFamily="18" charset="0"/>
              </a:rPr>
              <a:t>расхода»;</a:t>
            </a:r>
            <a:endParaRPr lang="ru-RU" dirty="0">
              <a:latin typeface="+mn-lt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ru-RU" dirty="0" smtClean="0">
                <a:latin typeface="+mn-lt"/>
                <a:cs typeface="Times New Roman" pitchFamily="18" charset="0"/>
              </a:rPr>
              <a:t>3. СТО 05751745-88-2012 «Организация и порядок осуществления метрологического контроля и надзора в ООО «Газпром добыча Уренгой» ;</a:t>
            </a:r>
          </a:p>
          <a:p>
            <a:pPr>
              <a:lnSpc>
                <a:spcPts val="2000"/>
              </a:lnSpc>
            </a:pPr>
            <a:r>
              <a:rPr lang="ru-RU" dirty="0" smtClean="0">
                <a:latin typeface="+mn-lt"/>
                <a:cs typeface="Times New Roman" pitchFamily="18" charset="0"/>
              </a:rPr>
              <a:t>4. </a:t>
            </a:r>
            <a:r>
              <a:rPr lang="ru-RU" dirty="0">
                <a:latin typeface="+mn-lt"/>
                <a:cs typeface="Times New Roman" pitchFamily="18" charset="0"/>
              </a:rPr>
              <a:t>СТО </a:t>
            </a:r>
            <a:r>
              <a:rPr lang="ru-RU" dirty="0" smtClean="0">
                <a:latin typeface="+mn-lt"/>
                <a:cs typeface="Times New Roman" pitchFamily="18" charset="0"/>
              </a:rPr>
              <a:t>05751745-89-2010 </a:t>
            </a:r>
            <a:r>
              <a:rPr lang="ru-RU" dirty="0">
                <a:latin typeface="+mn-lt"/>
                <a:cs typeface="Times New Roman" pitchFamily="18" charset="0"/>
              </a:rPr>
              <a:t>«</a:t>
            </a:r>
            <a:r>
              <a:rPr lang="ru-RU" dirty="0" smtClean="0">
                <a:latin typeface="+mn-lt"/>
                <a:cs typeface="Times New Roman" pitchFamily="18" charset="0"/>
              </a:rPr>
              <a:t>Локальные поверочные и калибровочные схемы ООО «Газпром добыча Уренгой»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0913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Внедрение стандартов системы обеспечения единства измерений позволяет обеспечивать достоверность измерений параметров технологических процессов, определения количественных   и качественных показателей углеводородной продукции  </a:t>
            </a:r>
          </a:p>
          <a:p>
            <a:pPr algn="ctr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аккредитованным органом.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5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 smtClean="0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 smtClean="0"/>
              <a:t>добычи углеводородного сырья в ООО «Газпром добыча Уренгой»</a:t>
            </a:r>
            <a:endParaRPr lang="ru-RU" altLang="ru-RU" sz="1600" b="1" dirty="0" smtClean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 smtClean="0">
                <a:solidFill>
                  <a:srgbClr val="FFFFFF"/>
                </a:solidFill>
              </a:rPr>
              <a:t/>
            </a:r>
            <a:br>
              <a:rPr lang="ru-RU" altLang="ru-RU" sz="1600" dirty="0" smtClean="0">
                <a:solidFill>
                  <a:srgbClr val="FFFFFF"/>
                </a:solidFill>
              </a:rPr>
            </a:br>
            <a:endParaRPr lang="ru-RU" alt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27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204788" y="6362700"/>
            <a:ext cx="1487487" cy="476250"/>
          </a:xfrm>
          <a:noFill/>
        </p:spPr>
        <p:txBody>
          <a:bodyPr/>
          <a:lstStyle/>
          <a:p>
            <a:fld id="{604B1111-9B74-482B-A626-792383C0AEF9}" type="slidenum">
              <a:rPr lang="ru-RU" smtClean="0"/>
              <a:pPr/>
              <a:t>13</a:t>
            </a:fld>
            <a:endParaRPr lang="ru-RU" dirty="0" smtClean="0"/>
          </a:p>
        </p:txBody>
      </p:sp>
      <p:pic>
        <p:nvPicPr>
          <p:cNvPr id="46082" name="Picture 2" descr="C:\Documents and Settings\Tec_Prog2\Рабочий стол\СТО 5.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99" y="2014858"/>
            <a:ext cx="1299767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2400000" rev="2159400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895606" y="2635148"/>
            <a:ext cx="2276969" cy="2203579"/>
            <a:chOff x="-11879" y="3810107"/>
            <a:chExt cx="2276969" cy="2880784"/>
          </a:xfrm>
        </p:grpSpPr>
        <p:pic>
          <p:nvPicPr>
            <p:cNvPr id="16" name="Picture 4" descr="K:\TEH\Стандарты и МТР\Сборщикова\для доклада\основопол НД\89.1.jpg"/>
            <p:cNvPicPr>
              <a:picLocks noChangeAspect="1" noChangeArrowheads="1"/>
            </p:cNvPicPr>
            <p:nvPr/>
          </p:nvPicPr>
          <p:blipFill>
            <a:blip r:embed="rId4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1005090" y="3810107"/>
              <a:ext cx="1260000" cy="168856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HeroicExtremeLeftFacing" fov="2700000">
                <a:rot lat="300000" lon="2400000" rev="2159400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3" name="Picture 3" descr="K:\TEH\Стандарты и МТР\Сборщикова\для доклада\основопол НД\89 ГДУ.jpg"/>
            <p:cNvPicPr>
              <a:picLocks noChangeAspect="1" noChangeArrowheads="1"/>
            </p:cNvPicPr>
            <p:nvPr/>
          </p:nvPicPr>
          <p:blipFill>
            <a:blip r:embed="rId5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501773" y="4353780"/>
              <a:ext cx="1260000" cy="179706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2400000" rev="2159400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2" name="Picture 2" descr="K:\TEH\Стандарты и МТР\Сборщикова\для доклада\основопол НД\88.jpg"/>
            <p:cNvPicPr>
              <a:picLocks noChangeAspect="1" noChangeArrowheads="1"/>
            </p:cNvPicPr>
            <p:nvPr/>
          </p:nvPicPr>
          <p:blipFill>
            <a:blip r:embed="rId6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-11879" y="4884205"/>
              <a:ext cx="1260000" cy="180668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2400000" rev="2159400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12649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кругленный прямоугольник 5"/>
          <p:cNvSpPr>
            <a:spLocks noChangeArrowheads="1"/>
          </p:cNvSpPr>
          <p:nvPr/>
        </p:nvSpPr>
        <p:spPr bwMode="auto">
          <a:xfrm>
            <a:off x="3552999" y="1736725"/>
            <a:ext cx="926926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 sz="1800">
              <a:latin typeface="+mn-lt"/>
            </a:endParaRPr>
          </a:p>
        </p:txBody>
      </p:sp>
      <p:sp>
        <p:nvSpPr>
          <p:cNvPr id="37891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/>
              <a:t>добычи углеводородного сырья в ООО «Газпром добыча Уренгой»</a:t>
            </a:r>
            <a:endParaRPr lang="ru-RU" altLang="ru-RU" sz="1600" b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>
                <a:solidFill>
                  <a:srgbClr val="FFFFFF"/>
                </a:solidFill>
              </a:rPr>
              <a:t/>
            </a:r>
            <a:br>
              <a:rPr lang="ru-RU" altLang="ru-RU" sz="1600">
                <a:solidFill>
                  <a:srgbClr val="FFFFFF"/>
                </a:solidFill>
              </a:rPr>
            </a:br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90335" y="17346"/>
            <a:ext cx="7253666" cy="11191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alt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Документы  в области </a:t>
            </a:r>
            <a:r>
              <a:rPr lang="ru-RU" alt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охраны </a:t>
            </a:r>
            <a:r>
              <a:rPr lang="ru-RU" alt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окружающей </a:t>
            </a:r>
            <a:r>
              <a:rPr lang="ru-RU" alt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среды, действующие в </a:t>
            </a:r>
            <a:r>
              <a:rPr 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</a:t>
            </a: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«Газпром добыча Уренгой</a:t>
            </a:r>
            <a:r>
              <a:rPr 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»</a:t>
            </a:r>
            <a:r>
              <a:rPr lang="ru-RU" alt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.</a:t>
            </a:r>
            <a:r>
              <a:rPr 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  <a:p>
            <a:r>
              <a:rPr 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Система экологического менеджмента (</a:t>
            </a: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ISO 14001)</a:t>
            </a:r>
            <a:endParaRPr lang="ru-RU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789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F266970-5427-46CC-A8C6-DB58D33A46C3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7894" name="TextBox 1"/>
          <p:cNvSpPr txBox="1">
            <a:spLocks noChangeArrowheads="1"/>
          </p:cNvSpPr>
          <p:nvPr/>
        </p:nvSpPr>
        <p:spPr bwMode="auto">
          <a:xfrm>
            <a:off x="2252727" y="4458742"/>
            <a:ext cx="68912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Внедрение стандартов </a:t>
            </a:r>
            <a:r>
              <a:rPr lang="ru-RU" alt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позволило обеспечить </a:t>
            </a:r>
          </a:p>
          <a:p>
            <a:r>
              <a:rPr lang="ru-RU" alt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экологическую безопасность при  добыче</a:t>
            </a:r>
          </a:p>
          <a:p>
            <a:r>
              <a:rPr lang="ru-RU" alt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углеводородного сырья, снижение негативного</a:t>
            </a:r>
          </a:p>
          <a:p>
            <a:r>
              <a:rPr lang="ru-RU" alt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влияния на окружающую среду, </a:t>
            </a:r>
          </a:p>
          <a:p>
            <a:r>
              <a:rPr lang="ru-RU" alt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соблюдение требований действующего</a:t>
            </a:r>
          </a:p>
          <a:p>
            <a:r>
              <a:rPr lang="ru-RU" alt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   законодательства  в области охраны окружающей среды.</a:t>
            </a:r>
            <a:endParaRPr lang="ru-RU" alt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9" name="Picture 2" descr="K:\TEH\Стандарты и МТР\Сборщикова\для доклада\основопол НД\сертиф 14001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 r="6127" b="5054"/>
          <a:stretch>
            <a:fillRect/>
          </a:stretch>
        </p:blipFill>
        <p:spPr bwMode="auto">
          <a:xfrm>
            <a:off x="7617123" y="4061361"/>
            <a:ext cx="1384421" cy="1734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3" name="Группа 39"/>
          <p:cNvGrpSpPr>
            <a:grpSpLocks/>
          </p:cNvGrpSpPr>
          <p:nvPr/>
        </p:nvGrpSpPr>
        <p:grpSpPr bwMode="auto">
          <a:xfrm>
            <a:off x="152255" y="3997664"/>
            <a:ext cx="1423233" cy="1620000"/>
            <a:chOff x="1771650" y="-452437"/>
            <a:chExt cx="5600700" cy="7762875"/>
          </a:xfrm>
        </p:grpSpPr>
        <p:pic>
          <p:nvPicPr>
            <p:cNvPr id="34" name="Рисунок 3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1650" y="-452437"/>
              <a:ext cx="5600700" cy="776287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5" name="Рисунок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1484784"/>
              <a:ext cx="11144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Рисунок 2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102" y="4253160"/>
            <a:ext cx="1423233" cy="162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6" name="Группа 32"/>
          <p:cNvGrpSpPr>
            <a:grpSpLocks/>
          </p:cNvGrpSpPr>
          <p:nvPr/>
        </p:nvGrpSpPr>
        <p:grpSpPr bwMode="auto">
          <a:xfrm>
            <a:off x="863088" y="4504762"/>
            <a:ext cx="1423233" cy="1620000"/>
            <a:chOff x="320941" y="-1116992"/>
            <a:chExt cx="6000750" cy="8134350"/>
          </a:xfrm>
        </p:grpSpPr>
        <p:pic>
          <p:nvPicPr>
            <p:cNvPr id="28" name="Рисунок 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28893" y="714113"/>
              <a:ext cx="1114423" cy="695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Рисунок 26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941" y="-1116992"/>
              <a:ext cx="6000750" cy="813435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3" name="TextBox 2"/>
          <p:cNvSpPr txBox="1"/>
          <p:nvPr/>
        </p:nvSpPr>
        <p:spPr>
          <a:xfrm>
            <a:off x="1575488" y="3592264"/>
            <a:ext cx="604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2011 г.  внедрена  и сертифицирована на соответствие</a:t>
            </a:r>
          </a:p>
          <a:p>
            <a:pPr algn="ctr"/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ГОСТ Р ИСО 14001-2007 (ИСО 14001:2004) </a:t>
            </a:r>
          </a:p>
          <a:p>
            <a:pPr algn="ctr"/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Система экологического менеджмента</a:t>
            </a:r>
            <a:endParaRPr lang="ru-RU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7651" y="1526255"/>
            <a:ext cx="913874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35663" y="1863970"/>
            <a:ext cx="972158" cy="1428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0" y="1649185"/>
            <a:ext cx="77561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  <a:cs typeface="Times New Roman" pitchFamily="18" charset="0"/>
              </a:rPr>
              <a:t> </a:t>
            </a:r>
            <a:r>
              <a:rPr lang="ru-RU" u="sng" dirty="0">
                <a:latin typeface="+mn-lt"/>
                <a:cs typeface="Times New Roman" pitchFamily="18" charset="0"/>
              </a:rPr>
              <a:t>Пример: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+mn-lt"/>
                <a:cs typeface="Times New Roman" pitchFamily="18" charset="0"/>
              </a:rPr>
              <a:t>СТО 05751745- 181-2013 «Положение о порядке разработки проектов нормативов 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образования отходов и лимитов на их размещение для филиалов ООО «Газпром добыча Уренгой»;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1" y="2762726"/>
            <a:ext cx="76356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2. </a:t>
            </a:r>
            <a:r>
              <a:rPr lang="ru-RU" dirty="0">
                <a:latin typeface="+mn-lt"/>
                <a:cs typeface="Times New Roman" pitchFamily="18" charset="0"/>
              </a:rPr>
              <a:t>СТО 05751745- </a:t>
            </a:r>
            <a:r>
              <a:rPr lang="ru-RU" dirty="0" smtClean="0">
                <a:latin typeface="+mn-lt"/>
                <a:cs typeface="Times New Roman" pitchFamily="18" charset="0"/>
              </a:rPr>
              <a:t>183-2013 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«Положение о порядке разработки проектов нормативов предельно допустимых выбросов загрязняющих веществ в атмосферу для филиалов </a:t>
            </a:r>
          </a:p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ООО «Газпром добыча Уренгой»</a:t>
            </a:r>
            <a:r>
              <a:rPr lang="ru-RU" dirty="0" smtClean="0">
                <a:latin typeface="+mn-lt"/>
                <a:cs typeface="Times New Roman" pitchFamily="18" charset="0"/>
              </a:rPr>
              <a:t> .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074331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+mn-lt"/>
                <a:cs typeface="Times New Roman" pitchFamily="18" charset="0"/>
              </a:rPr>
              <a:t>В ООО «Газпром добыча Уренгой» было введено в действие 10 СТО ГДУ  в области охраны окружающей среды.</a:t>
            </a:r>
            <a:endParaRPr lang="ru-RU" sz="18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 sz="1800">
              <a:latin typeface="+mn-lt"/>
            </a:endParaRPr>
          </a:p>
        </p:txBody>
      </p:sp>
      <p:sp>
        <p:nvSpPr>
          <p:cNvPr id="40963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/>
              <a:t>добычи углеводородного сырья в ООО «Газпром добыча Уренгой»</a:t>
            </a:r>
            <a:endParaRPr lang="ru-RU" altLang="ru-RU" sz="1600" b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>
                <a:solidFill>
                  <a:srgbClr val="FFFFFF"/>
                </a:solidFill>
              </a:rPr>
              <a:t/>
            </a:r>
            <a:br>
              <a:rPr lang="ru-RU" altLang="ru-RU" sz="1600">
                <a:solidFill>
                  <a:srgbClr val="FFFFFF"/>
                </a:solidFill>
              </a:rPr>
            </a:br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4096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1D9440-E208-4E71-9431-E4DE777E82C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35667" y="-1"/>
            <a:ext cx="7208333" cy="1057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ru-RU" sz="2200" b="1" kern="0" spc="2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Документы ООО «Газпром добыча Уренгой», регламентирующие качество управления.</a:t>
            </a:r>
            <a:br>
              <a:rPr lang="ru-RU" sz="2200" b="1" kern="0" spc="2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200" b="1" kern="0" spc="2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Система менеджмента </a:t>
            </a:r>
            <a:r>
              <a:rPr lang="ru-RU" sz="2200" b="1" kern="0" spc="2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</a:t>
            </a:r>
            <a:r>
              <a:rPr lang="ru-RU" sz="2200" b="1" kern="0" spc="2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ачества (</a:t>
            </a:r>
            <a:r>
              <a:rPr lang="en-US" sz="2200" b="1" kern="0" spc="2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ISO 9001</a:t>
            </a:r>
            <a:r>
              <a:rPr lang="ru-RU" sz="2200" b="1" kern="0" spc="2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) </a:t>
            </a:r>
            <a:endParaRPr lang="ru-RU" sz="2200" b="1" kern="0" spc="214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2112601"/>
            <a:ext cx="3751443" cy="3637842"/>
            <a:chOff x="608427" y="3356264"/>
            <a:chExt cx="3751443" cy="3637842"/>
          </a:xfrm>
        </p:grpSpPr>
        <p:pic>
          <p:nvPicPr>
            <p:cNvPr id="8" name="Picture 3" descr="K:\TEH\Стандарты и МТР\Сборщикова\для доклада\основопол НД\РК 9001.jpg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608427" y="3356264"/>
              <a:ext cx="1327610" cy="2016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4" descr="K:\TEH\Стандарты и МТР\Сборщикова\для доклада\основопол НД\9001-01.jpg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987723" y="3711450"/>
              <a:ext cx="1556371" cy="2016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6" descr="K:\TEH\Стандарты и МТР\Сборщикова\для доклада\основопол НД\9001.02.jpg"/>
            <p:cNvPicPr>
              <a:picLocks noChangeAspect="1" noChangeArrowheads="1"/>
            </p:cNvPicPr>
            <p:nvPr/>
          </p:nvPicPr>
          <p:blipFill>
            <a:blip r:embed="rId4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1427005" y="4048046"/>
              <a:ext cx="1467053" cy="2016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7" descr="K:\TEH\Стандарты и МТР\Сборщикова\для доклада\основопол НД\9001.03.jpg"/>
            <p:cNvPicPr>
              <a:picLocks noChangeAspect="1" noChangeArrowheads="1"/>
            </p:cNvPicPr>
            <p:nvPr/>
          </p:nvPicPr>
          <p:blipFill>
            <a:blip r:embed="rId5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1909992" y="4328471"/>
              <a:ext cx="1467054" cy="2016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3" name="Picture 8" descr="K:\TEH\Стандарты и МТР\Сборщикова\для доклада\основопол НД\9001.04.jpg"/>
            <p:cNvPicPr>
              <a:picLocks noChangeAspect="1" noChangeArrowheads="1"/>
            </p:cNvPicPr>
            <p:nvPr/>
          </p:nvPicPr>
          <p:blipFill>
            <a:blip r:embed="rId6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2352152" y="4638002"/>
              <a:ext cx="1467054" cy="2016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4" name="Picture 9" descr="K:\TEH\Стандарты и МТР\Сборщикова\для доклада\основопол НД\9001.05.jpg"/>
            <p:cNvPicPr>
              <a:picLocks noChangeAspect="1" noChangeArrowheads="1"/>
            </p:cNvPicPr>
            <p:nvPr/>
          </p:nvPicPr>
          <p:blipFill>
            <a:blip r:embed="rId7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2892816" y="4978106"/>
              <a:ext cx="1467054" cy="2016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5" name="TextBox 14"/>
          <p:cNvSpPr txBox="1"/>
          <p:nvPr/>
        </p:nvSpPr>
        <p:spPr>
          <a:xfrm>
            <a:off x="0" y="1650871"/>
            <a:ext cx="9144000" cy="619942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2014 г.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Успешно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пройден сертификационный аудит на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соответствие</a:t>
            </a:r>
          </a:p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требованиям ГОСТ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ISO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9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001-20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11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ISO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9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001:2008</a:t>
            </a:r>
            <a:r>
              <a:rPr lang="ru-RU" sz="1800" b="1" spc="2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     </a:t>
            </a:r>
            <a:endParaRPr lang="ru-RU" sz="1800" b="1" spc="21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1443" y="4243172"/>
            <a:ext cx="4967287" cy="2004936"/>
          </a:xfrm>
          <a:prstGeom prst="rect">
            <a:avLst/>
          </a:prstGeom>
          <a:noFill/>
        </p:spPr>
        <p:txBody>
          <a:bodyPr lIns="65306" tIns="32653" rIns="65306" bIns="32653">
            <a:spAutoFit/>
          </a:bodyPr>
          <a:lstStyle/>
          <a:p>
            <a:pPr algn="just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Ожидаемый результат: 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повышение эффективности управления организацией ремонта, реконструкции и строительства основных фондов, а также соответствие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требованиям Некоммерческого партнерства «СРО Объединение строителей газового и нефтяного комплексов».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122315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2012 – 2014 гг. Внедрение системы менеджмента качества УОРРиСОФ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631" y="2301889"/>
            <a:ext cx="7350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Системы менеджмента качества применительно к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проектированию и организации строительства новых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объектов, техническому перевооружению, 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   капитальному ремонту, реконструкции 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           действующих объектов, включая особо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                       опасные производственные объекты.</a:t>
            </a:r>
            <a:endParaRPr lang="ru-RU" sz="18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 sz="1800">
              <a:latin typeface="+mn-lt"/>
            </a:endParaRPr>
          </a:p>
        </p:txBody>
      </p:sp>
      <p:sp>
        <p:nvSpPr>
          <p:cNvPr id="43011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/>
              <a:t>добычи углеводородного сырья в ООО «Газпром добыча Уренгой»</a:t>
            </a:r>
            <a:endParaRPr lang="ru-RU" altLang="ru-RU" sz="1600" b="1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FFFFFF"/>
                </a:solidFill>
              </a:rPr>
              <a:t/>
            </a:r>
            <a:br>
              <a:rPr lang="ru-RU" altLang="ru-RU" sz="1600" dirty="0">
                <a:solidFill>
                  <a:srgbClr val="FFFFFF"/>
                </a:solidFill>
              </a:rPr>
            </a:br>
            <a:endParaRPr lang="ru-RU" altLang="ru-RU" sz="1600" dirty="0">
              <a:solidFill>
                <a:srgbClr val="FFFFFF"/>
              </a:solidFill>
            </a:endParaRPr>
          </a:p>
        </p:txBody>
      </p:sp>
      <p:sp>
        <p:nvSpPr>
          <p:cNvPr id="4301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3AD688-65E8-4741-BA6F-175240DCBB95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56996" y="34777"/>
            <a:ext cx="7371660" cy="1018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altLang="ru-RU" sz="1900" b="1" dirty="0">
                <a:latin typeface="+mn-lt"/>
                <a:cs typeface="Times New Roman" pitchFamily="18" charset="0"/>
              </a:rPr>
              <a:t>Документы в области охраны </a:t>
            </a:r>
            <a:r>
              <a:rPr lang="ru-RU" altLang="ru-RU" sz="1900" b="1" dirty="0" smtClean="0">
                <a:latin typeface="+mn-lt"/>
                <a:cs typeface="Times New Roman" pitchFamily="18" charset="0"/>
              </a:rPr>
              <a:t>труда и промышленной </a:t>
            </a:r>
            <a:r>
              <a:rPr lang="ru-RU" altLang="ru-RU" sz="1900" b="1" dirty="0">
                <a:latin typeface="+mn-lt"/>
                <a:cs typeface="Times New Roman" pitchFamily="18" charset="0"/>
              </a:rPr>
              <a:t>безопасности </a:t>
            </a:r>
            <a:r>
              <a:rPr lang="ru-RU" altLang="ru-RU" sz="1900" b="1" dirty="0" smtClean="0">
                <a:latin typeface="+mn-lt"/>
                <a:cs typeface="Times New Roman" pitchFamily="18" charset="0"/>
              </a:rPr>
              <a:t>, </a:t>
            </a:r>
          </a:p>
          <a:p>
            <a:r>
              <a:rPr lang="ru-RU" altLang="ru-RU" sz="1900" b="1" dirty="0" smtClean="0">
                <a:latin typeface="+mn-lt"/>
                <a:cs typeface="Times New Roman" pitchFamily="18" charset="0"/>
              </a:rPr>
              <a:t>действующие в ООО «Газпром добыча Уренгой».</a:t>
            </a:r>
          </a:p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Система управления охраной труда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промышленной безопасностью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638" y="1166019"/>
            <a:ext cx="1222110" cy="183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3" name="Группа 2"/>
          <p:cNvGrpSpPr/>
          <p:nvPr/>
        </p:nvGrpSpPr>
        <p:grpSpPr>
          <a:xfrm>
            <a:off x="65357" y="3972392"/>
            <a:ext cx="2123741" cy="2270965"/>
            <a:chOff x="267384" y="4004291"/>
            <a:chExt cx="2123741" cy="2270965"/>
          </a:xfrm>
        </p:grpSpPr>
        <p:pic>
          <p:nvPicPr>
            <p:cNvPr id="7" name="Picture 10" descr="K:\TEH\Стандарты и МТР\Сборщикова\для доклада\page022.jpg"/>
            <p:cNvPicPr>
              <a:picLocks noChangeAspect="1" noChangeArrowheads="1"/>
            </p:cNvPicPr>
            <p:nvPr/>
          </p:nvPicPr>
          <p:blipFill>
            <a:blip r:embed="rId3" cstate="print"/>
            <a:srcRect r="3688" b="2513"/>
            <a:stretch>
              <a:fillRect/>
            </a:stretch>
          </p:blipFill>
          <p:spPr bwMode="auto">
            <a:xfrm>
              <a:off x="267384" y="4004291"/>
              <a:ext cx="1354765" cy="1872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12" descr="K:\TEH\Стандарты и МТР\Сборщикова\для доклада\page023.jpg"/>
            <p:cNvPicPr>
              <a:picLocks noChangeAspect="1" noChangeArrowheads="1"/>
            </p:cNvPicPr>
            <p:nvPr/>
          </p:nvPicPr>
          <p:blipFill>
            <a:blip r:embed="rId4" cstate="print"/>
            <a:srcRect r="2916"/>
            <a:stretch>
              <a:fillRect/>
            </a:stretch>
          </p:blipFill>
          <p:spPr bwMode="auto">
            <a:xfrm>
              <a:off x="431447" y="4077903"/>
              <a:ext cx="1331304" cy="1872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1" descr="K:\TEH\Стандарты и МТР\Сборщикова\для доклада\page02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483" y="4171644"/>
              <a:ext cx="1371290" cy="1872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13" descr="K:\TEH\Стандарты и МТР\Сборщикова\для доклада\page024.jpg"/>
            <p:cNvPicPr>
              <a:picLocks noChangeAspect="1" noChangeArrowheads="1"/>
            </p:cNvPicPr>
            <p:nvPr/>
          </p:nvPicPr>
          <p:blipFill>
            <a:blip r:embed="rId6" cstate="print"/>
            <a:srcRect l="2659"/>
            <a:stretch>
              <a:fillRect/>
            </a:stretch>
          </p:blipFill>
          <p:spPr bwMode="auto">
            <a:xfrm>
              <a:off x="797350" y="4265226"/>
              <a:ext cx="1307840" cy="1872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14" descr="K:\TEH\Стандарты и МТР\Сборщикова\для доклада\page025.jpg"/>
            <p:cNvPicPr>
              <a:picLocks noChangeAspect="1" noChangeArrowheads="1"/>
            </p:cNvPicPr>
            <p:nvPr/>
          </p:nvPicPr>
          <p:blipFill>
            <a:blip r:embed="rId7" cstate="print"/>
            <a:srcRect r="2916"/>
            <a:stretch>
              <a:fillRect/>
            </a:stretch>
          </p:blipFill>
          <p:spPr bwMode="auto">
            <a:xfrm>
              <a:off x="956916" y="4403256"/>
              <a:ext cx="1434209" cy="1872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6693" y="1369219"/>
            <a:ext cx="1349862" cy="183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TextBox 14"/>
          <p:cNvSpPr txBox="1"/>
          <p:nvPr/>
        </p:nvSpPr>
        <p:spPr>
          <a:xfrm>
            <a:off x="1780798" y="3730098"/>
            <a:ext cx="7363202" cy="589164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2014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внедрение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Системы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управления охраной труда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промышленной безопасностью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основе группы стандартов ОАО «Газпром» серии 18000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6870" y="5695265"/>
            <a:ext cx="70771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2015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сертификация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Системы  управления охраной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труда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промышленной безопасностью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2639" y="1186752"/>
            <a:ext cx="638488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  <a:cs typeface="Times New Roman" pitchFamily="18" charset="0"/>
              </a:rPr>
              <a:t>В ООО «Газпром добыча Уренгой» было </a:t>
            </a:r>
            <a:endParaRPr lang="ru-RU" dirty="0" smtClean="0">
              <a:latin typeface="+mn-lt"/>
              <a:cs typeface="Times New Roman" pitchFamily="18" charset="0"/>
            </a:endParaRPr>
          </a:p>
          <a:p>
            <a:r>
              <a:rPr lang="ru-RU" dirty="0">
                <a:latin typeface="+mn-lt"/>
                <a:cs typeface="Times New Roman" pitchFamily="18" charset="0"/>
              </a:rPr>
              <a:t>в</a:t>
            </a:r>
            <a:r>
              <a:rPr lang="ru-RU" dirty="0" smtClean="0">
                <a:latin typeface="+mn-lt"/>
                <a:cs typeface="Times New Roman" pitchFamily="18" charset="0"/>
              </a:rPr>
              <a:t>ведено в действие 30 СТО Газпром и 5 СТО ГДУ 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в </a:t>
            </a:r>
            <a:r>
              <a:rPr lang="ru-RU" dirty="0">
                <a:latin typeface="+mn-lt"/>
                <a:cs typeface="Times New Roman" pitchFamily="18" charset="0"/>
              </a:rPr>
              <a:t>области промышленной безопасности и охраны </a:t>
            </a:r>
            <a:r>
              <a:rPr lang="ru-RU" dirty="0" smtClean="0">
                <a:latin typeface="+mn-lt"/>
                <a:cs typeface="Times New Roman" pitchFamily="18" charset="0"/>
              </a:rPr>
              <a:t>труда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Например:</a:t>
            </a:r>
            <a:endParaRPr lang="ru-RU" dirty="0" smtClean="0">
              <a:solidFill>
                <a:srgbClr val="FF0000"/>
              </a:solidFill>
              <a:latin typeface="+mn-lt"/>
            </a:endParaRPr>
          </a:p>
          <a:p>
            <a:pPr>
              <a:buAutoNum type="arabicPeriod"/>
            </a:pPr>
            <a:r>
              <a:rPr lang="ru-RU" dirty="0" smtClean="0">
                <a:latin typeface="+mn-lt"/>
                <a:cs typeface="Times New Roman" pitchFamily="18" charset="0"/>
              </a:rPr>
              <a:t> СТО 057517545-191-2014 «Положение </a:t>
            </a:r>
            <a:r>
              <a:rPr lang="ru-RU" dirty="0">
                <a:latin typeface="+mn-lt"/>
                <a:cs typeface="Times New Roman" pitchFamily="18" charset="0"/>
              </a:rPr>
              <a:t>о безопасной </a:t>
            </a:r>
            <a:endParaRPr lang="ru-RU" dirty="0" smtClean="0">
              <a:latin typeface="+mn-lt"/>
              <a:cs typeface="Times New Roman" pitchFamily="18" charset="0"/>
            </a:endParaRPr>
          </a:p>
          <a:p>
            <a:r>
              <a:rPr lang="ru-RU" dirty="0" smtClean="0">
                <a:latin typeface="+mn-lt"/>
                <a:cs typeface="Times New Roman" pitchFamily="18" charset="0"/>
              </a:rPr>
              <a:t>эксплуатации </a:t>
            </a:r>
            <a:r>
              <a:rPr lang="ru-RU" dirty="0">
                <a:latin typeface="+mn-lt"/>
                <a:cs typeface="Times New Roman" pitchFamily="18" charset="0"/>
              </a:rPr>
              <a:t>трубопроводов  </a:t>
            </a:r>
            <a:r>
              <a:rPr lang="ru-RU" dirty="0" smtClean="0">
                <a:latin typeface="+mn-lt"/>
                <a:cs typeface="Times New Roman" pitchFamily="18" charset="0"/>
              </a:rPr>
              <a:t>в </a:t>
            </a:r>
            <a:r>
              <a:rPr lang="ru-RU" dirty="0">
                <a:latin typeface="+mn-lt"/>
                <a:cs typeface="Times New Roman" pitchFamily="18" charset="0"/>
              </a:rPr>
              <a:t>ООО «Газпром добыча </a:t>
            </a:r>
            <a:endParaRPr lang="ru-RU" dirty="0" smtClean="0">
              <a:latin typeface="+mn-lt"/>
              <a:cs typeface="Times New Roman" pitchFamily="18" charset="0"/>
            </a:endParaRPr>
          </a:p>
          <a:p>
            <a:r>
              <a:rPr lang="ru-RU" dirty="0" smtClean="0">
                <a:latin typeface="+mn-lt"/>
                <a:cs typeface="Times New Roman" pitchFamily="18" charset="0"/>
              </a:rPr>
              <a:t>Уренгой»;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2. СТО 057517545-25-2014«Инструкция </a:t>
            </a:r>
            <a:r>
              <a:rPr lang="ru-RU" dirty="0">
                <a:latin typeface="+mn-lt"/>
                <a:cs typeface="Times New Roman" pitchFamily="18" charset="0"/>
              </a:rPr>
              <a:t>по охране труда. </a:t>
            </a:r>
            <a:endParaRPr lang="ru-RU" dirty="0" smtClean="0">
              <a:latin typeface="+mn-lt"/>
              <a:cs typeface="Times New Roman" pitchFamily="18" charset="0"/>
            </a:endParaRPr>
          </a:p>
          <a:p>
            <a:r>
              <a:rPr lang="ru-RU" dirty="0" smtClean="0">
                <a:latin typeface="+mn-lt"/>
                <a:cs typeface="Times New Roman" pitchFamily="18" charset="0"/>
              </a:rPr>
              <a:t>Порядок </a:t>
            </a:r>
            <a:r>
              <a:rPr lang="ru-RU" dirty="0">
                <a:latin typeface="+mn-lt"/>
                <a:cs typeface="Times New Roman" pitchFamily="18" charset="0"/>
              </a:rPr>
              <a:t>разработки и применения в ООО «Газпром добыча Уренгой» </a:t>
            </a:r>
            <a:r>
              <a:rPr lang="ru-RU" dirty="0" smtClean="0">
                <a:latin typeface="+mn-lt"/>
                <a:cs typeface="Times New Roman" pitchFamily="18" charset="0"/>
              </a:rPr>
              <a:t>.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6869" y="4320720"/>
            <a:ext cx="70296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Внедрение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Системы обеспечит: 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создание безопасных условий труда и сохранение жизни и здоровья работников Общества;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обеспечение надежности работы опасных производственных объектов;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снижение риска аварий на опасных производственных объектах.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5631" y="1270660"/>
            <a:ext cx="1308763" cy="16908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739" y="1564679"/>
            <a:ext cx="1324130" cy="187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>
              <a:latin typeface="+mn-lt"/>
            </a:endParaRPr>
          </a:p>
        </p:txBody>
      </p:sp>
      <p:sp>
        <p:nvSpPr>
          <p:cNvPr id="47107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/>
              <a:t>добычи углеводородного сырья в ООО «Газпром добыча Уренгой»</a:t>
            </a:r>
            <a:endParaRPr lang="ru-RU" altLang="ru-RU" sz="1600" b="1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FFFFFF"/>
                </a:solidFill>
              </a:rPr>
              <a:t/>
            </a:r>
            <a:br>
              <a:rPr lang="ru-RU" altLang="ru-RU" sz="1600" dirty="0">
                <a:solidFill>
                  <a:srgbClr val="FFFFFF"/>
                </a:solidFill>
              </a:rPr>
            </a:br>
            <a:endParaRPr lang="ru-RU" altLang="ru-RU" sz="1600" dirty="0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98675" y="155575"/>
            <a:ext cx="7327900" cy="11191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1933575" y="346869"/>
            <a:ext cx="7210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ВЫВОДЫ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7110" name="TextBox 10"/>
          <p:cNvSpPr txBox="1">
            <a:spLocks noChangeArrowheads="1"/>
          </p:cNvSpPr>
          <p:nvPr/>
        </p:nvSpPr>
        <p:spPr bwMode="auto">
          <a:xfrm>
            <a:off x="0" y="1274763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74625" algn="just"/>
            <a:r>
              <a:rPr lang="ru-RU" altLang="ru-RU" sz="1800" b="1" dirty="0">
                <a:latin typeface="+mn-lt"/>
              </a:rPr>
              <a:t>1. Система стандартизации ОАО «Газпром, ООО «Газпром добыча  Уренгой» позволяет обеспечивать :</a:t>
            </a:r>
          </a:p>
          <a:p>
            <a:pPr marL="285750" indent="-285750" algn="just">
              <a:buFontTx/>
              <a:buChar char="-"/>
            </a:pPr>
            <a:r>
              <a:rPr lang="ru-RU" altLang="ru-RU" sz="1800" b="1" dirty="0">
                <a:latin typeface="+mn-lt"/>
              </a:rPr>
              <a:t>надежную и безаварийную работу на опасных производственных объектах Общества;</a:t>
            </a:r>
          </a:p>
          <a:p>
            <a:pPr marL="285750" indent="-285750" algn="just">
              <a:buFontTx/>
              <a:buChar char="-"/>
            </a:pPr>
            <a:r>
              <a:rPr lang="ru-RU" altLang="ru-RU" sz="1800" b="1" dirty="0">
                <a:latin typeface="+mn-lt"/>
              </a:rPr>
              <a:t>плановые показатели добычи продукции  с  соблюдением требований к ее качеству;</a:t>
            </a:r>
          </a:p>
          <a:p>
            <a:pPr marL="285750" indent="-285750" algn="just">
              <a:buFontTx/>
              <a:buChar char="-"/>
            </a:pPr>
            <a:r>
              <a:rPr lang="ru-RU" altLang="ru-RU" sz="1800" b="1" dirty="0">
                <a:latin typeface="+mn-lt"/>
              </a:rPr>
              <a:t>экономию материально-технических ресурсов;</a:t>
            </a:r>
          </a:p>
          <a:p>
            <a:pPr marL="285750" indent="-285750" algn="just">
              <a:buFontTx/>
              <a:buChar char="-"/>
            </a:pPr>
            <a:r>
              <a:rPr lang="ru-RU" altLang="ru-RU" sz="1800" b="1" dirty="0">
                <a:latin typeface="+mn-lt"/>
              </a:rPr>
              <a:t>бесперебойную работу технологического оборудования;</a:t>
            </a:r>
          </a:p>
          <a:p>
            <a:pPr marL="285750" indent="-285750" algn="just">
              <a:buFontTx/>
              <a:buChar char="-"/>
            </a:pPr>
            <a:r>
              <a:rPr lang="ru-RU" altLang="ru-RU" sz="1800" b="1" dirty="0">
                <a:latin typeface="+mn-lt"/>
              </a:rPr>
              <a:t>снижение риска негативного воздействия на окружающую среду;</a:t>
            </a:r>
          </a:p>
          <a:p>
            <a:pPr marL="285750" indent="-285750" algn="just">
              <a:buFontTx/>
              <a:buChar char="-"/>
            </a:pPr>
            <a:r>
              <a:rPr lang="ru-RU" sz="1800" b="1" dirty="0">
                <a:latin typeface="+mn-lt"/>
              </a:rPr>
              <a:t>безопасные условия труда и охрану здоровья работников Общества.</a:t>
            </a:r>
          </a:p>
          <a:p>
            <a:pPr indent="174625" algn="just"/>
            <a:endParaRPr lang="ru-RU" altLang="ru-RU" sz="1800" b="1" dirty="0">
              <a:latin typeface="+mn-lt"/>
            </a:endParaRPr>
          </a:p>
          <a:p>
            <a:pPr indent="174625" algn="just"/>
            <a:r>
              <a:rPr lang="ru-RU" altLang="ru-RU" sz="1800" b="1" dirty="0">
                <a:latin typeface="+mn-lt"/>
              </a:rPr>
              <a:t>2. </a:t>
            </a:r>
            <a:r>
              <a:rPr lang="ru-RU" altLang="ru-RU" sz="1800" b="1" dirty="0" smtClean="0">
                <a:latin typeface="+mn-lt"/>
              </a:rPr>
              <a:t>В ООО «Газпром добыча Уренгой» введены в действие 438 СТО Газпром, 162 СТО Газпром и 16 Технических условий, охватывающие все направления деятельности Общества.</a:t>
            </a:r>
            <a:endParaRPr lang="ru-RU" altLang="ru-RU" sz="1800" b="1" dirty="0">
              <a:latin typeface="+mn-lt"/>
            </a:endParaRPr>
          </a:p>
          <a:p>
            <a:pPr algn="just"/>
            <a:endParaRPr lang="ru-RU" altLang="ru-RU" sz="1800" b="1" dirty="0" smtClean="0">
              <a:latin typeface="+mn-lt"/>
            </a:endParaRPr>
          </a:p>
          <a:p>
            <a:pPr indent="174625" algn="just"/>
            <a:r>
              <a:rPr lang="ru-RU" altLang="ru-RU" sz="1800" b="1" dirty="0">
                <a:latin typeface="+mn-lt"/>
              </a:rPr>
              <a:t>3</a:t>
            </a:r>
            <a:r>
              <a:rPr lang="ru-RU" altLang="ru-RU" sz="1800" b="1" dirty="0" smtClean="0">
                <a:latin typeface="+mn-lt"/>
              </a:rPr>
              <a:t>. Для обеспечения требований стандартов ОАО «Газпром» в </a:t>
            </a:r>
            <a:r>
              <a:rPr lang="ru-RU" altLang="ru-RU" sz="1800" b="1" dirty="0">
                <a:latin typeface="+mn-lt"/>
              </a:rPr>
              <a:t>ООО «Газпром добыча  Уренгой»</a:t>
            </a:r>
            <a:r>
              <a:rPr lang="ru-RU" altLang="ru-RU" sz="1800" b="1" dirty="0" smtClean="0">
                <a:latin typeface="+mn-lt"/>
              </a:rPr>
              <a:t> разрабатываются и внедряются инновационные технологии защищенные патентами РФ, проводится реконструкция производственных фондов, внедряется новая техника и ряд других мероприятий.</a:t>
            </a:r>
            <a:endParaRPr lang="ru-RU" altLang="ru-RU" sz="1800" b="1" dirty="0">
              <a:latin typeface="+mn-lt"/>
            </a:endParaRPr>
          </a:p>
          <a:p>
            <a:pPr indent="174625" algn="just"/>
            <a:endParaRPr lang="ru-RU" altLang="ru-RU" sz="1800" b="1" dirty="0">
              <a:latin typeface="+mn-lt"/>
            </a:endParaRPr>
          </a:p>
        </p:txBody>
      </p:sp>
      <p:sp>
        <p:nvSpPr>
          <p:cNvPr id="47111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7E1CFE-7B63-45D7-8B75-96DC3F707106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95859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200" dirty="0" smtClean="0"/>
              <a:t>СПАСИБО ЗА ВНИМАНИЕ</a:t>
            </a:r>
          </a:p>
        </p:txBody>
      </p:sp>
      <p:sp>
        <p:nvSpPr>
          <p:cNvPr id="4813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81C487-5D1D-427C-9349-4810CA4299E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/>
              <a:t>добычи углеводородного сырья в ООО «Газпром добыча </a:t>
            </a:r>
            <a:r>
              <a:rPr lang="ru-RU" altLang="ru-RU" sz="1600" b="1" dirty="0" smtClean="0"/>
              <a:t>Уренгой»</a:t>
            </a:r>
            <a:endParaRPr lang="ru-RU" altLang="ru-RU" sz="1600" b="1" dirty="0" smtClean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 smtClean="0">
                <a:solidFill>
                  <a:srgbClr val="FFFFFF"/>
                </a:solidFill>
              </a:rPr>
              <a:t/>
            </a:r>
            <a:br>
              <a:rPr lang="ru-RU" altLang="ru-RU" sz="1600" dirty="0" smtClean="0">
                <a:solidFill>
                  <a:srgbClr val="FFFFFF"/>
                </a:solidFill>
              </a:rPr>
            </a:br>
            <a:endParaRPr lang="ru-RU" altLang="ru-RU" sz="1600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2969" y="74003"/>
            <a:ext cx="7211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аседание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Технического комитета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стандартизации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«Нефтяная и газовая промышленность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5448122"/>
            <a:ext cx="6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 err="1" smtClean="0">
                <a:latin typeface="+mn-lt"/>
                <a:cs typeface="Times New Roman" pitchFamily="18" charset="0"/>
              </a:rPr>
              <a:t>Ларёв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 Павел Николаевич</a:t>
            </a:r>
            <a:endParaRPr lang="ru-RU" sz="18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>
              <a:latin typeface="+mn-lt"/>
            </a:endParaRPr>
          </a:p>
        </p:txBody>
      </p:sp>
      <p:sp>
        <p:nvSpPr>
          <p:cNvPr id="45059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07425" y="60569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/>
              <a:t>добычи углеводородного сырья в ООО «Газпром добыча Уренгой</a:t>
            </a:r>
            <a:r>
              <a:rPr lang="ru-RU" altLang="ru-RU" sz="1600" b="1" dirty="0" smtClean="0"/>
              <a:t>»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85951" y="-95250"/>
            <a:ext cx="7258050" cy="121563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defTabSz="912813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altLang="ru-RU" sz="2200" b="1" dirty="0">
                <a:latin typeface="+mn-lt"/>
                <a:cs typeface="Times New Roman" panose="02020603050405020304" pitchFamily="18" charset="0"/>
              </a:rPr>
              <a:t>Динамика введения в действие стандартов, </a:t>
            </a:r>
          </a:p>
          <a:p>
            <a:pPr algn="ctr" defTabSz="912813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2200" b="1" dirty="0">
                <a:latin typeface="+mn-lt"/>
                <a:cs typeface="Times New Roman" panose="02020603050405020304" pitchFamily="18" charset="0"/>
              </a:rPr>
              <a:t>соответствующих направлениям деятельности</a:t>
            </a:r>
          </a:p>
          <a:p>
            <a:pPr algn="ctr" defTabSz="912813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2200" b="1" dirty="0">
                <a:latin typeface="+mn-lt"/>
                <a:cs typeface="Times New Roman" panose="02020603050405020304" pitchFamily="18" charset="0"/>
              </a:rPr>
              <a:t>ООО «Газпром добыча Уренгой» </a:t>
            </a:r>
          </a:p>
        </p:txBody>
      </p:sp>
      <p:sp>
        <p:nvSpPr>
          <p:cNvPr id="45061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7E69095-BD28-46BF-9A3B-56B6A8F4BA01}" type="slidenum">
              <a:rPr lang="ru-RU" smtClean="0">
                <a:latin typeface="+mn-lt"/>
              </a:rPr>
              <a:pPr/>
              <a:t>19</a:t>
            </a:fld>
            <a:endParaRPr lang="ru-RU" dirty="0" smtClean="0">
              <a:latin typeface="+mn-lt"/>
            </a:endParaRPr>
          </a:p>
        </p:txBody>
      </p:sp>
      <p:graphicFrame>
        <p:nvGraphicFramePr>
          <p:cNvPr id="450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46772"/>
              </p:ext>
            </p:extLst>
          </p:nvPr>
        </p:nvGraphicFramePr>
        <p:xfrm>
          <a:off x="112927" y="1044313"/>
          <a:ext cx="4366998" cy="418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Лист" r:id="rId4" imgW="9410890" imgH="6639116" progId="Excel.Sheet.8">
                  <p:embed/>
                </p:oleObj>
              </mc:Choice>
              <mc:Fallback>
                <p:oleObj name="Лист" r:id="rId4" imgW="9410890" imgH="663911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27" y="1044313"/>
                        <a:ext cx="4366998" cy="4189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84178" y="5908267"/>
            <a:ext cx="850083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2813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altLang="ru-RU" sz="1800" b="1" dirty="0">
                <a:latin typeface="+mn-lt"/>
              </a:rPr>
              <a:t> </a:t>
            </a:r>
            <a:r>
              <a:rPr lang="ru-RU" altLang="ru-RU" sz="1800" b="1" dirty="0" smtClean="0">
                <a:latin typeface="+mn-lt"/>
              </a:rPr>
              <a:t>В настоящее </a:t>
            </a:r>
            <a:r>
              <a:rPr lang="ru-RU" altLang="ru-RU" sz="1800" b="1" dirty="0">
                <a:latin typeface="+mn-lt"/>
              </a:rPr>
              <a:t>время </a:t>
            </a:r>
            <a:r>
              <a:rPr lang="ru-RU" altLang="ru-RU" sz="1800" b="1" dirty="0" smtClean="0">
                <a:latin typeface="+mn-lt"/>
              </a:rPr>
              <a:t>в </a:t>
            </a:r>
            <a:r>
              <a:rPr lang="ru-RU" sz="1800" b="1" dirty="0" smtClean="0">
                <a:latin typeface="+mn-lt"/>
              </a:rPr>
              <a:t>Обществе </a:t>
            </a:r>
            <a:r>
              <a:rPr lang="ru-RU" altLang="ru-RU" sz="1800" b="1" dirty="0" smtClean="0">
                <a:latin typeface="+mn-lt"/>
              </a:rPr>
              <a:t>используется </a:t>
            </a:r>
            <a:r>
              <a:rPr lang="ru-RU" sz="1800" b="1" dirty="0" smtClean="0">
                <a:latin typeface="+mn-lt"/>
              </a:rPr>
              <a:t>438 </a:t>
            </a:r>
            <a:r>
              <a:rPr lang="ru-RU" sz="1800" b="1" dirty="0">
                <a:latin typeface="+mn-lt"/>
              </a:rPr>
              <a:t>СТО Газпром и </a:t>
            </a:r>
            <a:r>
              <a:rPr lang="ru-RU" altLang="ru-RU" sz="1800" b="1" dirty="0">
                <a:latin typeface="+mn-lt"/>
              </a:rPr>
              <a:t>162 СТО </a:t>
            </a:r>
            <a:r>
              <a:rPr lang="ru-RU" altLang="ru-RU" sz="1800" b="1" dirty="0" smtClean="0">
                <a:latin typeface="+mn-lt"/>
              </a:rPr>
              <a:t>ГДУ</a:t>
            </a:r>
            <a:endParaRPr lang="ru-RU" altLang="ru-RU" sz="1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27" y="5070762"/>
            <a:ext cx="46686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 smtClean="0">
                <a:latin typeface="+mn-lt"/>
              </a:rPr>
              <a:t>Динамика </a:t>
            </a:r>
            <a:r>
              <a:rPr lang="ru-RU" altLang="ru-RU" sz="2000" b="1" dirty="0" smtClean="0">
                <a:latin typeface="+mn-lt"/>
              </a:rPr>
              <a:t>введения</a:t>
            </a:r>
            <a:r>
              <a:rPr lang="ru-RU" altLang="ru-RU" sz="1800" b="1" dirty="0" smtClean="0">
                <a:latin typeface="+mn-lt"/>
              </a:rPr>
              <a:t> в действие стандартов ООО «Газпром добыча Уренгой»</a:t>
            </a:r>
            <a:endParaRPr lang="ru-RU" sz="1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4597" y="5101539"/>
            <a:ext cx="432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 smtClean="0">
                <a:latin typeface="+mn-lt"/>
              </a:rPr>
              <a:t>Динамика введения в действие стандартов ОАО «Газпром»</a:t>
            </a:r>
            <a:endParaRPr lang="ru-RU" sz="18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299118"/>
              </p:ext>
            </p:extLst>
          </p:nvPr>
        </p:nvGraphicFramePr>
        <p:xfrm>
          <a:off x="4479925" y="1258785"/>
          <a:ext cx="4559300" cy="394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Лист" r:id="rId7" imgW="9401175" imgH="6172200" progId="Excel.Sheet.8">
                  <p:embed/>
                </p:oleObj>
              </mc:Choice>
              <mc:Fallback>
                <p:oleObj name="Лист" r:id="rId7" imgW="9401175" imgH="6172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1258785"/>
                        <a:ext cx="4559300" cy="394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526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>
              <a:latin typeface="+mn-lt"/>
            </a:endParaRPr>
          </a:p>
        </p:txBody>
      </p:sp>
      <p:sp>
        <p:nvSpPr>
          <p:cNvPr id="27651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>
                <a:latin typeface="+mn-lt"/>
              </a:rPr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>
                <a:latin typeface="+mn-lt"/>
              </a:rPr>
              <a:t>добычи углеводородного сырья в ООО «Газпром добыча Уренгой»</a:t>
            </a:r>
            <a:endParaRPr lang="ru-RU" altLang="ru-RU" sz="1600" b="1" dirty="0">
              <a:solidFill>
                <a:srgbClr val="FFFFFF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FFFFFF"/>
                </a:solidFill>
                <a:latin typeface="+mn-lt"/>
              </a:rPr>
              <a:t/>
            </a:r>
            <a:br>
              <a:rPr lang="ru-RU" altLang="ru-RU" sz="1600" dirty="0">
                <a:solidFill>
                  <a:srgbClr val="FFFFFF"/>
                </a:solidFill>
                <a:latin typeface="+mn-lt"/>
              </a:rPr>
            </a:br>
            <a:endParaRPr lang="ru-RU" altLang="ru-RU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42628" y="138114"/>
            <a:ext cx="7218041" cy="5240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Производственные мощности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азпром добыча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ренгой»</a:t>
            </a:r>
            <a:endParaRPr lang="ru-RU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765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7AD23F-EA9C-4179-9F3C-C7754E677BD6}" type="slidenum">
              <a:rPr lang="ru-RU" smtClean="0">
                <a:latin typeface="+mn-lt"/>
              </a:rPr>
              <a:pPr/>
              <a:t>2</a:t>
            </a:fld>
            <a:endParaRPr lang="ru-RU" dirty="0" smtClean="0"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8151" y="1391512"/>
            <a:ext cx="5557838" cy="4636290"/>
            <a:chOff x="628650" y="1556792"/>
            <a:chExt cx="5167313" cy="4239112"/>
          </a:xfrm>
        </p:grpSpPr>
        <p:grpSp>
          <p:nvGrpSpPr>
            <p:cNvPr id="13" name="Группа 12"/>
            <p:cNvGrpSpPr>
              <a:grpSpLocks/>
            </p:cNvGrpSpPr>
            <p:nvPr/>
          </p:nvGrpSpPr>
          <p:grpSpPr bwMode="auto">
            <a:xfrm>
              <a:off x="628650" y="1556792"/>
              <a:ext cx="2573338" cy="1387475"/>
              <a:chOff x="628955" y="1628800"/>
              <a:chExt cx="2573820" cy="1387347"/>
            </a:xfrm>
          </p:grpSpPr>
          <p:grpSp>
            <p:nvGrpSpPr>
              <p:cNvPr id="40" name="Группа 4"/>
              <p:cNvGrpSpPr>
                <a:grpSpLocks/>
              </p:cNvGrpSpPr>
              <p:nvPr/>
            </p:nvGrpSpPr>
            <p:grpSpPr bwMode="auto">
              <a:xfrm>
                <a:off x="628955" y="1628800"/>
                <a:ext cx="2573820" cy="1387347"/>
                <a:chOff x="378000" y="1116000"/>
                <a:chExt cx="2573820" cy="1387347"/>
              </a:xfrm>
            </p:grpSpPr>
            <p:sp>
              <p:nvSpPr>
                <p:cNvPr id="42" name="Прямоугольник с одним вырезанным углом 41"/>
                <p:cNvSpPr/>
                <p:nvPr/>
              </p:nvSpPr>
              <p:spPr>
                <a:xfrm flipH="1">
                  <a:off x="395466" y="1135048"/>
                  <a:ext cx="2556354" cy="1368299"/>
                </a:xfrm>
                <a:prstGeom prst="snip1Rect">
                  <a:avLst>
                    <a:gd name="adj" fmla="val 27547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3" name="Прямоугольник с одним вырезанным углом 42"/>
                <p:cNvSpPr/>
                <p:nvPr/>
              </p:nvSpPr>
              <p:spPr>
                <a:xfrm flipH="1">
                  <a:off x="378000" y="1116000"/>
                  <a:ext cx="2556354" cy="1368299"/>
                </a:xfrm>
                <a:prstGeom prst="snip1Rect">
                  <a:avLst>
                    <a:gd name="adj" fmla="val 27547"/>
                  </a:avLst>
                </a:prstGeom>
                <a:gradFill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4" name="Прямоугольник с одним вырезанным углом 43"/>
                <p:cNvSpPr/>
                <p:nvPr/>
              </p:nvSpPr>
              <p:spPr>
                <a:xfrm flipH="1">
                  <a:off x="468505" y="1206480"/>
                  <a:ext cx="2375345" cy="1187340"/>
                </a:xfrm>
                <a:prstGeom prst="snip1Rect">
                  <a:avLst>
                    <a:gd name="adj" fmla="val 27547"/>
                  </a:avLst>
                </a:prstGeom>
                <a:gradFill>
                  <a:gsLst>
                    <a:gs pos="0">
                      <a:srgbClr val="FFC819"/>
                    </a:gs>
                    <a:gs pos="100000">
                      <a:srgbClr val="B48900"/>
                    </a:gs>
                  </a:gsLst>
                  <a:lin ang="2700000" scaled="1"/>
                </a:gradFill>
                <a:ln w="9525">
                  <a:solidFill>
                    <a:schemeClr val="bg1"/>
                  </a:solidFill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41" name="Text Box 41"/>
              <p:cNvSpPr txBox="1">
                <a:spLocks noChangeArrowheads="1"/>
              </p:cNvSpPr>
              <p:nvPr/>
            </p:nvSpPr>
            <p:spPr bwMode="gray">
              <a:xfrm>
                <a:off x="703582" y="1765312"/>
                <a:ext cx="2391223" cy="9841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endParaRPr lang="ru-RU" sz="1600" b="1" dirty="0">
                  <a:solidFill>
                    <a:srgbClr val="FFFFFF"/>
                  </a:solidFill>
                </a:endParaRPr>
              </a:p>
              <a:p>
                <a:pPr algn="ctr" eaLnBrk="0" hangingPunct="0">
                  <a:defRPr/>
                </a:pPr>
                <a:r>
                  <a:rPr lang="ru-RU" sz="1400" b="1" dirty="0">
                    <a:solidFill>
                      <a:srgbClr val="FFFFFF"/>
                    </a:solidFill>
                  </a:rPr>
                  <a:t>СВЫШЕ 2 </a:t>
                </a:r>
                <a:r>
                  <a:rPr lang="en-US" sz="1400" b="1" dirty="0" smtClean="0">
                    <a:solidFill>
                      <a:srgbClr val="FFFFFF"/>
                    </a:solidFill>
                  </a:rPr>
                  <a:t>8</a:t>
                </a:r>
                <a:r>
                  <a:rPr lang="ru-RU" sz="1400" b="1" dirty="0" smtClean="0">
                    <a:solidFill>
                      <a:srgbClr val="FFFFFF"/>
                    </a:solidFill>
                  </a:rPr>
                  <a:t>00 </a:t>
                </a:r>
                <a:r>
                  <a:rPr lang="ru-RU" sz="1400" b="1" dirty="0">
                    <a:solidFill>
                      <a:srgbClr val="FFFFFF"/>
                    </a:solidFill>
                  </a:rPr>
                  <a:t>ГАЗОВЫХ ГАЗОКОНДЕНСАТНЫХ  И НЕФТЯНЫХ СКВАЖИН</a:t>
                </a:r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Группа 13"/>
            <p:cNvGrpSpPr>
              <a:grpSpLocks/>
            </p:cNvGrpSpPr>
            <p:nvPr/>
          </p:nvGrpSpPr>
          <p:grpSpPr bwMode="auto">
            <a:xfrm>
              <a:off x="3221038" y="1556792"/>
              <a:ext cx="2574925" cy="1387475"/>
              <a:chOff x="3221243" y="1628800"/>
              <a:chExt cx="2574893" cy="1387353"/>
            </a:xfrm>
          </p:grpSpPr>
          <p:grpSp>
            <p:nvGrpSpPr>
              <p:cNvPr id="35" name="Группа 5"/>
              <p:cNvGrpSpPr>
                <a:grpSpLocks/>
              </p:cNvGrpSpPr>
              <p:nvPr/>
            </p:nvGrpSpPr>
            <p:grpSpPr bwMode="auto">
              <a:xfrm>
                <a:off x="3221243" y="1628800"/>
                <a:ext cx="2574893" cy="1387353"/>
                <a:chOff x="3384000" y="1124744"/>
                <a:chExt cx="2574893" cy="1387353"/>
              </a:xfrm>
            </p:grpSpPr>
            <p:sp>
              <p:nvSpPr>
                <p:cNvPr id="37" name="Прямоугольник с одним вырезанным углом 36"/>
                <p:cNvSpPr/>
                <p:nvPr/>
              </p:nvSpPr>
              <p:spPr>
                <a:xfrm>
                  <a:off x="3401462" y="1143792"/>
                  <a:ext cx="2557431" cy="1368305"/>
                </a:xfrm>
                <a:prstGeom prst="snip1Rect">
                  <a:avLst>
                    <a:gd name="adj" fmla="val 27547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" name="Прямоугольник с одним вырезанным углом 37"/>
                <p:cNvSpPr/>
                <p:nvPr/>
              </p:nvSpPr>
              <p:spPr>
                <a:xfrm>
                  <a:off x="3384000" y="1124744"/>
                  <a:ext cx="2557430" cy="1368305"/>
                </a:xfrm>
                <a:prstGeom prst="snip1Rect">
                  <a:avLst>
                    <a:gd name="adj" fmla="val 27547"/>
                  </a:avLst>
                </a:prstGeom>
                <a:gradFill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9" name="Прямоугольник с одним вырезанным углом 38"/>
                <p:cNvSpPr/>
                <p:nvPr/>
              </p:nvSpPr>
              <p:spPr>
                <a:xfrm>
                  <a:off x="3474486" y="1218399"/>
                  <a:ext cx="2374870" cy="1187346"/>
                </a:xfrm>
                <a:prstGeom prst="snip1Rect">
                  <a:avLst>
                    <a:gd name="adj" fmla="val 27547"/>
                  </a:avLst>
                </a:prstGeom>
                <a:gradFill>
                  <a:gsLst>
                    <a:gs pos="0">
                      <a:srgbClr val="5B5BFF"/>
                    </a:gs>
                    <a:gs pos="100000">
                      <a:srgbClr val="0000FF"/>
                    </a:gs>
                  </a:gsLst>
                  <a:lin ang="2700000" scaled="1"/>
                </a:gradFill>
                <a:ln w="9525">
                  <a:solidFill>
                    <a:schemeClr val="bg1"/>
                  </a:solidFill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36" name="Text Box 41"/>
              <p:cNvSpPr txBox="1">
                <a:spLocks noChangeArrowheads="1"/>
              </p:cNvSpPr>
              <p:nvPr/>
            </p:nvSpPr>
            <p:spPr bwMode="gray">
              <a:xfrm>
                <a:off x="3311729" y="1722455"/>
                <a:ext cx="2392333" cy="83018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endParaRPr lang="ru-RU" sz="1600" b="1" dirty="0">
                  <a:solidFill>
                    <a:srgbClr val="FFFFFF"/>
                  </a:solidFill>
                </a:endParaRPr>
              </a:p>
              <a:p>
                <a:pPr algn="ctr" eaLnBrk="0" hangingPunct="0">
                  <a:defRPr/>
                </a:pPr>
                <a:r>
                  <a:rPr lang="ru-RU" sz="1600" b="1" dirty="0" smtClean="0">
                    <a:solidFill>
                      <a:srgbClr val="FFFFFF"/>
                    </a:solidFill>
                  </a:rPr>
                  <a:t>22 </a:t>
                </a:r>
                <a:r>
                  <a:rPr lang="ru-RU" sz="1600" b="1" dirty="0">
                    <a:solidFill>
                      <a:srgbClr val="FFFFFF"/>
                    </a:solidFill>
                  </a:rPr>
                  <a:t>УКПГ,</a:t>
                </a:r>
              </a:p>
              <a:p>
                <a:pPr algn="ctr" eaLnBrk="0" hangingPunct="0">
                  <a:defRPr/>
                </a:pPr>
                <a:r>
                  <a:rPr lang="ru-RU" sz="1600" b="1" dirty="0">
                    <a:solidFill>
                      <a:srgbClr val="FFFFFF"/>
                    </a:solidFill>
                  </a:rPr>
                  <a:t>2</a:t>
                </a:r>
                <a:r>
                  <a:rPr lang="ru-RU" sz="1600" b="1" dirty="0" smtClean="0">
                    <a:solidFill>
                      <a:srgbClr val="FFFFFF"/>
                    </a:solidFill>
                  </a:rPr>
                  <a:t> нефтепромысла</a:t>
                </a:r>
                <a:endParaRPr lang="ru-RU" sz="16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Группа 14"/>
            <p:cNvGrpSpPr>
              <a:grpSpLocks/>
            </p:cNvGrpSpPr>
            <p:nvPr/>
          </p:nvGrpSpPr>
          <p:grpSpPr bwMode="auto">
            <a:xfrm>
              <a:off x="628650" y="4410017"/>
              <a:ext cx="2574925" cy="1384300"/>
              <a:chOff x="629295" y="4493002"/>
              <a:chExt cx="2574553" cy="1384270"/>
            </a:xfrm>
          </p:grpSpPr>
          <p:grpSp>
            <p:nvGrpSpPr>
              <p:cNvPr id="30" name="Группа 7"/>
              <p:cNvGrpSpPr>
                <a:grpSpLocks/>
              </p:cNvGrpSpPr>
              <p:nvPr/>
            </p:nvGrpSpPr>
            <p:grpSpPr bwMode="auto">
              <a:xfrm>
                <a:off x="629295" y="4493002"/>
                <a:ext cx="2574553" cy="1384270"/>
                <a:chOff x="716400" y="5155200"/>
                <a:chExt cx="2574553" cy="1384270"/>
              </a:xfrm>
            </p:grpSpPr>
            <p:sp>
              <p:nvSpPr>
                <p:cNvPr id="32" name="Прямоугольник с одним вырезанным углом 31"/>
                <p:cNvSpPr/>
                <p:nvPr/>
              </p:nvSpPr>
              <p:spPr>
                <a:xfrm flipH="1" flipV="1">
                  <a:off x="735447" y="5171075"/>
                  <a:ext cx="2555506" cy="1368395"/>
                </a:xfrm>
                <a:prstGeom prst="snip1Rect">
                  <a:avLst>
                    <a:gd name="adj" fmla="val 27547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3" name="Прямоугольник с одним вырезанным углом 32"/>
                <p:cNvSpPr/>
                <p:nvPr/>
              </p:nvSpPr>
              <p:spPr>
                <a:xfrm flipH="1" flipV="1">
                  <a:off x="716400" y="5155200"/>
                  <a:ext cx="2555506" cy="1368395"/>
                </a:xfrm>
                <a:prstGeom prst="snip1Rect">
                  <a:avLst>
                    <a:gd name="adj" fmla="val 27547"/>
                  </a:avLst>
                </a:prstGeom>
                <a:gradFill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4" name="Прямоугольник с одним вырезанным углом 33"/>
                <p:cNvSpPr/>
                <p:nvPr/>
              </p:nvSpPr>
              <p:spPr>
                <a:xfrm flipH="1" flipV="1">
                  <a:off x="810049" y="5255211"/>
                  <a:ext cx="2376144" cy="1189011"/>
                </a:xfrm>
                <a:prstGeom prst="snip1Rect">
                  <a:avLst>
                    <a:gd name="adj" fmla="val 27547"/>
                  </a:avLst>
                </a:prstGeom>
                <a:gradFill>
                  <a:gsLst>
                    <a:gs pos="0">
                      <a:srgbClr val="552579"/>
                    </a:gs>
                    <a:gs pos="100000">
                      <a:srgbClr val="9751CB"/>
                    </a:gs>
                  </a:gsLst>
                  <a:lin ang="2700000" scaled="1"/>
                </a:gradFill>
                <a:ln w="9525">
                  <a:solidFill>
                    <a:schemeClr val="bg1"/>
                  </a:solidFill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31" name="Text Box 41"/>
              <p:cNvSpPr txBox="1">
                <a:spLocks noChangeArrowheads="1"/>
              </p:cNvSpPr>
              <p:nvPr/>
            </p:nvSpPr>
            <p:spPr bwMode="gray">
              <a:xfrm>
                <a:off x="702309" y="4593013"/>
                <a:ext cx="2392017" cy="9858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endParaRPr lang="ru-RU" sz="1600" b="1" dirty="0">
                  <a:solidFill>
                    <a:srgbClr val="FFFFFF"/>
                  </a:solidFill>
                </a:endParaRPr>
              </a:p>
              <a:p>
                <a:pPr algn="ctr" eaLnBrk="0" hangingPunct="0">
                  <a:defRPr/>
                </a:pPr>
                <a:r>
                  <a:rPr lang="ru-RU" sz="1400" b="1" dirty="0" smtClean="0">
                    <a:solidFill>
                      <a:srgbClr val="FFFFFF"/>
                    </a:solidFill>
                  </a:rPr>
                  <a:t>34 ЦЕХА </a:t>
                </a:r>
                <a:r>
                  <a:rPr lang="ru-RU" sz="1400" b="1" dirty="0">
                    <a:solidFill>
                      <a:srgbClr val="FFFFFF"/>
                    </a:solidFill>
                  </a:rPr>
                  <a:t>ДОЖИМНЫХ КОМПРЕССОРНЫХ СТАНЦИЙ,  </a:t>
                </a:r>
                <a:r>
                  <a:rPr lang="ru-RU" sz="1400" b="1" dirty="0" smtClean="0">
                    <a:solidFill>
                      <a:srgbClr val="FFFFFF"/>
                    </a:solidFill>
                  </a:rPr>
                  <a:t>108  </a:t>
                </a:r>
                <a:r>
                  <a:rPr lang="ru-RU" sz="1400" b="1" dirty="0">
                    <a:solidFill>
                      <a:srgbClr val="FFFFFF"/>
                    </a:solidFill>
                  </a:rPr>
                  <a:t>ГПА</a:t>
                </a:r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Группа 15"/>
            <p:cNvGrpSpPr>
              <a:grpSpLocks/>
            </p:cNvGrpSpPr>
            <p:nvPr/>
          </p:nvGrpSpPr>
          <p:grpSpPr bwMode="auto">
            <a:xfrm>
              <a:off x="3222625" y="4410017"/>
              <a:ext cx="2573338" cy="1385887"/>
              <a:chOff x="3221852" y="4491272"/>
              <a:chExt cx="2574284" cy="1386000"/>
            </a:xfrm>
          </p:grpSpPr>
          <p:grpSp>
            <p:nvGrpSpPr>
              <p:cNvPr id="25" name="Группа 8"/>
              <p:cNvGrpSpPr>
                <a:grpSpLocks/>
              </p:cNvGrpSpPr>
              <p:nvPr/>
            </p:nvGrpSpPr>
            <p:grpSpPr bwMode="auto">
              <a:xfrm>
                <a:off x="3221852" y="4491272"/>
                <a:ext cx="2574284" cy="1386000"/>
                <a:chOff x="3600000" y="4320000"/>
                <a:chExt cx="2574284" cy="1381014"/>
              </a:xfrm>
            </p:grpSpPr>
            <p:sp>
              <p:nvSpPr>
                <p:cNvPr id="27" name="Прямоугольник с одним вырезанным углом 26"/>
                <p:cNvSpPr/>
                <p:nvPr/>
              </p:nvSpPr>
              <p:spPr>
                <a:xfrm flipV="1">
                  <a:off x="3617469" y="4337401"/>
                  <a:ext cx="2556815" cy="1363613"/>
                </a:xfrm>
                <a:prstGeom prst="snip1Rect">
                  <a:avLst>
                    <a:gd name="adj" fmla="val 27547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8" name="Прямоугольник с одним вырезанным углом 27"/>
                <p:cNvSpPr/>
                <p:nvPr/>
              </p:nvSpPr>
              <p:spPr>
                <a:xfrm flipV="1">
                  <a:off x="3600000" y="4320000"/>
                  <a:ext cx="2556815" cy="1363613"/>
                </a:xfrm>
                <a:prstGeom prst="snip1Rect">
                  <a:avLst>
                    <a:gd name="adj" fmla="val 27547"/>
                  </a:avLst>
                </a:prstGeom>
                <a:gradFill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" name="Прямоугольник с одним вырезанным углом 28"/>
                <p:cNvSpPr/>
                <p:nvPr/>
              </p:nvSpPr>
              <p:spPr>
                <a:xfrm flipV="1">
                  <a:off x="3690521" y="4410169"/>
                  <a:ext cx="2375773" cy="1188021"/>
                </a:xfrm>
                <a:prstGeom prst="snip1Rect">
                  <a:avLst>
                    <a:gd name="adj" fmla="val 27547"/>
                  </a:avLst>
                </a:prstGeom>
                <a:gradFill>
                  <a:gsLst>
                    <a:gs pos="0">
                      <a:srgbClr val="FF4343"/>
                    </a:gs>
                    <a:gs pos="100000">
                      <a:srgbClr val="C40000"/>
                    </a:gs>
                  </a:gsLst>
                  <a:lin ang="2700000" scaled="1"/>
                </a:gradFill>
                <a:ln w="9525">
                  <a:solidFill>
                    <a:schemeClr val="bg1"/>
                  </a:solidFill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6" name="Text Box 41"/>
              <p:cNvSpPr txBox="1">
                <a:spLocks noChangeArrowheads="1"/>
              </p:cNvSpPr>
              <p:nvPr/>
            </p:nvSpPr>
            <p:spPr bwMode="gray">
              <a:xfrm>
                <a:off x="3312373" y="4594467"/>
                <a:ext cx="2391654" cy="984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endParaRPr lang="ru-RU" sz="1600" b="1" dirty="0">
                  <a:solidFill>
                    <a:srgbClr val="FFFFFF"/>
                  </a:solidFill>
                </a:endParaRPr>
              </a:p>
              <a:p>
                <a:pPr algn="ctr" eaLnBrk="0" hangingPunct="0">
                  <a:defRPr/>
                </a:pPr>
                <a:r>
                  <a:rPr lang="ru-RU" sz="1400" b="1" dirty="0">
                    <a:solidFill>
                      <a:srgbClr val="FFFFFF"/>
                    </a:solidFill>
                  </a:rPr>
                  <a:t>СВЫШЕ </a:t>
                </a:r>
                <a:r>
                  <a:rPr lang="ru-RU" sz="1400" b="1" dirty="0">
                    <a:solidFill>
                      <a:schemeClr val="bg1"/>
                    </a:solidFill>
                  </a:rPr>
                  <a:t>1</a:t>
                </a:r>
                <a:r>
                  <a:rPr lang="ru-RU" sz="1400" b="1" dirty="0" smtClean="0">
                    <a:solidFill>
                      <a:schemeClr val="bg1"/>
                    </a:solidFill>
                  </a:rPr>
                  <a:t> 700 </a:t>
                </a:r>
                <a:r>
                  <a:rPr lang="ru-RU" sz="1400" b="1" dirty="0">
                    <a:solidFill>
                      <a:schemeClr val="bg1"/>
                    </a:solidFill>
                  </a:rPr>
                  <a:t>КМ</a:t>
                </a:r>
                <a:r>
                  <a:rPr lang="ru-RU" sz="1400" b="1" dirty="0">
                    <a:solidFill>
                      <a:srgbClr val="FFFFFF"/>
                    </a:solidFill>
                  </a:rPr>
                  <a:t> ГАЗОПРОВОДОВ ШЛЕЙФОВ</a:t>
                </a:r>
              </a:p>
            </p:txBody>
          </p:sp>
        </p:grpSp>
        <p:grpSp>
          <p:nvGrpSpPr>
            <p:cNvPr id="18" name="Группа 17"/>
            <p:cNvGrpSpPr>
              <a:grpSpLocks/>
            </p:cNvGrpSpPr>
            <p:nvPr/>
          </p:nvGrpSpPr>
          <p:grpSpPr bwMode="auto">
            <a:xfrm>
              <a:off x="630238" y="2980779"/>
              <a:ext cx="5165725" cy="1384301"/>
              <a:chOff x="630000" y="3052831"/>
              <a:chExt cx="5166136" cy="1384281"/>
            </a:xfrm>
          </p:grpSpPr>
          <p:grpSp>
            <p:nvGrpSpPr>
              <p:cNvPr id="19" name="Группа 6"/>
              <p:cNvGrpSpPr>
                <a:grpSpLocks/>
              </p:cNvGrpSpPr>
              <p:nvPr/>
            </p:nvGrpSpPr>
            <p:grpSpPr bwMode="auto">
              <a:xfrm>
                <a:off x="630000" y="3052831"/>
                <a:ext cx="5166136" cy="1384281"/>
                <a:chOff x="630000" y="2764799"/>
                <a:chExt cx="5166136" cy="1384281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645876" y="2780675"/>
                  <a:ext cx="5150260" cy="136840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630000" y="2764799"/>
                  <a:ext cx="5150260" cy="1368405"/>
                </a:xfrm>
                <a:prstGeom prst="rect">
                  <a:avLst/>
                </a:prstGeom>
                <a:gradFill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720494" y="2861636"/>
                  <a:ext cx="4967683" cy="1189021"/>
                </a:xfrm>
                <a:prstGeom prst="rect">
                  <a:avLst/>
                </a:prstGeom>
                <a:gradFill>
                  <a:gsLst>
                    <a:gs pos="0">
                      <a:srgbClr val="24B443"/>
                    </a:gs>
                    <a:gs pos="100000">
                      <a:srgbClr val="115D16"/>
                    </a:gs>
                  </a:gsLst>
                  <a:lin ang="2700000" scaled="1"/>
                </a:gradFill>
                <a:ln w="9525">
                  <a:solidFill>
                    <a:schemeClr val="bg1"/>
                  </a:solidFill>
                </a:ln>
                <a:effectLst/>
              </p:spPr>
              <p:style>
                <a:lnRef idx="3">
                  <a:schemeClr val="lt1"/>
                </a:lnRef>
                <a:fillRef idx="1001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0" name="Text Box 41"/>
              <p:cNvSpPr txBox="1">
                <a:spLocks noChangeArrowheads="1"/>
              </p:cNvSpPr>
              <p:nvPr/>
            </p:nvSpPr>
            <p:spPr bwMode="gray">
              <a:xfrm>
                <a:off x="755422" y="3284604"/>
                <a:ext cx="4964508" cy="6461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endParaRPr lang="ru-RU" sz="1600" b="1" dirty="0">
                  <a:solidFill>
                    <a:srgbClr val="FFFFFF"/>
                  </a:solidFill>
                </a:endParaRPr>
              </a:p>
              <a:p>
                <a:pPr algn="ctr" eaLnBrk="0" hangingPunct="0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latin typeface="+mn-lt"/>
                    <a:cs typeface="Times New Roman" pitchFamily="18" charset="0"/>
                  </a:rPr>
                  <a:t>ООО «ГАЗПРОМ ДОБЫЧА УРЕНГОЙ»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5" name="Picture 4" descr="M:\Алюмедиа\ТЕХНОЛОГИИ Алюмедиа\Кисловодск 2012\Рисунок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557713"/>
            <a:ext cx="2462213" cy="16885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6" name="Picture 3" descr="M:\Алюмедиа\ТЕХНОЛОГИИ Алюмедиа\Кисловодск 2012\Рисуно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774950"/>
            <a:ext cx="2462213" cy="16885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7" name="Picture 2" descr="M:\Алюмедиа\ТЕХНОЛОГИИ Алюмедиа\Кисловодск 2012\Рисунок 2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4" y="1135781"/>
            <a:ext cx="2462212" cy="153439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19314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43011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/>
              <a:t>добычи углеводородного сырья в ООО «Газпром добыча Уренгой»</a:t>
            </a:r>
            <a:endParaRPr lang="ru-RU" altLang="ru-RU" sz="1600" b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>
                <a:solidFill>
                  <a:srgbClr val="FFFFFF"/>
                </a:solidFill>
              </a:rPr>
              <a:t/>
            </a:r>
            <a:br>
              <a:rPr lang="ru-RU" altLang="ru-RU" sz="1600">
                <a:solidFill>
                  <a:srgbClr val="FFFFFF"/>
                </a:solidFill>
              </a:rPr>
            </a:br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4301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3AD688-65E8-4741-BA6F-175240DCBB95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2" name="TextBox 11"/>
          <p:cNvSpPr txBox="1"/>
          <p:nvPr/>
        </p:nvSpPr>
        <p:spPr>
          <a:xfrm>
            <a:off x="2055034" y="200055"/>
            <a:ext cx="570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Проблемные вопросы.</a:t>
            </a:r>
          </a:p>
          <a:p>
            <a:r>
              <a:rPr 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Пожаротушение </a:t>
            </a: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кустов </a:t>
            </a:r>
            <a:r>
              <a:rPr 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скважин.</a:t>
            </a:r>
            <a:endParaRPr lang="ru-RU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126" y="1116994"/>
            <a:ext cx="8953995" cy="220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26767" y="1154088"/>
            <a:ext cx="3240360" cy="2709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Описание проблемы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148" y="1466676"/>
            <a:ext cx="8728095" cy="9915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Эксперты </a:t>
            </a:r>
            <a:r>
              <a:rPr lang="ru-RU" sz="1600" dirty="0">
                <a:solidFill>
                  <a:schemeClr val="tx1"/>
                </a:solidFill>
              </a:rPr>
              <a:t>ФАУ </a:t>
            </a:r>
            <a:r>
              <a:rPr lang="ru-RU" sz="1600" dirty="0" err="1">
                <a:solidFill>
                  <a:schemeClr val="tx1"/>
                </a:solidFill>
              </a:rPr>
              <a:t>Главгосэкспертиза</a:t>
            </a:r>
            <a:r>
              <a:rPr lang="ru-RU" sz="1600" dirty="0">
                <a:solidFill>
                  <a:schemeClr val="tx1"/>
                </a:solidFill>
              </a:rPr>
              <a:t> России требуют оборудовать площадки кустов скважин источниками для наружного противопожарного </a:t>
            </a:r>
            <a:r>
              <a:rPr lang="ru-RU" sz="1600" dirty="0" smtClean="0">
                <a:solidFill>
                  <a:schemeClr val="tx1"/>
                </a:solidFill>
              </a:rPr>
              <a:t>водоснабжения. В условиях Крайнего севера такими источниками могут быть только резервуары с </a:t>
            </a:r>
            <a:r>
              <a:rPr lang="ru-RU" sz="1600" dirty="0" err="1" smtClean="0">
                <a:solidFill>
                  <a:schemeClr val="tx1"/>
                </a:solidFill>
              </a:rPr>
              <a:t>электрообогревом</a:t>
            </a:r>
            <a:r>
              <a:rPr lang="ru-RU" sz="1600" dirty="0" smtClean="0">
                <a:solidFill>
                  <a:schemeClr val="tx1"/>
                </a:solidFill>
              </a:rPr>
              <a:t>, что приводит к  дополнительным затратам на капитальное строительство и эксплуатационным расходам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2149" y="2656256"/>
            <a:ext cx="1557461" cy="5847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Основание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требования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55034" y="2507869"/>
            <a:ext cx="6875209" cy="7331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i="1" u="sng" dirty="0" smtClean="0">
                <a:solidFill>
                  <a:schemeClr val="tx1"/>
                </a:solidFill>
              </a:rPr>
              <a:t>Ст.99 </a:t>
            </a:r>
            <a:r>
              <a:rPr lang="ru-RU" sz="1200" b="1" i="1" u="sng" dirty="0" err="1" smtClean="0">
                <a:solidFill>
                  <a:schemeClr val="tx1"/>
                </a:solidFill>
              </a:rPr>
              <a:t>Фед</a:t>
            </a:r>
            <a:r>
              <a:rPr lang="ru-RU" sz="1200" b="1" i="1" u="sng" dirty="0" smtClean="0">
                <a:solidFill>
                  <a:schemeClr val="tx1"/>
                </a:solidFill>
              </a:rPr>
              <a:t>. закона от 22.07.2008  №123-ФЗ «Технический регламент о требованиях пожарной безопасности»</a:t>
            </a:r>
          </a:p>
          <a:p>
            <a:pPr algn="just"/>
            <a:r>
              <a:rPr lang="ru-RU" sz="1200" i="1" dirty="0">
                <a:solidFill>
                  <a:schemeClr val="tx1"/>
                </a:solidFill>
              </a:rPr>
              <a:t> </a:t>
            </a:r>
            <a:r>
              <a:rPr lang="ru-RU" sz="1200" b="1" i="1" dirty="0">
                <a:solidFill>
                  <a:srgbClr val="FF0000"/>
                </a:solidFill>
              </a:rPr>
              <a:t>Производственные объекты должны обеспечиваться наружным противопожарным водоснабжением (противопожарным водопроводом, природными или искусственными водоемами). </a:t>
            </a:r>
            <a:endParaRPr lang="ru-RU" sz="1200" i="1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759610" y="2948641"/>
            <a:ext cx="295424" cy="0"/>
          </a:xfrm>
          <a:prstGeom prst="straightConnector1">
            <a:avLst/>
          </a:prstGeom>
          <a:ln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3125" y="3358258"/>
            <a:ext cx="8953995" cy="29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2148" y="3736777"/>
            <a:ext cx="8728095" cy="550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Рассмотреть вопрос о несоответствии предъявляемых требований об обязательном наличии наружного пожаротушения на кустах нефтяных, газовых и газоконденсатных скважин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30830" y="3411605"/>
            <a:ext cx="3960440" cy="2697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Предлагаемое решение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02149" y="4702652"/>
            <a:ext cx="1557461" cy="5847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Обоснование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47642" y="4330406"/>
            <a:ext cx="6882601" cy="18328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i="1" dirty="0" smtClean="0">
                <a:solidFill>
                  <a:schemeClr val="tx1"/>
                </a:solidFill>
              </a:rPr>
              <a:t>1. Регламентирующее воздействие </a:t>
            </a:r>
            <a:r>
              <a:rPr lang="ru-RU" sz="1200" b="1" i="1" dirty="0">
                <a:solidFill>
                  <a:schemeClr val="tx1"/>
                </a:solidFill>
              </a:rPr>
              <a:t>нормы (</a:t>
            </a:r>
            <a:r>
              <a:rPr lang="ru-RU" sz="1200" b="1" i="1" dirty="0">
                <a:solidFill>
                  <a:srgbClr val="FF0000"/>
                </a:solidFill>
              </a:rPr>
              <a:t>Ст.99 </a:t>
            </a:r>
            <a:r>
              <a:rPr lang="ru-RU" sz="1200" b="1" i="1" dirty="0" err="1">
                <a:solidFill>
                  <a:srgbClr val="FF0000"/>
                </a:solidFill>
              </a:rPr>
              <a:t>Фед</a:t>
            </a:r>
            <a:r>
              <a:rPr lang="ru-RU" sz="1200" b="1" i="1" dirty="0">
                <a:solidFill>
                  <a:srgbClr val="FF0000"/>
                </a:solidFill>
              </a:rPr>
              <a:t>. закона от 22.07.2008  №</a:t>
            </a:r>
            <a:r>
              <a:rPr lang="ru-RU" sz="1200" b="1" i="1" dirty="0" smtClean="0">
                <a:solidFill>
                  <a:srgbClr val="FF0000"/>
                </a:solidFill>
              </a:rPr>
              <a:t>123-ФЗ</a:t>
            </a:r>
            <a:r>
              <a:rPr lang="ru-RU" sz="1200" b="1" i="1" dirty="0" smtClean="0">
                <a:solidFill>
                  <a:schemeClr val="tx1"/>
                </a:solidFill>
              </a:rPr>
              <a:t>) не распространяется на противопожарное нормирование в сфере противопожарного водоснабжения </a:t>
            </a:r>
            <a:r>
              <a:rPr lang="ru-RU" sz="1200" b="1" i="1" dirty="0" smtClean="0">
                <a:solidFill>
                  <a:srgbClr val="0070C0"/>
                </a:solidFill>
              </a:rPr>
              <a:t>наружных установок, </a:t>
            </a:r>
            <a:r>
              <a:rPr lang="ru-RU" sz="1200" b="1" i="1" dirty="0" smtClean="0">
                <a:solidFill>
                  <a:schemeClr val="tx1"/>
                </a:solidFill>
              </a:rPr>
              <a:t>расположенных на территории кустов газовых, газоконденсатных и нефтяных скважин.</a:t>
            </a:r>
          </a:p>
          <a:p>
            <a:pPr algn="just"/>
            <a:r>
              <a:rPr lang="ru-RU" sz="1200" b="1" i="1" dirty="0" smtClean="0">
                <a:solidFill>
                  <a:schemeClr val="tx1"/>
                </a:solidFill>
              </a:rPr>
              <a:t>2. Устройство систем наружного противопожарного водоснабжения на указанных производственных объектах, с учетом специфики технологического процесса, горючей нагрузки и территориальной дислокации, является не эффективным как с точки зрения совокупности мероприятий по обеспечению пожарной безопасности (пожаротушения), так и с точки зрения экономических критериев эффективности данных систем  (эффективность затрат на обеспечение пожарной безопасности, требование ГОСТ 12.1.004-91)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>
            <a:stCxn id="30" idx="3"/>
          </p:cNvCxnSpPr>
          <p:nvPr/>
        </p:nvCxnSpPr>
        <p:spPr>
          <a:xfrm>
            <a:off x="1759610" y="4995037"/>
            <a:ext cx="288032" cy="0"/>
          </a:xfrm>
          <a:prstGeom prst="straightConnector1">
            <a:avLst/>
          </a:prstGeom>
          <a:ln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3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>
              <a:latin typeface="+mn-lt"/>
            </a:endParaRPr>
          </a:p>
        </p:txBody>
      </p:sp>
      <p:sp>
        <p:nvSpPr>
          <p:cNvPr id="27651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>
                <a:latin typeface="+mn-lt"/>
              </a:rPr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>
                <a:latin typeface="+mn-lt"/>
              </a:rPr>
              <a:t>добычи углеводородного сырья в ООО «Газпром добыча Уренгой»</a:t>
            </a:r>
            <a:endParaRPr lang="ru-RU" altLang="ru-RU" sz="1600" b="1" dirty="0">
              <a:solidFill>
                <a:srgbClr val="FFFFFF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FFFFFF"/>
                </a:solidFill>
                <a:latin typeface="+mn-lt"/>
              </a:rPr>
              <a:t/>
            </a:r>
            <a:br>
              <a:rPr lang="ru-RU" altLang="ru-RU" sz="1600" dirty="0">
                <a:solidFill>
                  <a:srgbClr val="FFFFFF"/>
                </a:solidFill>
                <a:latin typeface="+mn-lt"/>
              </a:rPr>
            </a:br>
            <a:endParaRPr lang="ru-RU" altLang="ru-RU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56121" y="233364"/>
            <a:ext cx="7218041" cy="5240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Стандартизация</a:t>
            </a:r>
            <a:endParaRPr lang="ru-RU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765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7AD23F-EA9C-4179-9F3C-C7754E677BD6}" type="slidenum">
              <a:rPr lang="ru-RU" smtClean="0">
                <a:latin typeface="+mn-lt"/>
              </a:rPr>
              <a:pPr/>
              <a:t>3</a:t>
            </a:fld>
            <a:endParaRPr lang="ru-RU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4212542"/>
            <a:ext cx="91439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spc="300" dirty="0">
                <a:latin typeface="+mn-lt"/>
                <a:cs typeface="Times New Roman" pitchFamily="18" charset="0"/>
              </a:rPr>
              <a:t>Стандартизация</a:t>
            </a:r>
            <a:r>
              <a:rPr lang="ru-RU" sz="2000" b="1" dirty="0">
                <a:latin typeface="+mn-lt"/>
                <a:cs typeface="Times New Roman" pitchFamily="18" charset="0"/>
              </a:rPr>
              <a:t> - деятельность по установлению правил и характеристик в целях их добровольного многократного использования, направленная на достижение упорядоченности в сферах производства и обращения продукции и повышение конкурентоспособности продукции, работ или услуг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1800" b="1" dirty="0"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sz="1800" b="1" i="1" dirty="0">
                <a:latin typeface="+mn-lt"/>
                <a:cs typeface="Times New Roman" pitchFamily="18" charset="0"/>
              </a:rPr>
              <a:t>ФЗ от 27 декабря 2002 г. N 184-ФЗ  «О техническом регулировании»</a:t>
            </a: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1216025"/>
            <a:ext cx="3260725" cy="281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3386138" y="1235075"/>
            <a:ext cx="5757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+mn-lt"/>
                <a:cs typeface="Times New Roman" pitchFamily="18" charset="0"/>
              </a:rPr>
              <a:t>Оценка роли стандартизации</a:t>
            </a:r>
          </a:p>
        </p:txBody>
      </p:sp>
      <p:sp>
        <p:nvSpPr>
          <p:cNvPr id="27657" name="TextBox 2"/>
          <p:cNvSpPr txBox="1">
            <a:spLocks noChangeArrowheads="1"/>
          </p:cNvSpPr>
          <p:nvPr/>
        </p:nvSpPr>
        <p:spPr bwMode="auto">
          <a:xfrm>
            <a:off x="3386139" y="1815375"/>
            <a:ext cx="5675312" cy="12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algn="just"/>
            <a:r>
              <a:rPr lang="ru-RU" altLang="ru-RU" sz="2000" b="1" dirty="0">
                <a:latin typeface="+mn-lt"/>
                <a:cs typeface="Times New Roman" pitchFamily="18" charset="0"/>
              </a:rPr>
              <a:t>«…технические регламенты, стандарты относятся к ключевым инструментам, которыми определяются </a:t>
            </a:r>
            <a:r>
              <a:rPr lang="ru-RU" altLang="ru-RU" sz="2000" b="1" dirty="0" err="1">
                <a:latin typeface="+mn-lt"/>
                <a:cs typeface="Times New Roman" pitchFamily="18" charset="0"/>
              </a:rPr>
              <a:t>конкурентоспособ-ность</a:t>
            </a:r>
            <a:r>
              <a:rPr lang="ru-RU" altLang="ru-RU" sz="2000" b="1" dirty="0">
                <a:latin typeface="+mn-lt"/>
                <a:cs typeface="Times New Roman" pitchFamily="18" charset="0"/>
              </a:rPr>
              <a:t> нашей экономики, и её инновационная привлекательность»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72872" y="3256026"/>
            <a:ext cx="5671127" cy="896940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</a:bodyPr>
          <a:lstStyle/>
          <a:p>
            <a:pPr algn="just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	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Из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выступления  Д.А. Медведева на заседании Комиссии по модернизации и технологическому развитию экономики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(20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января 2010 г.)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>
              <a:latin typeface="+mn-lt"/>
            </a:endParaRPr>
          </a:p>
        </p:txBody>
      </p:sp>
      <p:sp>
        <p:nvSpPr>
          <p:cNvPr id="28675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/>
              <a:t>добычи углеводородного сырья в ООО «Газпром добыча Уренгой»</a:t>
            </a:r>
            <a:endParaRPr lang="ru-RU" altLang="ru-RU" sz="1600" b="1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FFFFFF"/>
                </a:solidFill>
              </a:rPr>
              <a:t/>
            </a:r>
            <a:br>
              <a:rPr lang="ru-RU" altLang="ru-RU" sz="1600" dirty="0">
                <a:solidFill>
                  <a:srgbClr val="FFFFFF"/>
                </a:solidFill>
              </a:rPr>
            </a:br>
            <a:endParaRPr lang="ru-RU" altLang="ru-RU" sz="1600" dirty="0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44547" y="0"/>
            <a:ext cx="7199453" cy="107644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Развитие Системы стандартизации</a:t>
            </a:r>
          </a:p>
          <a:p>
            <a:pPr>
              <a:defRPr/>
            </a:pP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ООО «Газпром добыча Уренгой» </a:t>
            </a:r>
          </a:p>
        </p:txBody>
      </p:sp>
      <p:sp>
        <p:nvSpPr>
          <p:cNvPr id="28677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40F49DB-A25D-44C8-A01C-C7B381CF2DFD}" type="slidenum">
              <a:rPr lang="ru-RU" smtClean="0"/>
              <a:pPr/>
              <a:t>4</a:t>
            </a:fld>
            <a:endParaRPr lang="ru-RU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0" y="111743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1979 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.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Внедрена комплексная система управления качеством продукции (КС УКП)</a:t>
            </a:r>
          </a:p>
        </p:txBody>
      </p:sp>
      <p:grpSp>
        <p:nvGrpSpPr>
          <p:cNvPr id="28679" name="Группа 10"/>
          <p:cNvGrpSpPr>
            <a:grpSpLocks/>
          </p:cNvGrpSpPr>
          <p:nvPr/>
        </p:nvGrpSpPr>
        <p:grpSpPr bwMode="auto">
          <a:xfrm>
            <a:off x="109538" y="2016200"/>
            <a:ext cx="2384425" cy="2079625"/>
            <a:chOff x="121656" y="2273113"/>
            <a:chExt cx="2528364" cy="2237623"/>
          </a:xfrm>
        </p:grpSpPr>
        <p:pic>
          <p:nvPicPr>
            <p:cNvPr id="20" name="Picture 2" descr="K:\TEH\Стандарты и МТР\Сборщикова\для доклада\КС УКП\1.jpg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</a:blip>
            <a:srcRect/>
            <a:stretch>
              <a:fillRect/>
            </a:stretch>
          </p:blipFill>
          <p:spPr bwMode="auto">
            <a:xfrm>
              <a:off x="1287750" y="2638736"/>
              <a:ext cx="1362270" cy="1872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6" name="Picture 4" descr="K:\TEH\Стандарты и МТР\Сборщикова\для доклада\page02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666" y="2418568"/>
              <a:ext cx="1416144" cy="193323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8" name="Picture 5" descr="K:\TEH\Стандарты и МТР\Сборщикова\для доклада\page019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121656" y="2273113"/>
              <a:ext cx="1342020" cy="18706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-1" y="5710118"/>
            <a:ext cx="9139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период  до 2002 года в Обществе было разработано и внедрено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порядка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100 стандартов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предприятия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532417"/>
            <a:ext cx="9144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latin typeface="+mn-lt"/>
                <a:cs typeface="Times New Roman" pitchFamily="18" charset="0"/>
              </a:rPr>
              <a:t>В числе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первых в Обществе разработаны </a:t>
            </a:r>
            <a:r>
              <a:rPr lang="ru-RU" sz="1800" b="1" dirty="0">
                <a:latin typeface="+mn-lt"/>
                <a:cs typeface="Times New Roman" pitchFamily="18" charset="0"/>
              </a:rPr>
              <a:t>следующие </a:t>
            </a:r>
            <a:r>
              <a:rPr lang="ru-RU" sz="1800" b="1" u="sng" dirty="0">
                <a:latin typeface="+mn-lt"/>
                <a:cs typeface="Times New Roman" pitchFamily="18" charset="0"/>
              </a:rPr>
              <a:t>стандарты предприятия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:  </a:t>
            </a:r>
          </a:p>
          <a:p>
            <a:pPr>
              <a:defRPr/>
            </a:pP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505075" algn="just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1. СТП 01-80 КС УКП. Основные положения</a:t>
            </a:r>
          </a:p>
          <a:p>
            <a:pPr marL="2505075" algn="just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. СТП 25-81 КС УКП. Инструкция по безопасности труда. Порядок составления, согласования, утверждения.</a:t>
            </a:r>
          </a:p>
          <a:p>
            <a:pPr marL="2505075" algn="just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. СПТ 04-80 КС УКП. Метрологическое обеспечение производства. Общие положения</a:t>
            </a:r>
          </a:p>
        </p:txBody>
      </p:sp>
      <p:sp>
        <p:nvSpPr>
          <p:cNvPr id="28682" name="TextBox 24"/>
          <p:cNvSpPr txBox="1">
            <a:spLocks noChangeArrowheads="1"/>
          </p:cNvSpPr>
          <p:nvPr/>
        </p:nvSpPr>
        <p:spPr bwMode="auto">
          <a:xfrm>
            <a:off x="2375064" y="3555556"/>
            <a:ext cx="4773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800" b="1" u="sng" dirty="0" smtClean="0">
                <a:latin typeface="+mn-lt"/>
                <a:cs typeface="Times New Roman" pitchFamily="18" charset="0"/>
              </a:rPr>
              <a:t>Действовавшие отраслевые НД на </a:t>
            </a:r>
            <a:r>
              <a:rPr lang="ru-RU" altLang="ru-RU" sz="1800" b="1" u="sng" dirty="0">
                <a:latin typeface="+mn-lt"/>
                <a:cs typeface="Times New Roman" pitchFamily="18" charset="0"/>
              </a:rPr>
              <a:t>продукцию</a:t>
            </a:r>
            <a:r>
              <a:rPr lang="ru-RU" altLang="ru-RU" sz="1800" b="1" dirty="0">
                <a:latin typeface="+mn-lt"/>
                <a:cs typeface="Times New Roman" pitchFamily="18" charset="0"/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226415"/>
            <a:ext cx="71485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1. ОСТ 51.40 -83 Газы горючие природные, подаваемые в магистральные газопроводы. Технические условия</a:t>
            </a:r>
          </a:p>
          <a:p>
            <a:pPr algn="just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2. ОСТ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51.65-80 Конденсат газовый стабильный. Технические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условия </a:t>
            </a:r>
          </a:p>
          <a:p>
            <a:pPr algn="just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3. ТУ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575174-02-88 Конденсат газовый нестабильный. Технические условия (взамен СТП 51-02-84)</a:t>
            </a:r>
          </a:p>
        </p:txBody>
      </p:sp>
      <p:pic>
        <p:nvPicPr>
          <p:cNvPr id="30" name="Picture 2" descr="F:\ТК 23\51.4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100" y="3230729"/>
            <a:ext cx="1256976" cy="14945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" name="Picture 3" descr="F:\ТК 23\51.65.gif"/>
          <p:cNvPicPr>
            <a:picLocks noChangeAspect="1" noChangeArrowheads="1"/>
          </p:cNvPicPr>
          <p:nvPr/>
        </p:nvPicPr>
        <p:blipFill>
          <a:blip r:embed="rId6" cstate="print"/>
          <a:srcRect b="5941"/>
          <a:stretch>
            <a:fillRect/>
          </a:stretch>
        </p:blipFill>
        <p:spPr bwMode="auto">
          <a:xfrm>
            <a:off x="7482178" y="3717206"/>
            <a:ext cx="1170214" cy="1493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2" name="Picture 15" descr="K:\TEH\Стандарты и МТР\Сборщикова\для доклада\page026.jpg"/>
          <p:cNvPicPr>
            <a:picLocks noChangeAspect="1" noChangeArrowheads="1"/>
          </p:cNvPicPr>
          <p:nvPr/>
        </p:nvPicPr>
        <p:blipFill>
          <a:blip r:embed="rId7" cstate="print"/>
          <a:srcRect l="3534" t="2915" r="3687" b="2792"/>
          <a:stretch>
            <a:fillRect/>
          </a:stretch>
        </p:blipFill>
        <p:spPr bwMode="auto">
          <a:xfrm>
            <a:off x="7934987" y="4012532"/>
            <a:ext cx="1204697" cy="1479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 sz="1800">
              <a:latin typeface="+mn-lt"/>
            </a:endParaRPr>
          </a:p>
        </p:txBody>
      </p:sp>
      <p:sp>
        <p:nvSpPr>
          <p:cNvPr id="29699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/>
              <a:t>добычи углеводородного сырья в ООО «Газпром добыча Уренгой»</a:t>
            </a:r>
            <a:endParaRPr lang="ru-RU" altLang="ru-RU" sz="1600" b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>
                <a:solidFill>
                  <a:srgbClr val="FFFFFF"/>
                </a:solidFill>
              </a:rPr>
              <a:t/>
            </a:r>
            <a:br>
              <a:rPr lang="ru-RU" altLang="ru-RU" sz="1600">
                <a:solidFill>
                  <a:srgbClr val="FFFFFF"/>
                </a:solidFill>
              </a:rPr>
            </a:br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95055" y="12700"/>
            <a:ext cx="7148946" cy="11191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Развитие Системы стандартизации</a:t>
            </a:r>
          </a:p>
          <a:p>
            <a:pPr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ООО «Газпром добыча Уренгой» </a:t>
            </a: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CA8C6E-48DB-4E47-8491-181453669A30}" type="slidenum">
              <a:rPr lang="ru-RU" smtClean="0">
                <a:latin typeface="+mn-lt"/>
              </a:rPr>
              <a:pPr/>
              <a:t>5</a:t>
            </a:fld>
            <a:endParaRPr lang="ru-RU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8738" y="1554283"/>
            <a:ext cx="34909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2005 г. </a:t>
            </a:r>
          </a:p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Создание Системы стандартизации</a:t>
            </a:r>
          </a:p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ОАО «Газпром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3338" y="1131888"/>
            <a:ext cx="35988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2002 г.   </a:t>
            </a:r>
          </a:p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ФЗ «О техническом регулировании»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6888" y="2258014"/>
            <a:ext cx="36639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2007 г. </a:t>
            </a:r>
          </a:p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Создание Системы стандартизации                                       ООО «Газпром добыча Уренгой» </a:t>
            </a:r>
            <a:endParaRPr lang="ru-RU" sz="1800" dirty="0">
              <a:latin typeface="+mn-lt"/>
            </a:endParaRPr>
          </a:p>
        </p:txBody>
      </p:sp>
      <p:pic>
        <p:nvPicPr>
          <p:cNvPr id="20" name="Picture 9" descr="K:\TEH\Стандарты и МТР\Сборщикова\для доклада\основопол НД\131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3302" y="3259425"/>
            <a:ext cx="1356718" cy="18643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9706" name="Группа 10"/>
          <p:cNvGrpSpPr>
            <a:grpSpLocks/>
          </p:cNvGrpSpPr>
          <p:nvPr/>
        </p:nvGrpSpPr>
        <p:grpSpPr bwMode="auto">
          <a:xfrm>
            <a:off x="2902844" y="2763271"/>
            <a:ext cx="2549299" cy="2302572"/>
            <a:chOff x="2415262" y="3127202"/>
            <a:chExt cx="2270701" cy="2564989"/>
          </a:xfrm>
        </p:grpSpPr>
        <p:pic>
          <p:nvPicPr>
            <p:cNvPr id="22" name="Picture 8" descr="K:\TEH\Стандарты и МТР\Сборщикова\для доклада\основопол НД\1.1-2005.jpg"/>
            <p:cNvPicPr>
              <a:picLocks noChangeAspect="1" noChangeArrowheads="1"/>
            </p:cNvPicPr>
            <p:nvPr/>
          </p:nvPicPr>
          <p:blipFill>
            <a:blip r:embed="rId3" cstate="print"/>
            <a:srcRect l="8578" r="6863" b="5054"/>
            <a:stretch>
              <a:fillRect/>
            </a:stretch>
          </p:blipFill>
          <p:spPr bwMode="auto">
            <a:xfrm>
              <a:off x="3286089" y="3532191"/>
              <a:ext cx="1399874" cy="2160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1" name="Picture 7" descr="K:\TEH\Стандарты и МТР\Сборщикова\для доклада\основопол НД\1.0-2005.jpg"/>
            <p:cNvPicPr>
              <a:picLocks noChangeAspect="1" noChangeArrowheads="1"/>
            </p:cNvPicPr>
            <p:nvPr/>
          </p:nvPicPr>
          <p:blipFill>
            <a:blip r:embed="rId4" cstate="print"/>
            <a:srcRect l="2206" r="11029" b="5054"/>
            <a:stretch>
              <a:fillRect/>
            </a:stretch>
          </p:blipFill>
          <p:spPr bwMode="auto">
            <a:xfrm>
              <a:off x="2415262" y="3127202"/>
              <a:ext cx="1460327" cy="2196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162" y="2094972"/>
            <a:ext cx="1555667" cy="21815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5576888" y="5154517"/>
            <a:ext cx="347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СТО 05751745- 131-2007</a:t>
            </a:r>
          </a:p>
          <a:p>
            <a:pPr algn="ctr"/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«Система </a:t>
            </a:r>
            <a:r>
              <a:rPr lang="ru-RU" sz="1800" b="1" dirty="0">
                <a:latin typeface="+mn-lt"/>
                <a:cs typeface="Times New Roman" panose="02020603050405020304" pitchFamily="18" charset="0"/>
              </a:rPr>
              <a:t>стандартизации </a:t>
            </a:r>
            <a:endParaRPr lang="ru-RU" sz="1800" b="1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+mn-lt"/>
                <a:cs typeface="Times New Roman" panose="02020603050405020304" pitchFamily="18" charset="0"/>
              </a:rPr>
              <a:t>ООО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«Газпром </a:t>
            </a:r>
            <a:r>
              <a:rPr lang="ru-RU" sz="1800" b="1" dirty="0">
                <a:latin typeface="+mn-lt"/>
                <a:cs typeface="Times New Roman" panose="02020603050405020304" pitchFamily="18" charset="0"/>
              </a:rPr>
              <a:t>добыча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Уренгой». </a:t>
            </a:r>
            <a:r>
              <a:rPr lang="ru-RU" sz="1800" b="1" dirty="0">
                <a:latin typeface="+mn-lt"/>
                <a:cs typeface="Times New Roman" panose="02020603050405020304" pitchFamily="18" charset="0"/>
              </a:rPr>
              <a:t>Основные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положения»</a:t>
            </a:r>
            <a:endParaRPr lang="ru-RU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1224" y="5238856"/>
            <a:ext cx="317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 Группа основополагающих СТО ОАО «Газпром»  серии 1.0</a:t>
            </a:r>
            <a:endParaRPr lang="ru-RU" sz="180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>
              <a:latin typeface="+mn-lt"/>
            </a:endParaRPr>
          </a:p>
        </p:txBody>
      </p:sp>
      <p:sp>
        <p:nvSpPr>
          <p:cNvPr id="30723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/>
              <a:t>добычи углеводородного сырья в ООО «Газпром добыча Уренгой»</a:t>
            </a:r>
            <a:endParaRPr lang="ru-RU" altLang="ru-RU" sz="1600" b="1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FFFFFF"/>
                </a:solidFill>
              </a:rPr>
              <a:t/>
            </a:r>
            <a:br>
              <a:rPr lang="ru-RU" altLang="ru-RU" sz="1600" dirty="0">
                <a:solidFill>
                  <a:srgbClr val="FFFFFF"/>
                </a:solidFill>
              </a:rPr>
            </a:br>
            <a:endParaRPr lang="ru-RU" altLang="ru-RU" sz="1600" dirty="0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60872" y="74927"/>
            <a:ext cx="7283128" cy="9061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ru-RU" sz="2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Структура Системы стандартизации </a:t>
            </a:r>
          </a:p>
          <a:p>
            <a:r>
              <a:rPr lang="ru-RU" sz="2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«Газпром добыча Уренгой»</a:t>
            </a:r>
          </a:p>
        </p:txBody>
      </p:sp>
      <p:sp>
        <p:nvSpPr>
          <p:cNvPr id="30725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D78BE8-F804-4214-8DE2-3B2EDC15D0A4}" type="slidenum">
              <a:rPr lang="ru-RU" smtClean="0">
                <a:latin typeface="+mn-lt"/>
              </a:rPr>
              <a:pPr/>
              <a:t>6</a:t>
            </a:fld>
            <a:endParaRPr lang="ru-RU" dirty="0" smtClean="0">
              <a:latin typeface="+mn-lt"/>
            </a:endParaRPr>
          </a:p>
        </p:txBody>
      </p:sp>
      <p:sp>
        <p:nvSpPr>
          <p:cNvPr id="30726" name="AutoShape 32"/>
          <p:cNvSpPr>
            <a:spLocks noChangeArrowheads="1"/>
          </p:cNvSpPr>
          <p:nvPr/>
        </p:nvSpPr>
        <p:spPr bwMode="auto">
          <a:xfrm>
            <a:off x="202956" y="2643413"/>
            <a:ext cx="4544160" cy="1121509"/>
          </a:xfrm>
          <a:prstGeom prst="flowChartAlternateProcess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30727" name="Text Box 33"/>
          <p:cNvSpPr txBox="1">
            <a:spLocks noChangeArrowheads="1"/>
          </p:cNvSpPr>
          <p:nvPr/>
        </p:nvSpPr>
        <p:spPr bwMode="auto">
          <a:xfrm>
            <a:off x="277617" y="2651125"/>
            <a:ext cx="4430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latin typeface="+mn-lt"/>
                <a:cs typeface="Times New Roman" pitchFamily="18" charset="0"/>
              </a:rPr>
              <a:t>Отдел по стандартизации,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нормированию </a:t>
            </a:r>
            <a:r>
              <a:rPr lang="ru-RU" sz="1800" b="1" dirty="0">
                <a:latin typeface="+mn-lt"/>
                <a:cs typeface="Times New Roman" pitchFamily="18" charset="0"/>
              </a:rPr>
              <a:t>и контролю за расходованием МТР                                   ИТЦ ООО </a:t>
            </a:r>
            <a:r>
              <a:rPr lang="en-US" sz="1800" b="1" dirty="0">
                <a:latin typeface="+mn-lt"/>
                <a:cs typeface="Times New Roman" pitchFamily="18" charset="0"/>
              </a:rPr>
              <a:t>«</a:t>
            </a:r>
            <a:r>
              <a:rPr lang="ru-RU" sz="1800" b="1" dirty="0">
                <a:latin typeface="+mn-lt"/>
                <a:cs typeface="Times New Roman" pitchFamily="18" charset="0"/>
              </a:rPr>
              <a:t>Газпром добыча Уренгой</a:t>
            </a:r>
            <a:r>
              <a:rPr lang="en-US" sz="1800" b="1" dirty="0">
                <a:latin typeface="+mn-lt"/>
                <a:cs typeface="Times New Roman" pitchFamily="18" charset="0"/>
              </a:rPr>
              <a:t>»</a:t>
            </a:r>
            <a:endParaRPr lang="ru-RU" sz="1800" b="1" dirty="0">
              <a:latin typeface="+mn-lt"/>
              <a:cs typeface="Times New Roman" pitchFamily="18" charset="0"/>
            </a:endParaRPr>
          </a:p>
        </p:txBody>
      </p:sp>
      <p:sp>
        <p:nvSpPr>
          <p:cNvPr id="30728" name="AutoShape 34"/>
          <p:cNvSpPr>
            <a:spLocks noChangeArrowheads="1"/>
          </p:cNvSpPr>
          <p:nvPr/>
        </p:nvSpPr>
        <p:spPr bwMode="auto">
          <a:xfrm>
            <a:off x="209550" y="3807664"/>
            <a:ext cx="4555273" cy="581025"/>
          </a:xfrm>
          <a:prstGeom prst="flowChartAlternateProcess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30729" name="Text Box 35"/>
          <p:cNvSpPr txBox="1">
            <a:spLocks noChangeArrowheads="1"/>
          </p:cNvSpPr>
          <p:nvPr/>
        </p:nvSpPr>
        <p:spPr bwMode="auto">
          <a:xfrm>
            <a:off x="266701" y="3744164"/>
            <a:ext cx="443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latin typeface="+mn-lt"/>
                <a:cs typeface="Times New Roman" pitchFamily="18" charset="0"/>
              </a:rPr>
              <a:t>Ответственные по стандартизации в филиалах</a:t>
            </a:r>
          </a:p>
        </p:txBody>
      </p:sp>
      <p:sp>
        <p:nvSpPr>
          <p:cNvPr id="30730" name="AutoShape 36"/>
          <p:cNvSpPr>
            <a:spLocks noChangeArrowheads="1"/>
          </p:cNvSpPr>
          <p:nvPr/>
        </p:nvSpPr>
        <p:spPr bwMode="auto">
          <a:xfrm>
            <a:off x="209550" y="5316998"/>
            <a:ext cx="4566200" cy="872252"/>
          </a:xfrm>
          <a:prstGeom prst="flowChartAlternateProcess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30731" name="AutoShape 37"/>
          <p:cNvSpPr>
            <a:spLocks noChangeArrowheads="1"/>
          </p:cNvSpPr>
          <p:nvPr/>
        </p:nvSpPr>
        <p:spPr bwMode="auto">
          <a:xfrm>
            <a:off x="224575" y="4436805"/>
            <a:ext cx="4540984" cy="823913"/>
          </a:xfrm>
          <a:prstGeom prst="flowChartAlternateProcess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grpSp>
        <p:nvGrpSpPr>
          <p:cNvPr id="30732" name="Группа 2"/>
          <p:cNvGrpSpPr>
            <a:grpSpLocks/>
          </p:cNvGrpSpPr>
          <p:nvPr/>
        </p:nvGrpSpPr>
        <p:grpSpPr bwMode="auto">
          <a:xfrm>
            <a:off x="209550" y="2133318"/>
            <a:ext cx="4530973" cy="459981"/>
            <a:chOff x="1576495" y="2539814"/>
            <a:chExt cx="4414217" cy="606425"/>
          </a:xfrm>
        </p:grpSpPr>
        <p:sp>
          <p:nvSpPr>
            <p:cNvPr id="30740" name="AutoShape 38"/>
            <p:cNvSpPr>
              <a:spLocks noChangeArrowheads="1"/>
            </p:cNvSpPr>
            <p:nvPr/>
          </p:nvSpPr>
          <p:spPr bwMode="auto">
            <a:xfrm>
              <a:off x="1576495" y="2539814"/>
              <a:ext cx="4414217" cy="606425"/>
            </a:xfrm>
            <a:prstGeom prst="flowChartAlternateProcess">
              <a:avLst/>
            </a:prstGeom>
            <a:solidFill>
              <a:srgbClr val="0033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800">
                <a:latin typeface="+mn-lt"/>
              </a:endParaRPr>
            </a:p>
          </p:txBody>
        </p:sp>
        <p:sp>
          <p:nvSpPr>
            <p:cNvPr id="30741" name="Text Box 39"/>
            <p:cNvSpPr txBox="1">
              <a:spLocks noChangeArrowheads="1"/>
            </p:cNvSpPr>
            <p:nvPr/>
          </p:nvSpPr>
          <p:spPr bwMode="auto">
            <a:xfrm>
              <a:off x="1576496" y="2640262"/>
              <a:ext cx="4371588" cy="365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 defTabSz="1279525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</a:lstStyle>
            <a:p>
              <a:r>
                <a:rPr lang="ru-RU" sz="18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Технический отдел</a:t>
              </a:r>
            </a:p>
          </p:txBody>
        </p:sp>
      </p:grpSp>
      <p:sp>
        <p:nvSpPr>
          <p:cNvPr id="30733" name="Text Box 40"/>
          <p:cNvSpPr txBox="1">
            <a:spLocks noChangeArrowheads="1"/>
          </p:cNvSpPr>
          <p:nvPr/>
        </p:nvSpPr>
        <p:spPr bwMode="auto">
          <a:xfrm>
            <a:off x="260352" y="4361697"/>
            <a:ext cx="45688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+mn-lt"/>
                <a:cs typeface="Times New Roman" pitchFamily="18" charset="0"/>
              </a:rPr>
              <a:t>Соисполнители работ по стандартизации</a:t>
            </a:r>
          </a:p>
          <a:p>
            <a:pPr algn="ctr"/>
            <a:r>
              <a:rPr lang="ru-RU" sz="1800" b="1" dirty="0" smtClean="0">
                <a:latin typeface="+mn-lt"/>
                <a:cs typeface="Times New Roman" pitchFamily="18" charset="0"/>
              </a:rPr>
              <a:t>(специалисты, привлекаемые к разработке документов по стандартизации)</a:t>
            </a:r>
            <a:endParaRPr lang="ru-RU" sz="1800" b="1" dirty="0">
              <a:latin typeface="+mn-lt"/>
              <a:cs typeface="Times New Roman" pitchFamily="18" charset="0"/>
            </a:endParaRPr>
          </a:p>
        </p:txBody>
      </p:sp>
      <p:sp>
        <p:nvSpPr>
          <p:cNvPr id="30734" name="Text Box 41"/>
          <p:cNvSpPr txBox="1">
            <a:spLocks noChangeArrowheads="1"/>
          </p:cNvSpPr>
          <p:nvPr/>
        </p:nvSpPr>
        <p:spPr bwMode="auto">
          <a:xfrm>
            <a:off x="280034" y="5429958"/>
            <a:ext cx="44300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latin typeface="+mn-lt"/>
                <a:cs typeface="Times New Roman" pitchFamily="18" charset="0"/>
              </a:rPr>
              <a:t>Пользователи документами Системы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стандартизации (все работники Общества)</a:t>
            </a:r>
            <a:endParaRPr lang="ru-RU" sz="1800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30735" name="Группа 30"/>
          <p:cNvGrpSpPr>
            <a:grpSpLocks/>
          </p:cNvGrpSpPr>
          <p:nvPr/>
        </p:nvGrpSpPr>
        <p:grpSpPr bwMode="auto">
          <a:xfrm>
            <a:off x="117207" y="1162050"/>
            <a:ext cx="4779927" cy="5106988"/>
            <a:chOff x="3881500" y="1884219"/>
            <a:chExt cx="4972050" cy="6594762"/>
          </a:xfrm>
        </p:grpSpPr>
        <p:sp>
          <p:nvSpPr>
            <p:cNvPr id="30738" name="AutoShape 30"/>
            <p:cNvSpPr>
              <a:spLocks noChangeArrowheads="1"/>
            </p:cNvSpPr>
            <p:nvPr/>
          </p:nvSpPr>
          <p:spPr bwMode="auto">
            <a:xfrm>
              <a:off x="3881500" y="3032204"/>
              <a:ext cx="4938650" cy="5446777"/>
            </a:xfrm>
            <a:prstGeom prst="flowChartProcess">
              <a:avLst/>
            </a:prstGeom>
            <a:noFill/>
            <a:ln w="57150" cmpd="thinThick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0739" name="AutoShape 42"/>
            <p:cNvSpPr>
              <a:spLocks noChangeArrowheads="1"/>
            </p:cNvSpPr>
            <p:nvPr/>
          </p:nvSpPr>
          <p:spPr bwMode="auto">
            <a:xfrm>
              <a:off x="3881500" y="1884219"/>
              <a:ext cx="4972050" cy="1066800"/>
            </a:xfrm>
            <a:prstGeom prst="flowChartAlternateProcess">
              <a:avLst/>
            </a:prstGeom>
            <a:solidFill>
              <a:srgbClr val="0033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>
                <a:latin typeface="+mn-lt"/>
              </a:endParaRPr>
            </a:p>
          </p:txBody>
        </p:sp>
      </p:grpSp>
      <p:sp>
        <p:nvSpPr>
          <p:cNvPr id="30736" name="Text Box 43"/>
          <p:cNvSpPr txBox="1">
            <a:spLocks noChangeArrowheads="1"/>
          </p:cNvSpPr>
          <p:nvPr/>
        </p:nvSpPr>
        <p:spPr bwMode="auto">
          <a:xfrm>
            <a:off x="209550" y="1175065"/>
            <a:ext cx="462597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279525"/>
            <a:r>
              <a:rPr lang="ru-RU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b="1" dirty="0">
                <a:latin typeface="+mn-lt"/>
                <a:cs typeface="Times New Roman" pitchFamily="18" charset="0"/>
              </a:rPr>
              <a:t>Главный инженер – первый заместитель генерального директора</a:t>
            </a:r>
          </a:p>
          <a:p>
            <a:pPr algn="ctr" defTabSz="1279525"/>
            <a:r>
              <a:rPr lang="ru-RU" sz="1800" b="1" dirty="0">
                <a:latin typeface="+mn-lt"/>
                <a:cs typeface="Times New Roman" pitchFamily="18" charset="0"/>
              </a:rPr>
              <a:t>ООО «Газпром добыча Уренгой»</a:t>
            </a:r>
          </a:p>
        </p:txBody>
      </p:sp>
      <p:pic>
        <p:nvPicPr>
          <p:cNvPr id="46082" name="Picture 2" descr="F:\РАБОТА\с компа Молчановой\Мои документы\Фото стелла АУП\Рисунок1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4" y="882503"/>
            <a:ext cx="4402332" cy="587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кругленный прямоугольник 5"/>
          <p:cNvSpPr>
            <a:spLocks noChangeArrowheads="1"/>
          </p:cNvSpPr>
          <p:nvPr/>
        </p:nvSpPr>
        <p:spPr bwMode="auto">
          <a:xfrm>
            <a:off x="3565525" y="17367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altLang="ru-RU">
              <a:latin typeface="+mn-lt"/>
            </a:endParaRPr>
          </a:p>
        </p:txBody>
      </p:sp>
      <p:sp>
        <p:nvSpPr>
          <p:cNvPr id="31747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/>
              <a:t>добычи углеводородного сырья в ООО «Газпром добыча Уренгой»</a:t>
            </a:r>
            <a:endParaRPr lang="ru-RU" altLang="ru-RU" sz="1600" b="1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FFFFFF"/>
                </a:solidFill>
              </a:rPr>
              <a:t/>
            </a:r>
            <a:br>
              <a:rPr lang="ru-RU" altLang="ru-RU" sz="1600" dirty="0">
                <a:solidFill>
                  <a:srgbClr val="FFFFFF"/>
                </a:solidFill>
              </a:rPr>
            </a:br>
            <a:endParaRPr lang="ru-RU" altLang="ru-RU" sz="1600" dirty="0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97830" y="44449"/>
            <a:ext cx="7246170" cy="11191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ru-RU" sz="2200" b="1" dirty="0" smtClean="0">
                <a:latin typeface="+mn-lt"/>
              </a:rPr>
              <a:t>Основные группы документов Системы стандартизации, действующие в </a:t>
            </a:r>
            <a:r>
              <a:rPr lang="ru-RU" sz="2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«Газпром добыча Уренгой» </a:t>
            </a:r>
          </a:p>
        </p:txBody>
      </p:sp>
      <p:sp>
        <p:nvSpPr>
          <p:cNvPr id="3174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FF6EE1-5D56-462E-80B9-3C02B67C859C}" type="slidenum">
              <a:rPr lang="ru-RU" smtClean="0">
                <a:latin typeface="+mn-lt"/>
              </a:rPr>
              <a:pPr/>
              <a:t>7</a:t>
            </a:fld>
            <a:endParaRPr lang="ru-RU" dirty="0" smtClean="0">
              <a:latin typeface="+mn-lt"/>
            </a:endParaRPr>
          </a:p>
        </p:txBody>
      </p:sp>
      <p:grpSp>
        <p:nvGrpSpPr>
          <p:cNvPr id="31750" name="Группа 16"/>
          <p:cNvGrpSpPr>
            <a:grpSpLocks/>
          </p:cNvGrpSpPr>
          <p:nvPr/>
        </p:nvGrpSpPr>
        <p:grpSpPr bwMode="auto">
          <a:xfrm>
            <a:off x="93089" y="1163637"/>
            <a:ext cx="8936495" cy="5057777"/>
            <a:chOff x="-29716" y="1360189"/>
            <a:chExt cx="12807507" cy="7507245"/>
          </a:xfrm>
        </p:grpSpPr>
        <p:sp>
          <p:nvSpPr>
            <p:cNvPr id="31752" name="AutoShape 47"/>
            <p:cNvSpPr>
              <a:spLocks noChangeArrowheads="1"/>
            </p:cNvSpPr>
            <p:nvPr/>
          </p:nvSpPr>
          <p:spPr bwMode="auto">
            <a:xfrm>
              <a:off x="3858198" y="1360189"/>
              <a:ext cx="5393499" cy="2207875"/>
            </a:xfrm>
            <a:prstGeom prst="flowChartAlternateProcess">
              <a:avLst/>
            </a:prstGeom>
            <a:solidFill>
              <a:srgbClr val="0033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Основополагающие Документы</a:t>
              </a: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13 СТО Газпром,</a:t>
              </a: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1 СТО ГДУ - </a:t>
              </a:r>
              <a:r>
                <a:rPr lang="ru-RU" sz="1600" dirty="0">
                  <a:latin typeface="+mn-lt"/>
                  <a:cs typeface="Times New Roman" pitchFamily="18" charset="0"/>
                </a:rPr>
                <a:t>СТО 05751745- 131-2012</a:t>
              </a:r>
            </a:p>
            <a:p>
              <a:pPr algn="ctr"/>
              <a:r>
                <a:rPr lang="ru-RU" sz="1600" dirty="0">
                  <a:latin typeface="+mn-lt"/>
                  <a:cs typeface="Times New Roman" pitchFamily="18" charset="0"/>
                </a:rPr>
                <a:t>«Система стандартизации </a:t>
              </a:r>
              <a:endParaRPr lang="ru-RU" sz="1600" dirty="0" smtClean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latin typeface="+mn-lt"/>
                  <a:cs typeface="Times New Roman" pitchFamily="18" charset="0"/>
                </a:rPr>
                <a:t>в </a:t>
              </a:r>
              <a:r>
                <a:rPr lang="ru-RU" sz="1600" dirty="0">
                  <a:latin typeface="+mn-lt"/>
                  <a:cs typeface="Times New Roman" pitchFamily="18" charset="0"/>
                </a:rPr>
                <a:t>ООО «Газпром добыча Уренгой». </a:t>
              </a:r>
              <a:endParaRPr lang="ru-RU" sz="1600" dirty="0" smtClean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latin typeface="+mn-lt"/>
                  <a:cs typeface="Times New Roman" pitchFamily="18" charset="0"/>
                </a:rPr>
                <a:t>Основные </a:t>
              </a:r>
              <a:r>
                <a:rPr lang="ru-RU" sz="1600" dirty="0">
                  <a:latin typeface="+mn-lt"/>
                  <a:cs typeface="Times New Roman" pitchFamily="18" charset="0"/>
                </a:rPr>
                <a:t>положения</a:t>
              </a:r>
              <a:r>
                <a:rPr lang="ru-RU" sz="1600" dirty="0" smtClean="0">
                  <a:latin typeface="+mn-lt"/>
                  <a:cs typeface="Times New Roman" pitchFamily="18" charset="0"/>
                </a:rPr>
                <a:t>»</a:t>
              </a: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)</a:t>
              </a:r>
              <a:endParaRPr lang="ru-RU" altLang="ru-RU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31753" name="AutoShape 47"/>
            <p:cNvSpPr>
              <a:spLocks noChangeArrowheads="1"/>
            </p:cNvSpPr>
            <p:nvPr/>
          </p:nvSpPr>
          <p:spPr bwMode="auto">
            <a:xfrm>
              <a:off x="9360777" y="1360190"/>
              <a:ext cx="3417014" cy="1892126"/>
            </a:xfrm>
            <a:prstGeom prst="flowChartAlternateProcess">
              <a:avLst/>
            </a:prstGeom>
            <a:solidFill>
              <a:srgbClr val="0033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1600" dirty="0">
                  <a:latin typeface="+mn-lt"/>
                  <a:cs typeface="Times New Roman" pitchFamily="18" charset="0"/>
                </a:rPr>
                <a:t>Документы Системы</a:t>
              </a:r>
            </a:p>
            <a:p>
              <a:pPr algn="ctr"/>
              <a:r>
                <a:rPr lang="ru-RU" altLang="ru-RU" sz="1600" dirty="0">
                  <a:latin typeface="+mn-lt"/>
                  <a:cs typeface="Times New Roman" pitchFamily="18" charset="0"/>
                </a:rPr>
                <a:t> обеспечения единства</a:t>
              </a:r>
            </a:p>
            <a:p>
              <a:pPr algn="ctr"/>
              <a:r>
                <a:rPr lang="ru-RU" altLang="ru-RU" sz="1600" dirty="0">
                  <a:latin typeface="+mn-lt"/>
                  <a:cs typeface="Times New Roman" pitchFamily="18" charset="0"/>
                </a:rPr>
                <a:t>измерений </a:t>
              </a:r>
              <a:endParaRPr lang="ru-RU" altLang="ru-RU" sz="1600" dirty="0" smtClean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30 </a:t>
              </a:r>
              <a:r>
                <a:rPr lang="ru-RU" altLang="ru-RU" sz="1600" dirty="0">
                  <a:latin typeface="+mn-lt"/>
                  <a:cs typeface="Times New Roman" pitchFamily="18" charset="0"/>
                </a:rPr>
                <a:t>СТО Газпром</a:t>
              </a: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22 </a:t>
              </a:r>
              <a:r>
                <a:rPr lang="ru-RU" altLang="ru-RU" sz="1600" dirty="0">
                  <a:latin typeface="+mn-lt"/>
                  <a:cs typeface="Times New Roman" pitchFamily="18" charset="0"/>
                </a:rPr>
                <a:t>СТО </a:t>
              </a: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ГДУ</a:t>
              </a:r>
              <a:endParaRPr lang="ru-RU" altLang="ru-RU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31754" name="AutoShape 47"/>
            <p:cNvSpPr>
              <a:spLocks noChangeArrowheads="1"/>
            </p:cNvSpPr>
            <p:nvPr/>
          </p:nvSpPr>
          <p:spPr bwMode="auto">
            <a:xfrm>
              <a:off x="-29716" y="1360190"/>
              <a:ext cx="3738883" cy="2009635"/>
            </a:xfrm>
            <a:prstGeom prst="flowChartAlternateProcess">
              <a:avLst/>
            </a:prstGeom>
            <a:solidFill>
              <a:srgbClr val="0033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Документы на </a:t>
              </a: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выпускаемую продукцию</a:t>
              </a:r>
              <a:endParaRPr lang="ru-RU" altLang="ru-RU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 СТО Газпром,</a:t>
              </a: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1 СТО ГДУ,</a:t>
              </a: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16 ТУ ГДУ</a:t>
              </a:r>
              <a:endParaRPr lang="ru-RU" altLang="ru-RU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3779022" y="3728498"/>
              <a:ext cx="5457436" cy="2337472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800" b="1" spc="-150" dirty="0">
                  <a:latin typeface="+mn-lt"/>
                  <a:cs typeface="Times New Roman" pitchFamily="18" charset="0"/>
                </a:rPr>
                <a:t>СТО </a:t>
              </a:r>
              <a:r>
                <a:rPr lang="ru-RU" sz="1800" b="1" spc="-150" dirty="0" smtClean="0">
                  <a:latin typeface="+mn-lt"/>
                  <a:cs typeface="Times New Roman" pitchFamily="18" charset="0"/>
                </a:rPr>
                <a:t>Газпром - 438</a:t>
              </a:r>
              <a:endParaRPr lang="ru-RU" sz="1800" b="1" spc="-150" dirty="0">
                <a:latin typeface="+mn-lt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800" b="1" spc="-150" dirty="0" smtClean="0">
                  <a:latin typeface="+mn-lt"/>
                  <a:cs typeface="Times New Roman" pitchFamily="18" charset="0"/>
                </a:rPr>
                <a:t>СТО </a:t>
              </a:r>
              <a:r>
                <a:rPr lang="ru-RU" sz="1800" b="1" spc="-150" dirty="0">
                  <a:latin typeface="+mn-lt"/>
                  <a:cs typeface="Times New Roman" pitchFamily="18" charset="0"/>
                </a:rPr>
                <a:t>Газпром добыча Уренгой - 162 </a:t>
              </a:r>
            </a:p>
            <a:p>
              <a:pPr algn="ctr">
                <a:defRPr/>
              </a:pPr>
              <a:r>
                <a:rPr lang="ru-RU" sz="1800" b="1" spc="-150" dirty="0">
                  <a:latin typeface="+mn-lt"/>
                  <a:cs typeface="Times New Roman" pitchFamily="18" charset="0"/>
                </a:rPr>
                <a:t>ТУ  Газпром добыча Уренгой - 16 </a:t>
              </a:r>
            </a:p>
          </p:txBody>
        </p:sp>
        <p:sp>
          <p:nvSpPr>
            <p:cNvPr id="31757" name="AutoShape 47"/>
            <p:cNvSpPr>
              <a:spLocks noChangeArrowheads="1"/>
            </p:cNvSpPr>
            <p:nvPr/>
          </p:nvSpPr>
          <p:spPr bwMode="auto">
            <a:xfrm>
              <a:off x="9360777" y="3369825"/>
              <a:ext cx="3417014" cy="1527409"/>
            </a:xfrm>
            <a:prstGeom prst="flowChartAlternateProcess">
              <a:avLst/>
            </a:prstGeom>
            <a:solidFill>
              <a:srgbClr val="0033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Документы на</a:t>
              </a: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 интеллектуальную</a:t>
              </a:r>
              <a:endParaRPr lang="ru-RU" altLang="ru-RU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ru-RU" altLang="ru-RU" sz="1600" dirty="0">
                  <a:latin typeface="+mn-lt"/>
                  <a:cs typeface="Times New Roman" pitchFamily="18" charset="0"/>
                </a:rPr>
                <a:t> собственность </a:t>
              </a:r>
              <a:endParaRPr lang="ru-RU" altLang="ru-RU" sz="1600" dirty="0" smtClean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ru-RU" altLang="ru-RU" sz="1600" dirty="0">
                  <a:latin typeface="+mn-lt"/>
                  <a:cs typeface="Times New Roman" pitchFamily="18" charset="0"/>
                </a:rPr>
                <a:t>9</a:t>
              </a: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 СТО Газпром, 2 СТО ГДУ</a:t>
              </a:r>
              <a:endParaRPr lang="ru-RU" altLang="ru-RU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31759" name="AutoShape 47"/>
            <p:cNvSpPr>
              <a:spLocks noChangeArrowheads="1"/>
            </p:cNvSpPr>
            <p:nvPr/>
          </p:nvSpPr>
          <p:spPr bwMode="auto">
            <a:xfrm>
              <a:off x="7230381" y="7239214"/>
              <a:ext cx="5547410" cy="1628218"/>
            </a:xfrm>
            <a:prstGeom prst="flowChartAlternateProcess">
              <a:avLst/>
            </a:prstGeom>
            <a:solidFill>
              <a:srgbClr val="0033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1600" dirty="0">
                  <a:latin typeface="+mn-lt"/>
                  <a:cs typeface="Times New Roman" pitchFamily="18" charset="0"/>
                </a:rPr>
                <a:t>Документы </a:t>
              </a: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 для проектирования, </a:t>
              </a: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строительства, эксплуатации</a:t>
              </a:r>
              <a:endParaRPr lang="ru-RU" altLang="ru-RU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ru-RU" altLang="ru-RU" sz="1600" dirty="0">
                  <a:latin typeface="+mn-lt"/>
                  <a:cs typeface="Times New Roman" pitchFamily="18" charset="0"/>
                </a:rPr>
                <a:t>объектов </a:t>
              </a: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ОАО «Газпром»</a:t>
              </a: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267 СТО Газпром, 61 СТО  ГДУ</a:t>
              </a:r>
              <a:endParaRPr lang="ru-RU" altLang="ru-RU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31760" name="AutoShape 47"/>
            <p:cNvSpPr>
              <a:spLocks noChangeArrowheads="1"/>
            </p:cNvSpPr>
            <p:nvPr/>
          </p:nvSpPr>
          <p:spPr bwMode="auto">
            <a:xfrm>
              <a:off x="-29716" y="6574732"/>
              <a:ext cx="6951423" cy="2292702"/>
            </a:xfrm>
            <a:prstGeom prst="flowChartAlternateProcess">
              <a:avLst/>
            </a:prstGeom>
            <a:solidFill>
              <a:srgbClr val="0033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1600" dirty="0">
                  <a:latin typeface="+mn-lt"/>
                  <a:cs typeface="Times New Roman" pitchFamily="18" charset="0"/>
                </a:rPr>
                <a:t>Документы Системы норм и нормативов</a:t>
              </a:r>
            </a:p>
            <a:p>
              <a:pPr algn="ctr"/>
              <a:r>
                <a:rPr lang="ru-RU" altLang="ru-RU" sz="1600" dirty="0">
                  <a:latin typeface="+mn-lt"/>
                  <a:cs typeface="Times New Roman" pitchFamily="18" charset="0"/>
                </a:rPr>
                <a:t> расхода и учета ресурсов, использования </a:t>
              </a:r>
            </a:p>
            <a:p>
              <a:pPr algn="ctr"/>
              <a:r>
                <a:rPr lang="ru-RU" altLang="ru-RU" sz="1600" dirty="0">
                  <a:latin typeface="+mn-lt"/>
                  <a:cs typeface="Times New Roman" pitchFamily="18" charset="0"/>
                </a:rPr>
                <a:t>оборудования и формирования </a:t>
              </a:r>
            </a:p>
            <a:p>
              <a:pPr algn="ctr"/>
              <a:r>
                <a:rPr lang="ru-RU" altLang="ru-RU" sz="1600" dirty="0">
                  <a:latin typeface="+mn-lt"/>
                  <a:cs typeface="Times New Roman" pitchFamily="18" charset="0"/>
                </a:rPr>
                <a:t>производственных запасов </a:t>
              </a:r>
              <a:endParaRPr lang="ru-RU" altLang="ru-RU" sz="1600" dirty="0" smtClean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10 </a:t>
              </a:r>
              <a:r>
                <a:rPr lang="ru-RU" altLang="ru-RU" sz="1600" dirty="0">
                  <a:latin typeface="+mn-lt"/>
                  <a:cs typeface="Times New Roman" pitchFamily="18" charset="0"/>
                </a:rPr>
                <a:t>СТО Газпром</a:t>
              </a:r>
            </a:p>
            <a:p>
              <a:pPr algn="ctr"/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55 </a:t>
              </a:r>
              <a:r>
                <a:rPr lang="ru-RU" altLang="ru-RU" sz="1600" dirty="0">
                  <a:latin typeface="+mn-lt"/>
                  <a:cs typeface="Times New Roman" pitchFamily="18" charset="0"/>
                </a:rPr>
                <a:t>СТО </a:t>
              </a: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ГДУ</a:t>
              </a:r>
              <a:endParaRPr lang="ru-RU" altLang="ru-RU" sz="1600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31751" name="AutoShape 47"/>
          <p:cNvSpPr>
            <a:spLocks noChangeArrowheads="1"/>
          </p:cNvSpPr>
          <p:nvPr/>
        </p:nvSpPr>
        <p:spPr bwMode="auto">
          <a:xfrm>
            <a:off x="83361" y="2759214"/>
            <a:ext cx="2618550" cy="1738358"/>
          </a:xfrm>
          <a:prstGeom prst="flowChartAlternateProcess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altLang="ru-RU" sz="1600" dirty="0" smtClean="0">
                <a:latin typeface="+mn-lt"/>
                <a:cs typeface="Times New Roman" pitchFamily="18" charset="0"/>
              </a:rPr>
              <a:t>Документы, регламентирующие</a:t>
            </a:r>
          </a:p>
          <a:p>
            <a:r>
              <a:rPr lang="ru-RU" altLang="ru-RU" sz="1600" dirty="0" smtClean="0">
                <a:latin typeface="+mn-lt"/>
                <a:cs typeface="Times New Roman" pitchFamily="18" charset="0"/>
              </a:rPr>
              <a:t>качество управления:</a:t>
            </a:r>
            <a:endParaRPr lang="ru-RU" altLang="ru-RU" sz="1600" dirty="0">
              <a:latin typeface="+mn-lt"/>
              <a:cs typeface="Times New Roman" pitchFamily="18" charset="0"/>
            </a:endParaRPr>
          </a:p>
          <a:p>
            <a:r>
              <a:rPr lang="ru-RU" altLang="ru-RU" sz="1600" dirty="0">
                <a:latin typeface="+mn-lt"/>
                <a:cs typeface="Times New Roman" pitchFamily="18" charset="0"/>
              </a:rPr>
              <a:t>- система экологического</a:t>
            </a:r>
          </a:p>
          <a:p>
            <a:r>
              <a:rPr lang="ru-RU" altLang="ru-RU" sz="1600" dirty="0">
                <a:latin typeface="+mn-lt"/>
                <a:cs typeface="Times New Roman" pitchFamily="18" charset="0"/>
              </a:rPr>
              <a:t> менеджмента (10 </a:t>
            </a:r>
            <a:r>
              <a:rPr lang="ru-RU" altLang="ru-RU" sz="1600" dirty="0" smtClean="0">
                <a:latin typeface="+mn-lt"/>
                <a:cs typeface="Times New Roman" pitchFamily="18" charset="0"/>
              </a:rPr>
              <a:t>СТО ГДУ);</a:t>
            </a:r>
            <a:endParaRPr lang="ru-RU" altLang="ru-RU" sz="1600" dirty="0">
              <a:latin typeface="+mn-lt"/>
              <a:cs typeface="Times New Roman" pitchFamily="18" charset="0"/>
            </a:endParaRPr>
          </a:p>
          <a:p>
            <a:r>
              <a:rPr lang="ru-RU" altLang="ru-RU" sz="1600" dirty="0">
                <a:latin typeface="+mn-lt"/>
                <a:cs typeface="Times New Roman" pitchFamily="18" charset="0"/>
              </a:rPr>
              <a:t>- система менеджмента</a:t>
            </a:r>
          </a:p>
          <a:p>
            <a:r>
              <a:rPr lang="ru-RU" altLang="ru-RU" sz="1600" dirty="0">
                <a:latin typeface="+mn-lt"/>
                <a:cs typeface="Times New Roman" pitchFamily="18" charset="0"/>
              </a:rPr>
              <a:t> качества (5 </a:t>
            </a:r>
            <a:r>
              <a:rPr lang="ru-RU" altLang="ru-RU" sz="1600" dirty="0" smtClean="0">
                <a:latin typeface="+mn-lt"/>
                <a:cs typeface="Times New Roman" pitchFamily="18" charset="0"/>
              </a:rPr>
              <a:t>СТО ГДУ).</a:t>
            </a:r>
            <a:endParaRPr lang="ru-RU" altLang="ru-RU" sz="1600" dirty="0">
              <a:latin typeface="+mn-lt"/>
              <a:cs typeface="Times New Roman" pitchFamily="18" charset="0"/>
            </a:endParaRPr>
          </a:p>
        </p:txBody>
      </p:sp>
      <p:sp>
        <p:nvSpPr>
          <p:cNvPr id="15" name="AutoShape 47"/>
          <p:cNvSpPr>
            <a:spLocks noChangeArrowheads="1"/>
          </p:cNvSpPr>
          <p:nvPr/>
        </p:nvSpPr>
        <p:spPr bwMode="auto">
          <a:xfrm>
            <a:off x="6645346" y="3628393"/>
            <a:ext cx="2456121" cy="1421186"/>
          </a:xfrm>
          <a:prstGeom prst="flowChartAlternateProcess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altLang="ru-RU" sz="1600" dirty="0" smtClean="0">
                <a:latin typeface="+mn-lt"/>
                <a:cs typeface="Times New Roman" pitchFamily="18" charset="0"/>
              </a:rPr>
              <a:t>Документы </a:t>
            </a:r>
            <a:r>
              <a:rPr lang="ru-RU" sz="1600" dirty="0" smtClean="0">
                <a:latin typeface="+mn-lt"/>
                <a:cs typeface="Times New Roman" pitchFamily="18" charset="0"/>
              </a:rPr>
              <a:t>Единой системы </a:t>
            </a:r>
          </a:p>
          <a:p>
            <a:r>
              <a:rPr lang="ru-RU" sz="1600" dirty="0" smtClean="0">
                <a:latin typeface="+mn-lt"/>
                <a:cs typeface="Times New Roman" pitchFamily="18" charset="0"/>
              </a:rPr>
              <a:t>управления </a:t>
            </a:r>
            <a:r>
              <a:rPr lang="ru-RU" sz="1600" dirty="0">
                <a:latin typeface="+mn-lt"/>
                <a:cs typeface="Times New Roman" pitchFamily="18" charset="0"/>
              </a:rPr>
              <a:t>охраной труда и </a:t>
            </a:r>
            <a:endParaRPr lang="ru-RU" sz="1600" dirty="0" smtClean="0">
              <a:latin typeface="+mn-lt"/>
              <a:cs typeface="Times New Roman" pitchFamily="18" charset="0"/>
            </a:endParaRPr>
          </a:p>
          <a:p>
            <a:r>
              <a:rPr lang="ru-RU" sz="1600" dirty="0" smtClean="0">
                <a:latin typeface="+mn-lt"/>
                <a:cs typeface="Times New Roman" pitchFamily="18" charset="0"/>
              </a:rPr>
              <a:t>промышленной </a:t>
            </a:r>
            <a:r>
              <a:rPr lang="ru-RU" sz="1600" dirty="0">
                <a:latin typeface="+mn-lt"/>
                <a:cs typeface="Times New Roman" pitchFamily="18" charset="0"/>
              </a:rPr>
              <a:t>безопасностью </a:t>
            </a:r>
            <a:endParaRPr lang="ru-RU" sz="1600" dirty="0" smtClean="0">
              <a:latin typeface="+mn-lt"/>
              <a:cs typeface="Times New Roman" pitchFamily="18" charset="0"/>
            </a:endParaRPr>
          </a:p>
          <a:p>
            <a:r>
              <a:rPr lang="ru-RU" sz="1600" dirty="0" smtClean="0">
                <a:latin typeface="+mn-lt"/>
                <a:cs typeface="Times New Roman" pitchFamily="18" charset="0"/>
              </a:rPr>
              <a:t>в </a:t>
            </a:r>
            <a:r>
              <a:rPr lang="ru-RU" sz="1600" dirty="0">
                <a:latin typeface="+mn-lt"/>
                <a:cs typeface="Times New Roman" pitchFamily="18" charset="0"/>
              </a:rPr>
              <a:t>ОАО «Газпром</a:t>
            </a:r>
            <a:r>
              <a:rPr lang="ru-RU" sz="1600" dirty="0" smtClean="0">
                <a:latin typeface="+mn-lt"/>
                <a:cs typeface="Times New Roman" pitchFamily="18" charset="0"/>
              </a:rPr>
              <a:t>»</a:t>
            </a:r>
          </a:p>
          <a:p>
            <a:r>
              <a:rPr lang="ru-RU" altLang="ru-RU" sz="1600" dirty="0" smtClean="0">
                <a:latin typeface="+mn-lt"/>
                <a:cs typeface="Times New Roman" pitchFamily="18" charset="0"/>
              </a:rPr>
              <a:t>30 СТО Газпром, 5 СТО ГДУ</a:t>
            </a:r>
            <a:endParaRPr lang="ru-RU" altLang="ru-RU" sz="16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984368" y="0"/>
            <a:ext cx="7159632" cy="935219"/>
          </a:xfrm>
        </p:spPr>
        <p:txBody>
          <a:bodyPr/>
          <a:lstStyle/>
          <a:p>
            <a:r>
              <a:rPr lang="ru-RU" sz="2200" b="1" kern="1200" dirty="0">
                <a:latin typeface="+mn-lt"/>
              </a:rPr>
              <a:t>Документы на выпускаемую продукцию,</a:t>
            </a:r>
            <a:br>
              <a:rPr lang="ru-RU" sz="2200" b="1" kern="1200" dirty="0">
                <a:latin typeface="+mn-lt"/>
              </a:rPr>
            </a:br>
            <a:r>
              <a:rPr lang="ru-RU" sz="2200" b="1" kern="1200" dirty="0">
                <a:latin typeface="+mn-lt"/>
              </a:rPr>
              <a:t>действующие в ООО «Газпром добыча Уренгой»</a:t>
            </a: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 smtClean="0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 smtClean="0"/>
              <a:t>добычи углеводородного сырья в ООО «Газпром добыча Уренгой»</a:t>
            </a:r>
            <a:endParaRPr lang="ru-RU" altLang="ru-RU" sz="1600" b="1" dirty="0" smtClean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 smtClean="0">
                <a:solidFill>
                  <a:srgbClr val="FFFFFF"/>
                </a:solidFill>
              </a:rPr>
              <a:t/>
            </a:r>
            <a:br>
              <a:rPr lang="ru-RU" altLang="ru-RU" sz="1600" dirty="0" smtClean="0">
                <a:solidFill>
                  <a:srgbClr val="FFFFFF"/>
                </a:solidFill>
              </a:rPr>
            </a:br>
            <a:endParaRPr lang="ru-RU" alt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984368" y="1021299"/>
            <a:ext cx="6156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u="sng" dirty="0" smtClean="0">
                <a:latin typeface="+mn-lt"/>
                <a:cs typeface="Times New Roman" pitchFamily="18" charset="0"/>
              </a:rPr>
              <a:t>Углеводородная продукция</a:t>
            </a:r>
            <a:endParaRPr lang="ru-RU" sz="18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3945" y="1321223"/>
            <a:ext cx="6985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/>
            <a:r>
              <a:rPr lang="ru-RU" sz="1800" b="1" dirty="0" smtClean="0">
                <a:latin typeface="+mn-lt"/>
                <a:cs typeface="Times New Roman" pitchFamily="18" charset="0"/>
              </a:rPr>
              <a:t>Пример:</a:t>
            </a:r>
          </a:p>
          <a:p>
            <a:pPr marL="180975" indent="-180975" algn="just"/>
            <a:r>
              <a:rPr lang="ru-RU" sz="1800" b="1" dirty="0" smtClean="0">
                <a:latin typeface="+mn-lt"/>
                <a:cs typeface="Times New Roman" pitchFamily="18" charset="0"/>
              </a:rPr>
              <a:t>1. </a:t>
            </a:r>
            <a:r>
              <a:rPr lang="ru-RU" sz="1800" b="1" dirty="0">
                <a:latin typeface="+mn-lt"/>
                <a:cs typeface="Times New Roman" pitchFamily="18" charset="0"/>
              </a:rPr>
              <a:t>СТО Газпром 089–2010 «Газ горючий природный, поставляемый и транспортируемый по магистральным газопроводам. Технические условия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»</a:t>
            </a:r>
            <a:endParaRPr lang="ru-RU" sz="1800" b="1" dirty="0">
              <a:latin typeface="+mn-lt"/>
              <a:cs typeface="Times New Roman" pitchFamily="18" charset="0"/>
            </a:endParaRPr>
          </a:p>
          <a:p>
            <a:pPr marL="180975" indent="-180975" algn="just"/>
            <a:r>
              <a:rPr lang="ru-RU" sz="1800" b="1" dirty="0" smtClean="0">
                <a:latin typeface="+mn-lt"/>
                <a:cs typeface="Times New Roman" pitchFamily="18" charset="0"/>
              </a:rPr>
              <a:t>2. СТО </a:t>
            </a:r>
            <a:r>
              <a:rPr lang="ru-RU" sz="1800" b="1" dirty="0">
                <a:latin typeface="+mn-lt"/>
                <a:cs typeface="Times New Roman" pitchFamily="18" charset="0"/>
              </a:rPr>
              <a:t>Газпром 5.11–2008 «Конденсат газовый нестабильный. Технические условия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»</a:t>
            </a:r>
            <a:endParaRPr lang="ru-RU" sz="1800" b="1" dirty="0">
              <a:latin typeface="+mn-lt"/>
              <a:cs typeface="Times New Roman" pitchFamily="18" charset="0"/>
            </a:endParaRPr>
          </a:p>
          <a:p>
            <a:pPr marL="180975" indent="-180975" algn="just"/>
            <a:r>
              <a:rPr lang="ru-RU" sz="1800" b="1" dirty="0" smtClean="0">
                <a:latin typeface="+mn-lt"/>
                <a:cs typeface="Times New Roman" pitchFamily="18" charset="0"/>
              </a:rPr>
              <a:t>3. ТУ 0271-001-05751745-2008 «Смесь нефтегазоконденсатная Северных месторождений Тюменской области»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5061" y="3648095"/>
            <a:ext cx="210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dirty="0" smtClean="0">
                <a:latin typeface="+mn-lt"/>
                <a:cs typeface="Times New Roman" pitchFamily="18" charset="0"/>
              </a:rPr>
              <a:t>Продукция УАВР</a:t>
            </a:r>
            <a:endParaRPr lang="ru-RU" sz="18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3946" y="3885405"/>
            <a:ext cx="6985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80975" indent="-180975" algn="just">
              <a:defRPr sz="1800" b="1">
                <a:latin typeface="+mn-lt"/>
                <a:cs typeface="Times New Roman" pitchFamily="18" charset="0"/>
              </a:defRPr>
            </a:lvl1pPr>
          </a:lstStyle>
          <a:p>
            <a:r>
              <a:rPr lang="ru-RU" dirty="0"/>
              <a:t>Пример:</a:t>
            </a:r>
          </a:p>
          <a:p>
            <a:r>
              <a:rPr lang="ru-RU" dirty="0"/>
              <a:t>ТУ 3647-020-05751745-2010 «Детали трубопроводные приварные на </a:t>
            </a:r>
            <a:r>
              <a:rPr lang="ru-RU" dirty="0" err="1"/>
              <a:t>Ру</a:t>
            </a:r>
            <a:r>
              <a:rPr lang="ru-RU" dirty="0"/>
              <a:t> от 10 до 100 МПа. Заглушки штампованные. Технические условия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 ТУ 3667-021-05751745-2011 «Измеритель диафрагменный критического течения. Технические условия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5110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Внедрение нормативных документов на выпускаемую продукцию </a:t>
            </a:r>
          </a:p>
          <a:p>
            <a:pPr algn="ctr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позволяет обеспечивать и контролировать её качество.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00208" y="3947888"/>
            <a:ext cx="1813815" cy="1504273"/>
            <a:chOff x="1765002" y="3702350"/>
            <a:chExt cx="1945759" cy="1673248"/>
          </a:xfrm>
        </p:grpSpPr>
        <p:pic>
          <p:nvPicPr>
            <p:cNvPr id="16" name="Picture 5" descr="K:\TEH\Стандарты и МТР\Сборщикова\для доклада\ТУ УАВР\4.jpg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1765002" y="3702350"/>
              <a:ext cx="1095153" cy="150427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3" name="Picture 2" descr="K:\TEH\Стандарты и МТР\Сборщикова\для доклада\ТУ УАВР\1.jpg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2594341" y="3841204"/>
              <a:ext cx="1116420" cy="153439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grpSp>
        <p:nvGrpSpPr>
          <p:cNvPr id="23" name="Группа 22"/>
          <p:cNvGrpSpPr/>
          <p:nvPr/>
        </p:nvGrpSpPr>
        <p:grpSpPr>
          <a:xfrm>
            <a:off x="268693" y="1442940"/>
            <a:ext cx="1785252" cy="2196905"/>
            <a:chOff x="438150" y="1619250"/>
            <a:chExt cx="3768622" cy="4432514"/>
          </a:xfrm>
        </p:grpSpPr>
        <p:pic>
          <p:nvPicPr>
            <p:cNvPr id="25" name="Picture 3" descr="K:\TEH\Стандарты и МТР\Сборщикова\для доклада\основопол НД\089.jpg"/>
            <p:cNvPicPr>
              <a:picLocks noChangeAspect="1" noChangeArrowheads="1"/>
            </p:cNvPicPr>
            <p:nvPr/>
          </p:nvPicPr>
          <p:blipFill>
            <a:blip r:embed="rId4" cstate="print"/>
            <a:srcRect r="10294" b="5054"/>
            <a:stretch>
              <a:fillRect/>
            </a:stretch>
          </p:blipFill>
          <p:spPr bwMode="auto">
            <a:xfrm>
              <a:off x="438150" y="1619250"/>
              <a:ext cx="2351383" cy="3420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6" name="Picture 2" descr="K:\TEH\Стандарты и МТР\Сборщикова\для доклада\основопол НД\5.11.jpg"/>
            <p:cNvPicPr>
              <a:picLocks noChangeAspect="1" noChangeArrowheads="1"/>
            </p:cNvPicPr>
            <p:nvPr/>
          </p:nvPicPr>
          <p:blipFill>
            <a:blip r:embed="rId5" cstate="print"/>
            <a:srcRect r="6863" b="5054"/>
            <a:stretch>
              <a:fillRect/>
            </a:stretch>
          </p:blipFill>
          <p:spPr bwMode="auto">
            <a:xfrm>
              <a:off x="941695" y="2076023"/>
              <a:ext cx="2467026" cy="3456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8" name="Picture 7" descr="K:\TEH\Стандарты и МТР\Сборщикова\для доклада\основопол НД\НГКС 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18019" y="2631763"/>
              <a:ext cx="2488753" cy="342000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7939D-7543-4008-8E5E-AAAA46D0122E}" type="slidenum">
              <a:rPr lang="ru-RU" smtClean="0">
                <a:latin typeface="+mn-lt"/>
              </a:rPr>
              <a:pPr>
                <a:defRPr/>
              </a:pPr>
              <a:t>8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8350" y="167903"/>
            <a:ext cx="7280833" cy="786366"/>
          </a:xfrm>
        </p:spPr>
        <p:txBody>
          <a:bodyPr/>
          <a:lstStyle/>
          <a:p>
            <a:r>
              <a:rPr lang="ru-RU" sz="2200" b="1" kern="1200" dirty="0">
                <a:latin typeface="+mn-lt"/>
              </a:rPr>
              <a:t>Технологии ООО «Газпром добыча Уренгой», </a:t>
            </a:r>
            <a:br>
              <a:rPr lang="ru-RU" sz="2200" b="1" kern="1200" dirty="0">
                <a:latin typeface="+mn-lt"/>
              </a:rPr>
            </a:br>
            <a:r>
              <a:rPr lang="ru-RU" sz="2200" b="1" kern="1200" dirty="0">
                <a:latin typeface="+mn-lt"/>
              </a:rPr>
              <a:t>повышающие качество продукции</a:t>
            </a: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019300" y="6294438"/>
            <a:ext cx="8020050" cy="106203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1600" b="1" dirty="0" smtClean="0"/>
              <a:t>«Роль стандартизации и нормирования в совершенствовании техники и технологии 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 smtClean="0"/>
              <a:t>добычи углеводородного сырья в ООО «Газпром добыча Уренгой»</a:t>
            </a:r>
            <a:endParaRPr lang="ru-RU" altLang="ru-RU" sz="1600" b="1" dirty="0" smtClean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 smtClean="0">
                <a:solidFill>
                  <a:srgbClr val="FFFFFF"/>
                </a:solidFill>
              </a:rPr>
              <a:t/>
            </a:r>
            <a:br>
              <a:rPr lang="ru-RU" altLang="ru-RU" sz="1600" dirty="0" smtClean="0">
                <a:solidFill>
                  <a:srgbClr val="FFFFFF"/>
                </a:solidFill>
              </a:rPr>
            </a:br>
            <a:endParaRPr lang="ru-RU" alt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7939D-7543-4008-8E5E-AAAA46D0122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57450" y="1062833"/>
            <a:ext cx="385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>
                <a:solidFill>
                  <a:srgbClr val="FFFFFF"/>
                </a:solidFill>
                <a:latin typeface="+mn-lt"/>
              </a:rPr>
              <a:t>Патент №2294429 </a:t>
            </a:r>
            <a:endParaRPr lang="ru-RU" altLang="ru-RU" sz="1400" dirty="0" smtClean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ru-RU" altLang="ru-RU" sz="1400" dirty="0" smtClean="0">
                <a:solidFill>
                  <a:srgbClr val="FFFFFF"/>
                </a:solidFill>
                <a:latin typeface="+mn-lt"/>
              </a:rPr>
              <a:t>«</a:t>
            </a:r>
            <a:r>
              <a:rPr lang="ru-RU" altLang="ru-RU" sz="1400" dirty="0">
                <a:solidFill>
                  <a:srgbClr val="FFFFFF"/>
                </a:solidFill>
                <a:latin typeface="+mn-lt"/>
              </a:rPr>
              <a:t>Способ подготовки углеводородного газа к транспорту</a:t>
            </a:r>
            <a:r>
              <a:rPr lang="ru-RU" altLang="ru-RU" sz="1400" dirty="0" smtClean="0">
                <a:solidFill>
                  <a:srgbClr val="FFFFFF"/>
                </a:solidFill>
                <a:latin typeface="+mn-lt"/>
              </a:rPr>
              <a:t>»</a:t>
            </a:r>
            <a:endParaRPr lang="ru-RU" sz="1400" dirty="0">
              <a:latin typeface="+mn-lt"/>
            </a:endParaRPr>
          </a:p>
        </p:txBody>
      </p:sp>
      <p:pic>
        <p:nvPicPr>
          <p:cNvPr id="14" name="Picture 2" descr="D:\Desktop\snapshot_dvd_01.25_[2012.03.19_17.30.4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0" y="2650305"/>
            <a:ext cx="2376264" cy="23402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6634966" y="2153857"/>
            <a:ext cx="2299893" cy="2574158"/>
            <a:chOff x="6876256" y="3068960"/>
            <a:chExt cx="2376265" cy="2448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876256" y="3068960"/>
              <a:ext cx="2232248" cy="2448272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6947940" y="3068960"/>
              <a:ext cx="2304581" cy="2448272"/>
              <a:chOff x="3723394" y="620713"/>
              <a:chExt cx="4074406" cy="5843587"/>
            </a:xfrm>
          </p:grpSpPr>
          <p:pic>
            <p:nvPicPr>
              <p:cNvPr id="21" name="Picture 13" descr="апарат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525" y="620713"/>
                <a:ext cx="2073275" cy="5843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6" descr="Рисунок1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23394" y="4404006"/>
                <a:ext cx="2305050" cy="1944687"/>
              </a:xfrm>
              <a:prstGeom prst="rect">
                <a:avLst/>
              </a:prstGeom>
              <a:noFill/>
            </p:spPr>
          </p:pic>
          <p:sp>
            <p:nvSpPr>
              <p:cNvPr id="23" name="AutoShape 26"/>
              <p:cNvSpPr>
                <a:spLocks noChangeArrowheads="1"/>
              </p:cNvSpPr>
              <p:nvPr/>
            </p:nvSpPr>
            <p:spPr bwMode="auto">
              <a:xfrm>
                <a:off x="3851275" y="895808"/>
                <a:ext cx="2049288" cy="2164430"/>
              </a:xfrm>
              <a:prstGeom prst="wedgeRoundRectCallout">
                <a:avLst>
                  <a:gd name="adj1" fmla="val 17250"/>
                  <a:gd name="adj2" fmla="val 160681"/>
                  <a:gd name="adj3" fmla="val 16667"/>
                </a:avLst>
              </a:prstGeom>
              <a:solidFill>
                <a:srgbClr val="333399">
                  <a:alpha val="7215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400" b="1" dirty="0">
                    <a:latin typeface="+mn-lt"/>
                  </a:rPr>
                  <a:t> </a:t>
                </a:r>
                <a:r>
                  <a:rPr lang="ru-RU" sz="1400" b="1" dirty="0">
                    <a:solidFill>
                      <a:schemeClr val="bg1"/>
                    </a:solidFill>
                    <a:latin typeface="+mn-lt"/>
                  </a:rPr>
                  <a:t>Пакет регулярной пластинчатой насадки</a:t>
                </a:r>
              </a:p>
            </p:txBody>
          </p:sp>
        </p:grpSp>
      </p:grpSp>
      <p:pic>
        <p:nvPicPr>
          <p:cNvPr id="24" name="Picture 2" descr="C:\Documents and Settings\Tec_Prog2\Рабочий стол\Безымянный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20" y="1803070"/>
            <a:ext cx="3633996" cy="1609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219825" y="1153340"/>
            <a:ext cx="2966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>
                <a:solidFill>
                  <a:srgbClr val="FFFFFF"/>
                </a:solidFill>
                <a:latin typeface="+mn-lt"/>
              </a:rPr>
              <a:t>Патент №</a:t>
            </a:r>
            <a:r>
              <a:rPr lang="ru-RU" sz="1400" dirty="0">
                <a:solidFill>
                  <a:srgbClr val="FFFFFF"/>
                </a:solidFill>
                <a:latin typeface="+mn-lt"/>
              </a:rPr>
              <a:t>2218982 </a:t>
            </a:r>
          </a:p>
          <a:p>
            <a:pPr algn="ctr"/>
            <a:r>
              <a:rPr lang="ru-RU" altLang="ru-RU" sz="1400" dirty="0" smtClean="0">
                <a:solidFill>
                  <a:srgbClr val="FFFFFF"/>
                </a:solidFill>
                <a:latin typeface="+mn-lt"/>
              </a:rPr>
              <a:t>«</a:t>
            </a:r>
            <a:r>
              <a:rPr lang="ru-RU" sz="1400" dirty="0">
                <a:solidFill>
                  <a:srgbClr val="FFFFFF"/>
                </a:solidFill>
                <a:latin typeface="+mn-lt"/>
              </a:rPr>
              <a:t>Модернизация абсорберов осушки газа регулярной пластинчатой </a:t>
            </a:r>
            <a:r>
              <a:rPr lang="ru-RU" sz="1400" dirty="0" smtClean="0">
                <a:solidFill>
                  <a:srgbClr val="FFFFFF"/>
                </a:solidFill>
                <a:latin typeface="+mn-lt"/>
              </a:rPr>
              <a:t>насадкой</a:t>
            </a:r>
            <a:r>
              <a:rPr lang="ru-RU" sz="1400" b="1" dirty="0" smtClean="0">
                <a:solidFill>
                  <a:schemeClr val="lt1"/>
                </a:solidFill>
                <a:latin typeface="+mn-lt"/>
              </a:rPr>
              <a:t>»</a:t>
            </a:r>
            <a:endParaRPr lang="ru-RU" sz="1400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3750" y="1075967"/>
            <a:ext cx="27968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rgbClr val="FFFFFF"/>
                </a:solidFill>
                <a:latin typeface="+mn-lt"/>
              </a:rPr>
              <a:t>Патент №</a:t>
            </a:r>
            <a:r>
              <a:rPr lang="ru-RU" sz="1400" dirty="0">
                <a:solidFill>
                  <a:srgbClr val="FFFFFF"/>
                </a:solidFill>
                <a:latin typeface="+mn-lt"/>
              </a:rPr>
              <a:t>228583, </a:t>
            </a:r>
            <a:r>
              <a:rPr lang="ru-RU" sz="1400" dirty="0" smtClean="0">
                <a:solidFill>
                  <a:srgbClr val="FFFFFF"/>
                </a:solidFill>
                <a:latin typeface="+mn-lt"/>
              </a:rPr>
              <a:t>№ </a:t>
            </a:r>
            <a:r>
              <a:rPr lang="ru-RU" sz="1400" dirty="0">
                <a:solidFill>
                  <a:srgbClr val="FFFFFF"/>
                </a:solidFill>
                <a:latin typeface="+mn-lt"/>
              </a:rPr>
              <a:t>2291474.</a:t>
            </a:r>
          </a:p>
          <a:p>
            <a:pPr algn="ctr"/>
            <a:r>
              <a:rPr lang="ru-RU" altLang="ru-RU" sz="1400" dirty="0" smtClean="0">
                <a:solidFill>
                  <a:srgbClr val="FFFFFF"/>
                </a:solidFill>
                <a:latin typeface="+mn-lt"/>
              </a:rPr>
              <a:t>«</a:t>
            </a:r>
            <a:r>
              <a:rPr lang="ru-RU" sz="1400" dirty="0">
                <a:solidFill>
                  <a:srgbClr val="FFFFFF"/>
                </a:solidFill>
                <a:latin typeface="+mn-lt"/>
              </a:rPr>
              <a:t>Автоматическая система контроля и управления частотой вращения агрегатов охлаждения сырого газа ДКС первой и второй ступени для предотвращения </a:t>
            </a:r>
            <a:r>
              <a:rPr lang="ru-RU" sz="1400" dirty="0" smtClean="0">
                <a:solidFill>
                  <a:srgbClr val="FFFFFF"/>
                </a:solidFill>
                <a:latin typeface="+mn-lt"/>
              </a:rPr>
              <a:t>гидратообразования»</a:t>
            </a:r>
            <a:endParaRPr lang="ru-RU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28575" y="4995317"/>
            <a:ext cx="46305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>Технология обеспечивает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Повышение качества подготовки газа, надежности и безопасности эксплуатации оборудования</a:t>
            </a:r>
          </a:p>
          <a:p>
            <a:pPr marL="87313" indent="-87313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Экономию 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топливного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газа ДКС на 10,3 млн. м</a:t>
            </a:r>
            <a:r>
              <a:rPr lang="ru-RU" sz="1400" baseline="30000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/год за счет снижения перепада давления по трубкам АВО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Увеличение срока службы электродвигателей АВО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707125" y="3129192"/>
            <a:ext cx="38848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u="sng" dirty="0">
                <a:solidFill>
                  <a:schemeClr val="bg1"/>
                </a:solidFill>
                <a:latin typeface="+mn-lt"/>
              </a:rPr>
              <a:t>Технология позволяет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182563" indent="-182563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сократить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потери тяжелых углеводородов с газом сепарации обеспечивая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    оптимальные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термобарические параметры в низкотемпературных сепараторах;</a:t>
            </a:r>
          </a:p>
          <a:p>
            <a:pPr marL="182563" indent="-182563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обеспечить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надежную работу фонда скважин и газосборных сетей путем снижения входных давлений на УКПГ;</a:t>
            </a:r>
          </a:p>
          <a:p>
            <a:pPr marL="182563" indent="-182563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оптимизировать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работу сеноманских ДКС.</a:t>
            </a:r>
          </a:p>
        </p:txBody>
      </p:sp>
      <p:sp>
        <p:nvSpPr>
          <p:cNvPr id="31" name="Заголовок 5"/>
          <p:cNvSpPr txBox="1">
            <a:spLocks/>
          </p:cNvSpPr>
          <p:nvPr/>
        </p:nvSpPr>
        <p:spPr bwMode="auto">
          <a:xfrm>
            <a:off x="5233161" y="4927529"/>
            <a:ext cx="4089958" cy="134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400" u="sng" dirty="0">
                <a:latin typeface="+mn-lt"/>
                <a:ea typeface="+mn-ea"/>
                <a:cs typeface="+mn-cs"/>
              </a:rPr>
              <a:t>Аппарат обеспечивает: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ea typeface="+mn-ea"/>
                <a:cs typeface="+mn-cs"/>
              </a:rPr>
              <a:t> минимальные потери </a:t>
            </a:r>
            <a:r>
              <a:rPr lang="ru-RU" sz="1400" dirty="0" err="1">
                <a:latin typeface="+mn-lt"/>
                <a:ea typeface="+mn-ea"/>
                <a:cs typeface="+mn-cs"/>
              </a:rPr>
              <a:t>ДЭГа</a:t>
            </a:r>
            <a:r>
              <a:rPr lang="ru-RU" sz="1400" dirty="0">
                <a:latin typeface="+mn-lt"/>
                <a:ea typeface="+mn-ea"/>
                <a:cs typeface="+mn-cs"/>
              </a:rPr>
              <a:t> с осушенным газом</a:t>
            </a:r>
          </a:p>
          <a:p>
            <a:pPr algn="just">
              <a:defRPr/>
            </a:pPr>
            <a:r>
              <a:rPr lang="ru-RU" sz="1400" dirty="0">
                <a:latin typeface="+mn-lt"/>
                <a:ea typeface="+mn-ea"/>
                <a:cs typeface="+mn-cs"/>
              </a:rPr>
              <a:t>(3-5 г/тыс.м3);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ea typeface="+mn-ea"/>
                <a:cs typeface="+mn-cs"/>
              </a:rPr>
              <a:t> увеличение производительности по газу на 55 - 60%;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ea typeface="+mn-ea"/>
                <a:cs typeface="+mn-cs"/>
              </a:rPr>
              <a:t> более низкую температуру точки росы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ea typeface="+mn-ea"/>
                <a:cs typeface="+mn-cs"/>
              </a:rPr>
              <a:t>по сравнению с проектными (на 5-10 °С).</a:t>
            </a:r>
          </a:p>
        </p:txBody>
      </p:sp>
    </p:spTree>
    <p:extLst>
      <p:ext uri="{BB962C8B-B14F-4D97-AF65-F5344CB8AC3E}">
        <p14:creationId xmlns:p14="http://schemas.microsoft.com/office/powerpoint/2010/main" val="1930105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4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2732</Words>
  <Application>Microsoft Office PowerPoint</Application>
  <PresentationFormat>Экран (4:3)</PresentationFormat>
  <Paragraphs>350</Paragraphs>
  <Slides>20</Slides>
  <Notes>5</Notes>
  <HiddenSlides>2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11_Специальное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24_Специальное оформление</vt:lpstr>
      <vt:lpstr>10_Специальное оформление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 на выпускаемую продукцию, действующие в ООО «Газпром добыча Уренгой»</vt:lpstr>
      <vt:lpstr>Технологии ООО «Газпром добыча Уренгой»,  повышающие качество продукции</vt:lpstr>
      <vt:lpstr>Документы  для проектирования, строительства, эксплуатации объектов ОАО «Газпром», введенные в действие в ООО «Газпром добыча Уренгой»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Отдел тех.прогресса</cp:lastModifiedBy>
  <cp:revision>791</cp:revision>
  <cp:lastPrinted>2014-10-09T06:03:55Z</cp:lastPrinted>
  <dcterms:created xsi:type="dcterms:W3CDTF">2009-07-15T11:37:47Z</dcterms:created>
  <dcterms:modified xsi:type="dcterms:W3CDTF">2014-10-14T11:53:05Z</dcterms:modified>
</cp:coreProperties>
</file>