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771" r:id="rId2"/>
    <p:sldMasterId id="2147483789" r:id="rId3"/>
    <p:sldMasterId id="2147483792" r:id="rId4"/>
    <p:sldMasterId id="2147483795" r:id="rId5"/>
    <p:sldMasterId id="2147483797" r:id="rId6"/>
    <p:sldMasterId id="2147483799" r:id="rId7"/>
    <p:sldMasterId id="2147483801" r:id="rId8"/>
    <p:sldMasterId id="2147483803" r:id="rId9"/>
  </p:sldMasterIdLst>
  <p:notesMasterIdLst>
    <p:notesMasterId r:id="rId33"/>
  </p:notesMasterIdLst>
  <p:handoutMasterIdLst>
    <p:handoutMasterId r:id="rId34"/>
  </p:handoutMasterIdLst>
  <p:sldIdLst>
    <p:sldId id="293" r:id="rId10"/>
    <p:sldId id="302" r:id="rId11"/>
    <p:sldId id="317" r:id="rId12"/>
    <p:sldId id="318" r:id="rId13"/>
    <p:sldId id="319" r:id="rId14"/>
    <p:sldId id="320" r:id="rId15"/>
    <p:sldId id="321" r:id="rId16"/>
    <p:sldId id="322" r:id="rId17"/>
    <p:sldId id="329" r:id="rId18"/>
    <p:sldId id="331" r:id="rId19"/>
    <p:sldId id="332" r:id="rId20"/>
    <p:sldId id="333" r:id="rId21"/>
    <p:sldId id="323" r:id="rId22"/>
    <p:sldId id="330" r:id="rId23"/>
    <p:sldId id="325" r:id="rId24"/>
    <p:sldId id="338" r:id="rId25"/>
    <p:sldId id="328" r:id="rId26"/>
    <p:sldId id="334" r:id="rId27"/>
    <p:sldId id="335" r:id="rId28"/>
    <p:sldId id="336" r:id="rId29"/>
    <p:sldId id="339" r:id="rId30"/>
    <p:sldId id="327" r:id="rId31"/>
    <p:sldId id="315" r:id="rId32"/>
  </p:sldIdLst>
  <p:sldSz cx="9144000" cy="6858000" type="screen4x3"/>
  <p:notesSz cx="67183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66CCFF"/>
    <a:srgbClr val="99CCFF"/>
    <a:srgbClr val="00CCFF"/>
    <a:srgbClr val="3399FF"/>
    <a:srgbClr val="0099FF"/>
    <a:srgbClr val="33CCFF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0" autoAdjust="0"/>
    <p:restoredTop sz="92653" autoAdjust="0"/>
  </p:normalViewPr>
  <p:slideViewPr>
    <p:cSldViewPr snapToGrid="0">
      <p:cViewPr varScale="1">
        <p:scale>
          <a:sx n="124" d="100"/>
          <a:sy n="124" d="100"/>
        </p:scale>
        <p:origin x="-1254" y="-90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940" y="-84"/>
      </p:cViewPr>
      <p:guideLst>
        <p:guide orient="horz" pos="3108"/>
        <p:guide pos="211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464" cy="4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3" tIns="44917" rIns="89833" bIns="44917" numCol="1" anchor="t" anchorCtr="0" compatLnSpc="1">
            <a:prstTxWarp prst="textNoShape">
              <a:avLst/>
            </a:prstTxWarp>
          </a:bodyPr>
          <a:lstStyle>
            <a:lvl1pPr defTabSz="896163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335" y="1"/>
            <a:ext cx="2911464" cy="4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3" tIns="44917" rIns="89833" bIns="44917" numCol="1" anchor="t" anchorCtr="0" compatLnSpc="1">
            <a:prstTxWarp prst="textNoShape">
              <a:avLst/>
            </a:prstTxWarp>
          </a:bodyPr>
          <a:lstStyle>
            <a:lvl1pPr algn="r" defTabSz="896163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980"/>
            <a:ext cx="2911464" cy="49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3" tIns="44917" rIns="89833" bIns="44917" numCol="1" anchor="b" anchorCtr="0" compatLnSpc="1">
            <a:prstTxWarp prst="textNoShape">
              <a:avLst/>
            </a:prstTxWarp>
          </a:bodyPr>
          <a:lstStyle>
            <a:lvl1pPr defTabSz="896163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335" y="9371980"/>
            <a:ext cx="2911464" cy="49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33" tIns="44917" rIns="89833" bIns="44917" numCol="1" anchor="b" anchorCtr="0" compatLnSpc="1">
            <a:prstTxWarp prst="textNoShape">
              <a:avLst/>
            </a:prstTxWarp>
          </a:bodyPr>
          <a:lstStyle>
            <a:lvl1pPr algn="r" defTabSz="896163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C6CF7FA-0DB1-48EB-BC8B-09BDD0E3C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02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464" cy="4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defTabSz="94780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335" y="1"/>
            <a:ext cx="2911464" cy="4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 defTabSz="94780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032" y="4688286"/>
            <a:ext cx="5372236" cy="44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980"/>
            <a:ext cx="2911464" cy="49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defTabSz="94780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335" y="9371980"/>
            <a:ext cx="2911464" cy="49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 defTabSz="94780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F65C809-A13C-4445-BFF4-94A3A6FD3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3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5C809-A13C-4445-BFF4-94A3A6FD360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2B5A-A10B-476A-BCE3-3D7CCEA47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82675"/>
            <a:ext cx="1936750" cy="5226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9F52FE2-3C4A-4B1B-9CCB-FD8E21775F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2B5A-A10B-476A-BCE3-3D7CCEA47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52FE2-3C4A-4B1B-9CCB-FD8E21775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6638-1877-4CCD-8394-7886E0D78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4354-D5BC-4FAC-BBEA-9DCFDBEE4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800">
                <a:solidFill>
                  <a:srgbClr val="003366"/>
                </a:solidFill>
              </a:defRPr>
            </a:lvl1pPr>
            <a:lvl2pPr>
              <a:defRPr sz="3200">
                <a:solidFill>
                  <a:srgbClr val="003366"/>
                </a:solidFill>
              </a:defRPr>
            </a:lvl2pPr>
            <a:lvl3pPr>
              <a:defRPr sz="2800">
                <a:solidFill>
                  <a:srgbClr val="003366"/>
                </a:solidFill>
              </a:defRPr>
            </a:lvl3pPr>
            <a:lvl4pPr>
              <a:defRPr sz="2400">
                <a:solidFill>
                  <a:srgbClr val="003366"/>
                </a:solidFill>
              </a:defRPr>
            </a:lvl4pPr>
            <a:lvl5pPr>
              <a:defRPr sz="2400">
                <a:solidFill>
                  <a:srgbClr val="003366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A164-8254-41D1-A186-F3BCD10F8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 sz="2800" baseline="0" smtClean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B5C7-AC9F-4D17-B032-AD8F57AC7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lang="en-US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3E0C-F89A-4ECE-81DD-CBC78E397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D40985E9-8CDF-4D96-A105-50FDE26D2D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49" y="63429"/>
            <a:ext cx="1700213" cy="9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7"/>
          <p:cNvSpPr>
            <a:spLocks noGrp="1" noChangeArrowheads="1"/>
          </p:cNvSpPr>
          <p:nvPr>
            <p:ph type="ftr" sz="quarter" idx="3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27ED3F-1CA4-436D-8E51-AF4B30FF688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49" y="63429"/>
            <a:ext cx="1700213" cy="9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D40985E9-8CDF-4D96-A105-50FDE26D2D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49" y="63429"/>
            <a:ext cx="1700213" cy="9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7"/>
          <p:cNvSpPr>
            <a:spLocks noGrp="1" noChangeArrowheads="1"/>
          </p:cNvSpPr>
          <p:nvPr>
            <p:ph type="ftr" sz="quarter" idx="3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  <a:endParaRPr lang="ru-RU" smtClean="0"/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39B0D7D4-8EE5-41C7-B715-1C40186EA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49" y="63429"/>
            <a:ext cx="1700213" cy="9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7"/>
          <p:cNvSpPr>
            <a:spLocks noGrp="1" noChangeArrowheads="1"/>
          </p:cNvSpPr>
          <p:nvPr>
            <p:ph type="ftr" sz="quarter" idx="3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  <a:endParaRPr lang="ru-RU" smtClean="0"/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BF08A45A-A315-479B-9AAD-B7E6958EE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49" y="63429"/>
            <a:ext cx="1700213" cy="9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7"/>
          <p:cNvSpPr>
            <a:spLocks noGrp="1" noChangeArrowheads="1"/>
          </p:cNvSpPr>
          <p:nvPr>
            <p:ph type="ftr" sz="quarter" idx="3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2151063"/>
            <a:ext cx="9144000" cy="4160837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  <a:endParaRPr lang="ru-RU" smtClean="0"/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32567B13-53D4-44DF-BDB0-291B701C4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49" y="63429"/>
            <a:ext cx="1700213" cy="9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7"/>
          <p:cNvSpPr>
            <a:spLocks noGrp="1" noChangeArrowheads="1"/>
          </p:cNvSpPr>
          <p:nvPr>
            <p:ph type="ftr" sz="quarter" idx="3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  <a:endParaRPr lang="ru-RU" smtClean="0"/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9F08F5C6-53F6-4CEE-9A38-251EF0C10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49" y="63429"/>
            <a:ext cx="1700213" cy="9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7"/>
          <p:cNvSpPr>
            <a:spLocks noGrp="1" noChangeArrowheads="1"/>
          </p:cNvSpPr>
          <p:nvPr>
            <p:ph type="ftr" sz="quarter" idx="3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 sz="1700" baseline="0"/>
            </a:lvl1pPr>
          </a:lstStyle>
          <a:p>
            <a:pPr>
              <a:defRPr/>
            </a:pPr>
            <a:r>
              <a:rPr lang="ru-RU" smtClean="0">
                <a:latin typeface="Arial"/>
                <a:ea typeface="Times New Roman"/>
              </a:rPr>
              <a:t>Название презентации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header</a:t>
            </a:r>
            <a:endParaRPr lang="ru-RU" smtClean="0"/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Sample text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6C79A6F0-3879-4C2E-B73F-DF44F5988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en-US"/>
          </a:p>
        </p:txBody>
      </p: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49" y="63429"/>
            <a:ext cx="1700213" cy="9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647825" y="1452564"/>
            <a:ext cx="7496175" cy="4519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</a:pPr>
            <a:r>
              <a:rPr lang="ru-RU" sz="3200" dirty="0" smtClean="0"/>
              <a:t>Развитие работ по национальной стандартизации в области добычи </a:t>
            </a:r>
          </a:p>
          <a:p>
            <a:pPr>
              <a:spcBef>
                <a:spcPts val="0"/>
              </a:spcBef>
            </a:pPr>
            <a:r>
              <a:rPr lang="ru-RU" sz="3200" dirty="0" smtClean="0"/>
              <a:t>природного газа</a:t>
            </a:r>
          </a:p>
          <a:p>
            <a:pPr>
              <a:spcBef>
                <a:spcPts val="0"/>
              </a:spcBef>
            </a:pPr>
            <a:endParaRPr lang="ru-RU" sz="2000" b="1" i="1" dirty="0" smtClean="0"/>
          </a:p>
          <a:p>
            <a:pPr>
              <a:spcBef>
                <a:spcPct val="50000"/>
              </a:spcBef>
            </a:pPr>
            <a:r>
              <a:rPr lang="ru-RU" sz="2800" i="1" dirty="0" smtClean="0"/>
              <a:t>Калинкин Александр Вячеславович</a:t>
            </a:r>
          </a:p>
          <a:p>
            <a:pPr>
              <a:spcBef>
                <a:spcPct val="50000"/>
              </a:spcBef>
            </a:pPr>
            <a:r>
              <a:rPr lang="ru-RU" sz="2000" i="1" dirty="0" smtClean="0"/>
              <a:t>Заместитель начальника Департамента по добыче газа,</a:t>
            </a:r>
          </a:p>
          <a:p>
            <a:pPr>
              <a:spcBef>
                <a:spcPts val="0"/>
              </a:spcBef>
            </a:pPr>
            <a:r>
              <a:rPr lang="ru-RU" sz="2000" i="1" dirty="0" smtClean="0"/>
              <a:t>газового конденсата, нефти ОАО «Газпром», </a:t>
            </a:r>
          </a:p>
          <a:p>
            <a:pPr>
              <a:spcBef>
                <a:spcPts val="0"/>
              </a:spcBef>
            </a:pPr>
            <a:r>
              <a:rPr lang="ru-RU" sz="2000" i="1" dirty="0" smtClean="0"/>
              <a:t>руководитель ПК 3 «Добыча природного газа»</a:t>
            </a:r>
            <a:endParaRPr lang="ru-RU" sz="2000" dirty="0" smtClean="0"/>
          </a:p>
          <a:p>
            <a:pPr>
              <a:spcBef>
                <a:spcPct val="50000"/>
              </a:spcBef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64915" y="190997"/>
            <a:ext cx="7157165" cy="808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Разработка национальных стандартов (специализированное программное обеспечение)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69055" y="1326669"/>
            <a:ext cx="74295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200" dirty="0" smtClean="0">
                <a:solidFill>
                  <a:srgbClr val="0066CC"/>
                </a:solidFill>
              </a:rPr>
              <a:t>1</a:t>
            </a:r>
            <a:r>
              <a:rPr lang="en-US" sz="1300" dirty="0" smtClean="0">
                <a:solidFill>
                  <a:srgbClr val="0066CC"/>
                </a:solidFill>
              </a:rPr>
              <a:t>.</a:t>
            </a:r>
            <a:r>
              <a:rPr lang="ru-RU" sz="1300" dirty="0" smtClean="0">
                <a:solidFill>
                  <a:srgbClr val="0066CC"/>
                </a:solidFill>
              </a:rPr>
              <a:t> Освоение газовых, газоконденсатных и нефтегазоконденсатных месторождений. Система стандартов по программному обеспечению для решения задач разведки и разработки месторождений. Основные положения и технические требования.</a:t>
            </a:r>
          </a:p>
          <a:p>
            <a:pPr algn="just"/>
            <a:r>
              <a:rPr lang="ru-RU" sz="1300" dirty="0" smtClean="0">
                <a:solidFill>
                  <a:srgbClr val="0066CC"/>
                </a:solidFill>
              </a:rPr>
              <a:t> </a:t>
            </a:r>
          </a:p>
          <a:p>
            <a:pPr lvl="0" algn="just"/>
            <a:r>
              <a:rPr lang="ru-RU" sz="1300" dirty="0" smtClean="0">
                <a:solidFill>
                  <a:srgbClr val="0066CC"/>
                </a:solidFill>
              </a:rPr>
              <a:t>2. Освоение газовых, газоконденсатных и нефтегазоконденсатных месторождений. Основные требования к исходным данным программных комплексов для решения задач геологического и гидродинамического моделирования месторождений.</a:t>
            </a:r>
          </a:p>
          <a:p>
            <a:pPr algn="just"/>
            <a:r>
              <a:rPr lang="ru-RU" sz="1300" dirty="0" smtClean="0">
                <a:solidFill>
                  <a:srgbClr val="0066CC"/>
                </a:solidFill>
              </a:rPr>
              <a:t> </a:t>
            </a:r>
          </a:p>
          <a:p>
            <a:pPr lvl="0" algn="just"/>
            <a:r>
              <a:rPr lang="ru-RU" sz="1300" dirty="0" smtClean="0">
                <a:solidFill>
                  <a:srgbClr val="0066CC"/>
                </a:solidFill>
              </a:rPr>
              <a:t>3. Освоение газовых, газоконденсатных и нефтегазоконденсатных месторождений. Программное обеспечение для обработки и интерпретации данных сейсморазведки. Основные функциональные и технические требования.</a:t>
            </a:r>
          </a:p>
          <a:p>
            <a:pPr algn="just"/>
            <a:r>
              <a:rPr lang="ru-RU" sz="1300" dirty="0" smtClean="0">
                <a:solidFill>
                  <a:srgbClr val="0066CC"/>
                </a:solidFill>
              </a:rPr>
              <a:t> </a:t>
            </a:r>
          </a:p>
          <a:p>
            <a:pPr lvl="0" algn="just"/>
            <a:r>
              <a:rPr lang="ru-RU" sz="1300" dirty="0" smtClean="0">
                <a:solidFill>
                  <a:srgbClr val="0066CC"/>
                </a:solidFill>
              </a:rPr>
              <a:t>4. Освоение газовых, газоконденсатных и нефтегазоконденсатных месторождений. Программное обеспечение для геологического моделирования месторождений. Основные функциональные и технические требования.</a:t>
            </a:r>
          </a:p>
          <a:p>
            <a:pPr algn="just"/>
            <a:r>
              <a:rPr lang="ru-RU" sz="1300" dirty="0" smtClean="0">
                <a:solidFill>
                  <a:srgbClr val="0066CC"/>
                </a:solidFill>
              </a:rPr>
              <a:t> </a:t>
            </a:r>
          </a:p>
          <a:p>
            <a:pPr lvl="0" algn="just"/>
            <a:r>
              <a:rPr lang="ru-RU" sz="1300" dirty="0" smtClean="0">
                <a:solidFill>
                  <a:srgbClr val="0066CC"/>
                </a:solidFill>
              </a:rPr>
              <a:t>5. Освоение газовых, газоконденсатных и нефтегазоконденсатных месторождений. Программное обеспечение для гидродинамического  моделирования месторождений. Основные функциональные и технические требования.</a:t>
            </a:r>
          </a:p>
          <a:p>
            <a:pPr algn="just"/>
            <a:r>
              <a:rPr lang="ru-RU" sz="1300" dirty="0" smtClean="0">
                <a:solidFill>
                  <a:srgbClr val="0066CC"/>
                </a:solidFill>
              </a:rPr>
              <a:t> </a:t>
            </a:r>
          </a:p>
          <a:p>
            <a:pPr lvl="0" algn="just"/>
            <a:r>
              <a:rPr lang="ru-RU" sz="1300" dirty="0" smtClean="0">
                <a:solidFill>
                  <a:srgbClr val="0066CC"/>
                </a:solidFill>
              </a:rPr>
              <a:t>6. Освоение газовых, газоконденсатных и нефтегазоконденсатных месторождений. Программное обеспечение для моделирования систем сбора и подготовки углеводородов. Основные функциональные и технические</a:t>
            </a:r>
          </a:p>
          <a:p>
            <a:pPr algn="just"/>
            <a:r>
              <a:rPr lang="ru-RU" sz="1300" dirty="0" smtClean="0">
                <a:solidFill>
                  <a:srgbClr val="0066CC"/>
                </a:solidFill>
              </a:rPr>
              <a:t> </a:t>
            </a:r>
          </a:p>
          <a:p>
            <a:pPr lvl="0" algn="just"/>
            <a:r>
              <a:rPr lang="ru-RU" sz="1300" dirty="0" smtClean="0">
                <a:solidFill>
                  <a:srgbClr val="0066CC"/>
                </a:solidFill>
              </a:rPr>
              <a:t>7. Освоение газовых, газоконденсатных и нефтегазоконденсатных месторождений.  Программное обеспечение для проектирования и строительства скважин. Основные функциональные и технические требования.</a:t>
            </a:r>
            <a:endParaRPr lang="ru-RU" sz="1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64915" y="190997"/>
            <a:ext cx="7157165" cy="808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Разработка национальных стандартов (движение и обмен геолого-геофизической информацией)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2020" y="1828800"/>
            <a:ext cx="74295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0066CC"/>
                </a:solidFill>
              </a:rPr>
              <a:t>1.</a:t>
            </a:r>
            <a:r>
              <a:rPr lang="ru-RU" sz="1400" dirty="0" smtClean="0">
                <a:solidFill>
                  <a:srgbClr val="0066CC"/>
                </a:solidFill>
              </a:rPr>
              <a:t> Проектирование и освоение газовых, газоконденсатных, нефтегазовых и нефтегазоконденсатных месторождений. Движение геолого-технологической информации в процессе строительства скважин. Технические требования. (Разработка ГОСТ Р на основе открытых стандартов WITSM</a:t>
            </a:r>
            <a:r>
              <a:rPr lang="en-US" sz="1400" dirty="0" smtClean="0">
                <a:solidFill>
                  <a:srgbClr val="0066CC"/>
                </a:solidFill>
              </a:rPr>
              <a:t>L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algn="just"/>
            <a:r>
              <a:rPr lang="ru-RU" sz="1400" dirty="0" smtClean="0">
                <a:solidFill>
                  <a:srgbClr val="0066CC"/>
                </a:solidFill>
              </a:rPr>
              <a:t> </a:t>
            </a:r>
          </a:p>
          <a:p>
            <a:pPr algn="just"/>
            <a:r>
              <a:rPr lang="ru-RU" sz="1400" dirty="0" smtClean="0">
                <a:solidFill>
                  <a:srgbClr val="0066CC"/>
                </a:solidFill>
              </a:rPr>
              <a:t>2. Проектирование и освоение газовых, газоконденсатных, нефтегазовых и нефтегазоконденсатных месторождений. Движение геолого-технологической информации в процессе добычи углеводородного сырья и оптимизации разработки месторождений. Технические требования. (Разработка ГОСТ Р на основе открытых стандартов PRODML)</a:t>
            </a:r>
          </a:p>
          <a:p>
            <a:pPr algn="just"/>
            <a:r>
              <a:rPr lang="ru-RU" sz="1400" dirty="0" smtClean="0">
                <a:solidFill>
                  <a:srgbClr val="0066CC"/>
                </a:solidFill>
              </a:rPr>
              <a:t> </a:t>
            </a:r>
          </a:p>
          <a:p>
            <a:pPr algn="just"/>
            <a:r>
              <a:rPr lang="ru-RU" sz="1400" dirty="0" smtClean="0">
                <a:solidFill>
                  <a:srgbClr val="0066CC"/>
                </a:solidFill>
              </a:rPr>
              <a:t>3. Проектирование и освоение газовых, газоконденсатных, нефтегазовых и нефтегазоконденсатных месторождений. Движение геолого-технологической информации в процессе геологического и гидродинамического моделирования. Технические требования..(Разработка ГОСТ Р на основе открытых стандартов  RESQML)</a:t>
            </a:r>
          </a:p>
          <a:p>
            <a:pPr algn="just"/>
            <a:endParaRPr lang="ru-RU" sz="1200" dirty="0" smtClean="0">
              <a:solidFill>
                <a:srgbClr val="0066CC"/>
              </a:solidFill>
            </a:endParaRPr>
          </a:p>
          <a:p>
            <a:pPr lvl="0" algn="just">
              <a:spcBef>
                <a:spcPts val="600"/>
              </a:spcBef>
            </a:pPr>
            <a:endParaRPr lang="ru-RU" sz="1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80155" y="328157"/>
            <a:ext cx="7157165" cy="448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План работ МТК 523 на 2014 год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9640" y="1813560"/>
            <a:ext cx="74295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400" dirty="0" smtClean="0">
                <a:solidFill>
                  <a:srgbClr val="0066CC"/>
                </a:solidFill>
              </a:rPr>
              <a:t>1.</a:t>
            </a:r>
            <a:r>
              <a:rPr lang="ru-RU" sz="1400" dirty="0" smtClean="0">
                <a:solidFill>
                  <a:srgbClr val="0066CC"/>
                </a:solidFill>
              </a:rPr>
              <a:t> Нефтяная и газовая промышленность. Головки колонные. Типы, основные параметры и присоединительные размеры.  (Пересмотр стандарта ГОСТ 30196-94)</a:t>
            </a:r>
          </a:p>
          <a:p>
            <a:pPr lvl="0" algn="just"/>
            <a:r>
              <a:rPr lang="ru-RU" sz="1400" dirty="0" smtClean="0">
                <a:solidFill>
                  <a:srgbClr val="0066CC"/>
                </a:solidFill>
              </a:rPr>
              <a:t> </a:t>
            </a:r>
          </a:p>
          <a:p>
            <a:pPr lvl="0" algn="just"/>
            <a:r>
              <a:rPr lang="ru-RU" sz="1400" dirty="0" smtClean="0">
                <a:solidFill>
                  <a:srgbClr val="0066CC"/>
                </a:solidFill>
              </a:rPr>
              <a:t>2. Нефтяная и газовая промышленность. Арматура фонтанная и нагнетательная. Типовые схемы, основные параметры и технические требования к конструкции. (Пересмотр стандарта ГОСТ 13846-89)</a:t>
            </a:r>
          </a:p>
          <a:p>
            <a:pPr lvl="0" algn="just"/>
            <a:r>
              <a:rPr lang="ru-RU" sz="1400" dirty="0" smtClean="0">
                <a:solidFill>
                  <a:srgbClr val="0066CC"/>
                </a:solidFill>
              </a:rPr>
              <a:t> </a:t>
            </a:r>
          </a:p>
          <a:p>
            <a:pPr lvl="0" algn="just"/>
            <a:r>
              <a:rPr lang="ru-RU" sz="1400" dirty="0" smtClean="0">
                <a:solidFill>
                  <a:srgbClr val="0066CC"/>
                </a:solidFill>
              </a:rPr>
              <a:t>3. Нефтяная и газовая промышленность. Днища эллиптические отбортованные стальные для сосудов, аппаратов и котлов. Основные размеры. (Пересмотр стандарта ГОСТ 6533-78)</a:t>
            </a:r>
          </a:p>
          <a:p>
            <a:pPr lvl="0" algn="just"/>
            <a:r>
              <a:rPr lang="ru-RU" sz="1400" dirty="0" smtClean="0">
                <a:solidFill>
                  <a:srgbClr val="0066CC"/>
                </a:solidFill>
              </a:rPr>
              <a:t> </a:t>
            </a:r>
          </a:p>
          <a:p>
            <a:pPr lvl="0" algn="just"/>
            <a:r>
              <a:rPr lang="ru-RU" sz="1400" dirty="0" smtClean="0">
                <a:solidFill>
                  <a:srgbClr val="0066CC"/>
                </a:solidFill>
              </a:rPr>
              <a:t>4. Нефтяная и газовая промышленность. Заглушки сферические. Конструкция и размеры.                 (Пересмотр стандарта ГОСТ 3111-81)</a:t>
            </a:r>
          </a:p>
          <a:p>
            <a:pPr lvl="0" algn="just"/>
            <a:r>
              <a:rPr lang="ru-RU" sz="1400" dirty="0" smtClean="0">
                <a:solidFill>
                  <a:srgbClr val="0066CC"/>
                </a:solidFill>
              </a:rPr>
              <a:t> </a:t>
            </a:r>
            <a:endParaRPr lang="ru-RU" sz="1200" dirty="0" smtClean="0">
              <a:solidFill>
                <a:srgbClr val="0066CC"/>
              </a:solidFill>
            </a:endParaRPr>
          </a:p>
          <a:p>
            <a:pPr lvl="0" algn="just">
              <a:spcBef>
                <a:spcPts val="600"/>
              </a:spcBef>
            </a:pPr>
            <a:endParaRPr lang="ru-RU" sz="1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305297"/>
            <a:ext cx="7157165" cy="448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Разработка национальных стандартов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9640" y="1363980"/>
            <a:ext cx="74295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1400" dirty="0" smtClean="0">
                <a:solidFill>
                  <a:srgbClr val="0066CC"/>
                </a:solidFill>
              </a:rPr>
              <a:t>1.</a:t>
            </a:r>
            <a:r>
              <a:rPr lang="ru-RU" sz="1400" dirty="0" smtClean="0">
                <a:solidFill>
                  <a:srgbClr val="0066CC"/>
                </a:solidFill>
              </a:rPr>
              <a:t> Проектирование разработки и освоение газовых и газоконденсатных месторождений. Требования к контролю за разработкой газовых и газоконденсатных месторождений. Разработка ГОСТ Р. </a:t>
            </a:r>
          </a:p>
          <a:p>
            <a:pPr lvl="0"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2. Проектирование разработки и освоение газовых и газоконденсатных месторождений. Регулирование разработки газовых и газоконденсатных месторождений. Основные положения и требования. Разработка ГОСТ Р. </a:t>
            </a:r>
          </a:p>
          <a:p>
            <a:pPr lvl="0"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3. Проектирование разработки и освоение газовых и газоконденсатных месторождений. Требования к техническим проектам разработки месторождений на шельфе. Разработка ГОСТ Р.</a:t>
            </a:r>
          </a:p>
          <a:p>
            <a:pPr lvl="0"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4. Проектирование разработки и освоение газовых и газоконденсатных месторождений. Разработка газоконденсатных месторождений с нефтяными оторочками. Разработка ГОСТ Р.</a:t>
            </a:r>
          </a:p>
          <a:p>
            <a:pPr lvl="0"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5. Проектирование разработки и освоение газовых и газоконденсатных месторождений. Требования к метрологическому обеспечению геофизических исследований скважин. Разработка ГОСТ Р.</a:t>
            </a:r>
          </a:p>
          <a:p>
            <a:pPr lvl="0"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6. Проектирование разработки и освоение газовых и газоконденсатных месторождений. Газоконденсатные исследования скважин и пластов. Разработка ГОСТ Р.</a:t>
            </a:r>
          </a:p>
          <a:p>
            <a:pPr lvl="0"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7. Залежи газоконденсатные и нефтегазоконденсатные. Методы определения газоконденсатных характеристик скважинной продукции промысловые. Термины и определения. Разработка ГОСТ Р. </a:t>
            </a:r>
          </a:p>
          <a:p>
            <a:pPr lvl="0"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8. Залежи газоконденсатные и нефтегазоконденсатные. Методы определения физико-химических характеристик пластовых флюидов и скважинной продукции лабораторные. Термины и определения. Разработка ГОСТ Р.</a:t>
            </a:r>
            <a:r>
              <a:rPr lang="en-US" sz="1400" dirty="0" smtClean="0">
                <a:solidFill>
                  <a:srgbClr val="0066CC"/>
                </a:solidFill>
              </a:rPr>
              <a:t> </a:t>
            </a:r>
            <a:endParaRPr lang="ru-RU" sz="1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305297"/>
            <a:ext cx="7157165" cy="448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Разработка национальных стандартов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14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37260" y="1607820"/>
            <a:ext cx="74295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9</a:t>
            </a:r>
            <a:r>
              <a:rPr lang="en-US" sz="1400" dirty="0" smtClean="0">
                <a:solidFill>
                  <a:srgbClr val="0066CC"/>
                </a:solidFill>
              </a:rPr>
              <a:t>.</a:t>
            </a:r>
            <a:r>
              <a:rPr lang="ru-RU" sz="1400" dirty="0" smtClean="0">
                <a:solidFill>
                  <a:srgbClr val="0066CC"/>
                </a:solidFill>
              </a:rPr>
              <a:t> Залежи газоконденсатные и нефтегазоконденсатные. Методы определения фазового состояния пластовых флюидов экспериментальные. Термины и определения. Разработка ГОСТ Р.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10. Залежи газоконденсатные и нефтегазоконденсатные. Установки для определения газоконденсатных характеристик скважинной продукции промысловые. Термины и определения. Разработка ГОСТ Р.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11. Залежи газоконденсатные и нефтегазоконденсатные. Установки для определения физико-химических характеристик пластовых флюидов и скважинной продукции лабораторные. Термины и определения. Разработка ГОСТ Р.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12. Залежи газоконденсатные и нефтегазоконденсатные. Установки для определения фазового состояния пластовых флюидов экспериментальные. Термины и определения.  Разработка ГОСТ Р. 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13. Система стандартных обозначений затрат на объекты добычи и переработки нефти и газа. Разработка ГОСТ Р. </a:t>
            </a:r>
          </a:p>
          <a:p>
            <a:pPr algn="just">
              <a:spcBef>
                <a:spcPts val="600"/>
              </a:spcBef>
            </a:pPr>
            <a:endParaRPr lang="ru-RU" sz="1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175757"/>
            <a:ext cx="7157165" cy="808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Перевод внутренних нормативных документов </a:t>
            </a:r>
          </a:p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в ранг национальных стандартов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15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9640" y="1495624"/>
            <a:ext cx="74295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dirty="0" smtClean="0">
                <a:solidFill>
                  <a:srgbClr val="0066CC"/>
                </a:solidFill>
              </a:rPr>
              <a:t>1.</a:t>
            </a:r>
            <a:r>
              <a:rPr lang="ru-RU" sz="1400" dirty="0" smtClean="0">
                <a:solidFill>
                  <a:srgbClr val="0066CC"/>
                </a:solidFill>
              </a:rPr>
              <a:t> СТО Газпром 2-2.3-651-2012 «Изучение газоконденсатной характеристики скважин и месторождений. Методики обработки и интерпретации данных газоконденсатных исследований скважин с различным составом продукции»»</a:t>
            </a:r>
          </a:p>
          <a:p>
            <a:pPr algn="just">
              <a:spcBef>
                <a:spcPts val="600"/>
              </a:spcBef>
            </a:pPr>
            <a:r>
              <a:rPr lang="en-US" sz="1400" dirty="0" smtClean="0">
                <a:solidFill>
                  <a:srgbClr val="0066CC"/>
                </a:solidFill>
              </a:rPr>
              <a:t>2.</a:t>
            </a:r>
            <a:r>
              <a:rPr lang="ru-RU" sz="1400" dirty="0" smtClean="0">
                <a:solidFill>
                  <a:srgbClr val="0066CC"/>
                </a:solidFill>
              </a:rPr>
              <a:t>СТО Газпром 2-2.3-659-2012 «Изучение газоконденсатной характеристики скважин и месторождений. Промысловые газоконденсатные исследования. Общие положения и технические требования»</a:t>
            </a:r>
          </a:p>
          <a:p>
            <a:pPr algn="just">
              <a:spcBef>
                <a:spcPts val="600"/>
              </a:spcBef>
            </a:pPr>
            <a:r>
              <a:rPr lang="en-US" sz="1400" dirty="0" smtClean="0">
                <a:solidFill>
                  <a:srgbClr val="0066CC"/>
                </a:solidFill>
              </a:rPr>
              <a:t>3. </a:t>
            </a:r>
            <a:r>
              <a:rPr lang="ru-RU" sz="1400" dirty="0" smtClean="0">
                <a:solidFill>
                  <a:srgbClr val="0066CC"/>
                </a:solidFill>
              </a:rPr>
              <a:t>СТО Газпром 2-2.3-658-2012 «Изучение газоконденсатной характеристики скважин и месторождений. Промысловые газоконденсатные исследования скважин методом промышленных отборов и сепарации продукции на устье скважины»</a:t>
            </a:r>
          </a:p>
          <a:p>
            <a:pPr algn="just">
              <a:spcBef>
                <a:spcPts val="600"/>
              </a:spcBef>
            </a:pPr>
            <a:r>
              <a:rPr lang="en-US" sz="1400" dirty="0" smtClean="0">
                <a:solidFill>
                  <a:srgbClr val="0066CC"/>
                </a:solidFill>
              </a:rPr>
              <a:t>4. </a:t>
            </a:r>
            <a:r>
              <a:rPr lang="ru-RU" sz="1400" dirty="0" smtClean="0">
                <a:solidFill>
                  <a:srgbClr val="0066CC"/>
                </a:solidFill>
              </a:rPr>
              <a:t>СТО Газпром 2-2.3-660-2012 «Изучение газоконденсатной характеристики скважин и месторождений. Промысловые газоконденсатные исследования скважин методом промышленных отборов продукции на установках комплексной подготовки газа и конденсата»</a:t>
            </a:r>
          </a:p>
          <a:p>
            <a:pPr algn="just">
              <a:spcBef>
                <a:spcPts val="600"/>
              </a:spcBef>
            </a:pPr>
            <a:r>
              <a:rPr lang="en-US" sz="1400" dirty="0" smtClean="0">
                <a:solidFill>
                  <a:srgbClr val="0066CC"/>
                </a:solidFill>
              </a:rPr>
              <a:t>5. </a:t>
            </a:r>
            <a:r>
              <a:rPr lang="ru-RU" sz="1400" dirty="0" smtClean="0">
                <a:solidFill>
                  <a:srgbClr val="0066CC"/>
                </a:solidFill>
              </a:rPr>
              <a:t>СТО Газпром2-2.3-734-2013 «Изучение газоконденсатной характеристики скважин и месторождений. Технология масштабных промысловых газоконденсатных исследований. Общие положения и технические требования»</a:t>
            </a:r>
          </a:p>
          <a:p>
            <a:pPr algn="just">
              <a:spcBef>
                <a:spcPts val="600"/>
              </a:spcBef>
            </a:pPr>
            <a:r>
              <a:rPr lang="en-US" sz="1400" dirty="0" smtClean="0">
                <a:solidFill>
                  <a:srgbClr val="0066CC"/>
                </a:solidFill>
              </a:rPr>
              <a:t>6. </a:t>
            </a:r>
            <a:r>
              <a:rPr lang="ru-RU" sz="1400" dirty="0" smtClean="0">
                <a:solidFill>
                  <a:srgbClr val="0066CC"/>
                </a:solidFill>
              </a:rPr>
              <a:t>СТО Газпром 2-3.3-809-2014 «Изучение газоконденсатной характеристики скважин и месторождений. Планирование и учет извлечения из пласта полезных ископаемых»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 </a:t>
            </a:r>
            <a:endParaRPr lang="ru-RU" sz="1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573" y="1292522"/>
            <a:ext cx="7851227" cy="34036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2200" b="0" kern="1200" dirty="0" smtClean="0">
                <a:solidFill>
                  <a:srgbClr val="0066CC"/>
                </a:solidFill>
              </a:rPr>
              <a:t>Длительные сроки утверждения стандартов (до 2-х лет и более)</a:t>
            </a:r>
          </a:p>
          <a:p>
            <a:pPr algn="just">
              <a:spcBef>
                <a:spcPts val="600"/>
              </a:spcBef>
            </a:pPr>
            <a:endParaRPr lang="ru-RU" sz="1400" kern="1200" dirty="0">
              <a:solidFill>
                <a:srgbClr val="0066CC"/>
              </a:solidFill>
              <a:latin typeface="Arial Narrow" pitchFamily="34" charset="0"/>
            </a:endParaRPr>
          </a:p>
          <a:p>
            <a:pPr marL="0" lvl="1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2000" kern="1200" dirty="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rPr>
              <a:t>В результаты отдельные стандарты частично утрачивают свою актуальность, в частности, в связи </a:t>
            </a:r>
            <a:r>
              <a:rPr lang="ru-RU" sz="2000" kern="1200" dirty="0" smtClean="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rPr>
              <a:t>с</a:t>
            </a:r>
            <a:r>
              <a:rPr lang="en-US" sz="2000" kern="1200" dirty="0" smtClean="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2000" kern="1200" dirty="0" smtClean="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rPr>
              <a:t>происходящими </a:t>
            </a:r>
            <a:r>
              <a:rPr lang="ru-RU" sz="2000" kern="1200" dirty="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rPr>
              <a:t>изменениями законодательной и нормативной базы, и уже нуждаются в </a:t>
            </a:r>
            <a:r>
              <a:rPr lang="ru-RU" sz="2000" kern="1200" dirty="0" smtClean="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rPr>
              <a:t>корректировке</a:t>
            </a:r>
            <a:endParaRPr lang="ru-RU" sz="2000" kern="1200" dirty="0">
              <a:solidFill>
                <a:srgbClr val="0066CC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16</a:t>
            </a:fld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72535" y="297677"/>
            <a:ext cx="7157165" cy="448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Проблемные вопросы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297677"/>
            <a:ext cx="7157165" cy="448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Проблемные вопросы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4270" y="1380003"/>
            <a:ext cx="79221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 algn="ctr"/>
            <a:r>
              <a:rPr lang="ru-RU" sz="2200" dirty="0" smtClean="0">
                <a:solidFill>
                  <a:srgbClr val="0066CC"/>
                </a:solidFill>
              </a:rPr>
              <a:t>Противоречивость законов</a:t>
            </a:r>
          </a:p>
          <a:p>
            <a:pPr marL="342900" lvl="3" indent="-342900" algn="ctr"/>
            <a:endParaRPr lang="ru-RU" sz="1400" dirty="0" smtClean="0">
              <a:solidFill>
                <a:srgbClr val="0066CC"/>
              </a:solidFill>
            </a:endParaRPr>
          </a:p>
          <a:p>
            <a:pPr marL="342900" lvl="3" indent="-342900" algn="ctr"/>
            <a:r>
              <a:rPr lang="ru-RU" sz="1600" dirty="0" smtClean="0">
                <a:solidFill>
                  <a:srgbClr val="0066CC"/>
                </a:solidFill>
              </a:rPr>
              <a:t>1. Закон РФ «О недрах»</a:t>
            </a:r>
          </a:p>
          <a:p>
            <a:pPr marL="342900" indent="-342900" algn="ctr"/>
            <a:endParaRPr lang="ru-RU" sz="1400" dirty="0" smtClean="0">
              <a:solidFill>
                <a:srgbClr val="0066CC"/>
              </a:solidFill>
            </a:endParaRPr>
          </a:p>
          <a:p>
            <a:pPr indent="15875" algn="just"/>
            <a:r>
              <a:rPr lang="ru-RU" sz="1400" dirty="0" smtClean="0">
                <a:solidFill>
                  <a:srgbClr val="0066CC"/>
                </a:solidFill>
              </a:rPr>
              <a:t>Пользователь недр </a:t>
            </a:r>
            <a:r>
              <a:rPr lang="ru-RU" sz="1400" dirty="0" smtClean="0">
                <a:solidFill>
                  <a:srgbClr val="FF0000"/>
                </a:solidFill>
              </a:rPr>
              <a:t>обязан обеспечить </a:t>
            </a:r>
            <a:r>
              <a:rPr lang="ru-RU" sz="1400" dirty="0" smtClean="0">
                <a:solidFill>
                  <a:srgbClr val="0066CC"/>
                </a:solidFill>
              </a:rPr>
              <a:t>- соблюдение требований законодательства, а также утвержденных в установленном порядке стандартов (норм, правил) по технологии ведения работ, связанных с пользованием недрами и при первичной переработке минерального сырья.</a:t>
            </a:r>
          </a:p>
          <a:p>
            <a:pPr indent="15875" algn="just"/>
            <a:endParaRPr lang="ru-RU" sz="1400" dirty="0" smtClean="0">
              <a:solidFill>
                <a:srgbClr val="0066CC"/>
              </a:solidFill>
            </a:endParaRPr>
          </a:p>
          <a:p>
            <a:pPr indent="15875" algn="ctr"/>
            <a:r>
              <a:rPr lang="ru-RU" sz="1600" dirty="0" smtClean="0">
                <a:solidFill>
                  <a:srgbClr val="0066CC"/>
                </a:solidFill>
              </a:rPr>
              <a:t>2. Закон РФ «О техническом регулировании»</a:t>
            </a:r>
          </a:p>
          <a:p>
            <a:pPr indent="15875"/>
            <a:endParaRPr lang="ru-RU" sz="1400" dirty="0" smtClean="0">
              <a:solidFill>
                <a:srgbClr val="0066CC"/>
              </a:solidFill>
            </a:endParaRPr>
          </a:p>
          <a:p>
            <a:pPr indent="15875" algn="just"/>
            <a:r>
              <a:rPr lang="ru-RU" sz="1400" b="1" dirty="0" smtClean="0">
                <a:solidFill>
                  <a:srgbClr val="0066CC"/>
                </a:solidFill>
              </a:rPr>
              <a:t>Стандарт </a:t>
            </a:r>
            <a:r>
              <a:rPr lang="ru-RU" sz="1400" dirty="0" smtClean="0">
                <a:solidFill>
                  <a:srgbClr val="0066CC"/>
                </a:solidFill>
              </a:rPr>
              <a:t>- </a:t>
            </a:r>
            <a:r>
              <a:rPr lang="ru-RU" sz="1400" dirty="0">
                <a:solidFill>
                  <a:srgbClr val="0066CC"/>
                </a:solidFill>
              </a:rPr>
              <a:t>документ, в котором в целях </a:t>
            </a:r>
            <a:r>
              <a:rPr lang="ru-RU" sz="1400" dirty="0">
                <a:solidFill>
                  <a:srgbClr val="FF0000"/>
                </a:solidFill>
              </a:rPr>
              <a:t>добровольного многократного использования </a:t>
            </a:r>
            <a:r>
              <a:rPr lang="ru-RU" sz="1400" dirty="0">
                <a:solidFill>
                  <a:srgbClr val="0066CC"/>
                </a:solidFill>
              </a:rPr>
              <a:t>устанавливаются характеристики продукции, правила осуществления и характеристики процессов проектирования (включая изыскания), производства, строительства, монтажа, наладки, эксплуатации, хранения, перевозки, реализации и утилизации, выполнения работ или оказания услуг. </a:t>
            </a:r>
          </a:p>
          <a:p>
            <a:pPr indent="15875" algn="ctr"/>
            <a:endParaRPr lang="ru-RU" sz="1400" dirty="0" smtClean="0">
              <a:solidFill>
                <a:srgbClr val="0066CC"/>
              </a:solidFill>
            </a:endParaRPr>
          </a:p>
          <a:p>
            <a:pPr indent="15875" algn="just"/>
            <a:r>
              <a:rPr lang="ru-RU" sz="1400" b="1" dirty="0" smtClean="0">
                <a:solidFill>
                  <a:srgbClr val="0066CC"/>
                </a:solidFill>
              </a:rPr>
              <a:t>Стандартизация</a:t>
            </a:r>
            <a:r>
              <a:rPr lang="ru-RU" sz="1400" dirty="0" smtClean="0">
                <a:solidFill>
                  <a:srgbClr val="0066CC"/>
                </a:solidFill>
              </a:rPr>
              <a:t> - деятельность по установлению правил и характеристик в целях их </a:t>
            </a:r>
            <a:r>
              <a:rPr lang="ru-RU" sz="1400" dirty="0" smtClean="0">
                <a:solidFill>
                  <a:srgbClr val="FF0000"/>
                </a:solidFill>
              </a:rPr>
              <a:t>добровольного многократного использования</a:t>
            </a:r>
            <a:r>
              <a:rPr lang="ru-RU" sz="1400" dirty="0" smtClean="0">
                <a:solidFill>
                  <a:srgbClr val="0066CC"/>
                </a:solidFill>
              </a:rPr>
              <a:t>, направленная на достижение упорядоченности в сферах производства и обращения продукции и повышение конкурентоспособности продукции, работ или услуг.</a:t>
            </a:r>
          </a:p>
          <a:p>
            <a:pPr indent="15875" algn="just"/>
            <a:endParaRPr lang="ru-RU" sz="14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297677"/>
            <a:ext cx="7157165" cy="448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Проблемные вопросы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18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81303" y="1084655"/>
            <a:ext cx="3302876" cy="5202292"/>
            <a:chOff x="181303" y="1084655"/>
            <a:chExt cx="3302876" cy="5202292"/>
          </a:xfrm>
        </p:grpSpPr>
        <p:pic>
          <p:nvPicPr>
            <p:cNvPr id="1027" name="Picture 3" descr="D:\Scan\[без имени]_03102014101314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303" y="1084655"/>
              <a:ext cx="2916621" cy="3938682"/>
            </a:xfrm>
            <a:prstGeom prst="rect">
              <a:avLst/>
            </a:prstGeom>
            <a:noFill/>
          </p:spPr>
        </p:pic>
        <p:pic>
          <p:nvPicPr>
            <p:cNvPr id="1028" name="Picture 4" descr="D:\Scan\[без имени]_03102014101341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7921" y="2446734"/>
              <a:ext cx="2806258" cy="3840213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3323772" y="1315170"/>
            <a:ext cx="56333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Разработаны ТК23: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66CC"/>
                </a:solidFill>
              </a:rPr>
              <a:t>ГОСТ Р 55415-2013 «Месторождения газовые, газоконденсатные, нефтегазовые и нефтегазоконденсатные. Правила разработки»</a:t>
            </a: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	(</a:t>
            </a:r>
            <a:r>
              <a:rPr lang="ru-RU" sz="1400" dirty="0" smtClean="0">
                <a:solidFill>
                  <a:srgbClr val="00B050"/>
                </a:solidFill>
              </a:rPr>
              <a:t>Введен в действие с 01 ноября 2013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66CC"/>
                </a:solidFill>
              </a:rPr>
              <a:t>ГОСТ Р 55414-2013 «Месторождения газовые, газоконденсатные, нефтегазовые и нефтегазоконденсатные. Требования к техническому проекту разработки» 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	(</a:t>
            </a:r>
            <a:r>
              <a:rPr lang="ru-RU" sz="1400" dirty="0" smtClean="0">
                <a:solidFill>
                  <a:srgbClr val="00B050"/>
                </a:solidFill>
              </a:rPr>
              <a:t>Введен в действие с 01 ноября 2013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algn="ctr">
              <a:spcBef>
                <a:spcPts val="12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Поручение </a:t>
            </a:r>
            <a:r>
              <a:rPr lang="ru-RU" sz="1600" dirty="0">
                <a:solidFill>
                  <a:srgbClr val="0066CC"/>
                </a:solidFill>
              </a:rPr>
              <a:t>Протокола от 13.02.2013 </a:t>
            </a:r>
            <a:r>
              <a:rPr lang="ru-RU" sz="1600" dirty="0" smtClean="0">
                <a:solidFill>
                  <a:srgbClr val="0066CC"/>
                </a:solidFill>
              </a:rPr>
              <a:t> № </a:t>
            </a:r>
            <a:r>
              <a:rPr lang="ru-RU" sz="1600" dirty="0">
                <a:solidFill>
                  <a:srgbClr val="0066CC"/>
                </a:solidFill>
              </a:rPr>
              <a:t>А60-26-160: </a:t>
            </a:r>
            <a:endParaRPr lang="ru-RU" sz="1600" dirty="0" smtClean="0">
              <a:solidFill>
                <a:srgbClr val="0066CC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rgbClr val="0066CC"/>
                </a:solidFill>
              </a:rPr>
              <a:t>Правительству РФ совместно с заинтересованными организациями  обеспечить подготовку и введение в действие обязательных для применения </a:t>
            </a:r>
            <a:r>
              <a:rPr lang="ru-RU" sz="1200" dirty="0" err="1" smtClean="0">
                <a:solidFill>
                  <a:srgbClr val="0066CC"/>
                </a:solidFill>
              </a:rPr>
              <a:t>недропользователями</a:t>
            </a:r>
            <a:r>
              <a:rPr lang="ru-RU" sz="1200" dirty="0" smtClean="0">
                <a:solidFill>
                  <a:srgbClr val="0066CC"/>
                </a:solidFill>
              </a:rPr>
              <a:t> нормативных документов, используемых при проектировании разработки месторождений полезных ископаемых</a:t>
            </a: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Ведется подготовка пакета обязательных для исполнения </a:t>
            </a:r>
            <a:r>
              <a:rPr lang="ru-RU" sz="1600" dirty="0" err="1" smtClean="0">
                <a:solidFill>
                  <a:srgbClr val="0066CC"/>
                </a:solidFill>
              </a:rPr>
              <a:t>недропользователями</a:t>
            </a:r>
            <a:r>
              <a:rPr lang="ru-RU" sz="1600" dirty="0" smtClean="0">
                <a:solidFill>
                  <a:srgbClr val="0066CC"/>
                </a:solidFill>
              </a:rPr>
              <a:t> документов: </a:t>
            </a:r>
          </a:p>
          <a:p>
            <a:pPr lvl="0" indent="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66CC"/>
                </a:solidFill>
              </a:rPr>
              <a:t>Инструкция </a:t>
            </a:r>
            <a:r>
              <a:rPr lang="ru-RU" sz="1200" dirty="0">
                <a:solidFill>
                  <a:srgbClr val="0066CC"/>
                </a:solidFill>
              </a:rPr>
              <a:t>по применению классификации запасов и ресурсов </a:t>
            </a:r>
            <a:r>
              <a:rPr lang="ru-RU" sz="1200" dirty="0" smtClean="0">
                <a:solidFill>
                  <a:srgbClr val="0066CC"/>
                </a:solidFill>
              </a:rPr>
              <a:t>нефти </a:t>
            </a:r>
            <a:r>
              <a:rPr lang="ru-RU" sz="1200" dirty="0">
                <a:solidFill>
                  <a:srgbClr val="0066CC"/>
                </a:solidFill>
              </a:rPr>
              <a:t>и горючих газов</a:t>
            </a:r>
          </a:p>
          <a:p>
            <a:pPr lvl="0" indent="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66CC"/>
                </a:solidFill>
              </a:rPr>
              <a:t>Правила разработки месторождений углеводородного сырья</a:t>
            </a:r>
          </a:p>
          <a:p>
            <a:pPr lvl="0" indent="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66CC"/>
                </a:solidFill>
              </a:rPr>
              <a:t>Правила </a:t>
            </a:r>
            <a:r>
              <a:rPr lang="ru-RU" sz="1200" dirty="0">
                <a:solidFill>
                  <a:srgbClr val="0066CC"/>
                </a:solidFill>
              </a:rPr>
              <a:t>проектирования разработки месторождений углеводородного </a:t>
            </a:r>
            <a:r>
              <a:rPr lang="ru-RU" sz="1200" dirty="0" smtClean="0">
                <a:solidFill>
                  <a:srgbClr val="0066CC"/>
                </a:solidFill>
              </a:rPr>
              <a:t>сырья </a:t>
            </a: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H="1">
            <a:off x="1986455" y="4075386"/>
            <a:ext cx="1442545" cy="1608083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297677"/>
            <a:ext cx="7157165" cy="448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Проблемные вопросы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19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81303" y="1084655"/>
            <a:ext cx="2971059" cy="5192000"/>
            <a:chOff x="181303" y="1084655"/>
            <a:chExt cx="2971059" cy="5192000"/>
          </a:xfrm>
        </p:grpSpPr>
        <p:pic>
          <p:nvPicPr>
            <p:cNvPr id="7" name="Picture 3" descr="D:\Scan\[без имени]_03102014101314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303" y="1084655"/>
              <a:ext cx="2916621" cy="3938682"/>
            </a:xfrm>
            <a:prstGeom prst="rect">
              <a:avLst/>
            </a:prstGeom>
            <a:noFill/>
          </p:spPr>
        </p:pic>
        <p:pic>
          <p:nvPicPr>
            <p:cNvPr id="2050" name="Picture 2" descr="D:\Scan\[без имени]_03102014101329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437" y="2175642"/>
              <a:ext cx="2628925" cy="3648785"/>
            </a:xfrm>
            <a:prstGeom prst="rect">
              <a:avLst/>
            </a:prstGeom>
            <a:noFill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0461" y="4741380"/>
              <a:ext cx="2128994" cy="153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3504682" y="1366223"/>
            <a:ext cx="540283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rgbClr val="0066CC"/>
                </a:solidFill>
              </a:rPr>
              <a:t>Поручение Протокола от 13.02.2013 № А60-26-160:</a:t>
            </a:r>
            <a:r>
              <a:rPr lang="ru-RU" sz="1600" dirty="0" smtClean="0">
                <a:solidFill>
                  <a:srgbClr val="0066CC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Правительству РФ </a:t>
            </a:r>
            <a:r>
              <a:rPr lang="ru-RU" sz="1400" dirty="0">
                <a:solidFill>
                  <a:srgbClr val="0066CC"/>
                </a:solidFill>
              </a:rPr>
              <a:t>совместно с заинтересованными организациями </a:t>
            </a:r>
            <a:r>
              <a:rPr lang="ru-RU" sz="1400" dirty="0" smtClean="0">
                <a:solidFill>
                  <a:srgbClr val="0066CC"/>
                </a:solidFill>
              </a:rPr>
              <a:t>обеспечить  проведение мониторинга выполнения положений и показателей проектных документов на разработку месторождений полезных ископаемых </a:t>
            </a:r>
          </a:p>
          <a:p>
            <a:pPr marL="0" lvl="1" algn="ctr">
              <a:spcBef>
                <a:spcPts val="60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(нормативные документы по проведению мониторинга отсутствуют)</a:t>
            </a:r>
          </a:p>
          <a:p>
            <a:pPr algn="ctr">
              <a:spcBef>
                <a:spcPts val="600"/>
              </a:spcBef>
            </a:pPr>
            <a:endParaRPr lang="ru-RU" sz="900" dirty="0" smtClean="0">
              <a:solidFill>
                <a:srgbClr val="0066CC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1800" dirty="0" smtClean="0">
                <a:solidFill>
                  <a:srgbClr val="0066CC"/>
                </a:solidFill>
              </a:rPr>
              <a:t>Разработан ТК23: 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ГОСТ Р «Проектирование разработки и освоение газовых и газоконденсатных месторождений. Общие требования к оценке соответствия разработки газовых и газоконденсатных месторождений проектной документации» </a:t>
            </a: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(на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FF0000"/>
                </a:solidFill>
              </a:rPr>
              <a:t> с сентября 2013 года)</a:t>
            </a:r>
          </a:p>
          <a:p>
            <a:pPr algn="ctr">
              <a:spcBef>
                <a:spcPts val="0"/>
              </a:spcBef>
            </a:pPr>
            <a:endParaRPr lang="ru-RU" sz="1600" dirty="0" smtClean="0">
              <a:solidFill>
                <a:srgbClr val="0066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Статус </a:t>
            </a:r>
            <a:r>
              <a:rPr lang="ru-RU" sz="1400" dirty="0">
                <a:solidFill>
                  <a:srgbClr val="FF0000"/>
                </a:solidFill>
              </a:rPr>
              <a:t>стандартов, как документов для добровольного многократного использования, сдерживает заинтересованность как компаний, так и федеральных органов власти в продолжении работы по стандартизации в области геологического изучения и разработки месторождений 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rgbClr val="0066CC"/>
                </a:solidFill>
              </a:rPr>
              <a:t> 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>
            <a:off x="1876097" y="2096814"/>
            <a:ext cx="1986455" cy="2396358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358637"/>
            <a:ext cx="7157165" cy="448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Структура Технического комитета ТК 23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165" name="TextBox 164"/>
          <p:cNvSpPr txBox="1"/>
          <p:nvPr/>
        </p:nvSpPr>
        <p:spPr>
          <a:xfrm>
            <a:off x="7223761" y="3474720"/>
            <a:ext cx="18897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6CC"/>
                </a:solidFill>
                <a:latin typeface="+mn-lt"/>
              </a:rPr>
              <a:t>ПК 5</a:t>
            </a:r>
          </a:p>
          <a:p>
            <a:pPr algn="ctr"/>
            <a:r>
              <a:rPr lang="ru-RU" sz="900" dirty="0" smtClean="0">
                <a:solidFill>
                  <a:srgbClr val="0066CC"/>
                </a:solidFill>
                <a:latin typeface="+mn-lt"/>
              </a:rPr>
              <a:t>Морская </a:t>
            </a:r>
          </a:p>
          <a:p>
            <a:pPr algn="ctr"/>
            <a:r>
              <a:rPr lang="ru-RU" sz="900" dirty="0" smtClean="0">
                <a:solidFill>
                  <a:srgbClr val="0066CC"/>
                </a:solidFill>
                <a:latin typeface="+mn-lt"/>
              </a:rPr>
              <a:t>нефтегазодобыча</a:t>
            </a:r>
            <a:endParaRPr lang="ru-RU" sz="900" dirty="0">
              <a:solidFill>
                <a:srgbClr val="0066CC"/>
              </a:solidFill>
              <a:latin typeface="+mn-lt"/>
            </a:endParaRPr>
          </a:p>
        </p:txBody>
      </p:sp>
      <p:grpSp>
        <p:nvGrpSpPr>
          <p:cNvPr id="180" name="Группа 179"/>
          <p:cNvGrpSpPr/>
          <p:nvPr/>
        </p:nvGrpSpPr>
        <p:grpSpPr>
          <a:xfrm>
            <a:off x="60960" y="1264920"/>
            <a:ext cx="8871476" cy="4392712"/>
            <a:chOff x="60960" y="1264920"/>
            <a:chExt cx="8871476" cy="4392712"/>
          </a:xfrm>
        </p:grpSpPr>
        <p:sp>
          <p:nvSpPr>
            <p:cNvPr id="161" name="TextBox 160"/>
            <p:cNvSpPr txBox="1"/>
            <p:nvPr/>
          </p:nvSpPr>
          <p:spPr>
            <a:xfrm>
              <a:off x="68580" y="3467100"/>
              <a:ext cx="18897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66CC"/>
                  </a:solidFill>
                  <a:latin typeface="+mn-lt"/>
                </a:rPr>
                <a:t>ПК 1</a:t>
              </a:r>
            </a:p>
            <a:p>
              <a:pPr algn="ctr"/>
              <a:r>
                <a:rPr lang="ru-RU" sz="900" dirty="0" smtClean="0">
                  <a:solidFill>
                    <a:srgbClr val="0066CC"/>
                  </a:solidFill>
                  <a:latin typeface="+mn-lt"/>
                </a:rPr>
                <a:t>Общеотраслевые нормы </a:t>
              </a:r>
            </a:p>
            <a:p>
              <a:pPr algn="ctr"/>
              <a:r>
                <a:rPr lang="ru-RU" sz="900" dirty="0" smtClean="0">
                  <a:solidFill>
                    <a:srgbClr val="0066CC"/>
                  </a:solidFill>
                  <a:latin typeface="+mn-lt"/>
                </a:rPr>
                <a:t>и правила</a:t>
              </a:r>
              <a:endParaRPr lang="ru-RU" sz="9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0960" y="4831080"/>
              <a:ext cx="18897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66CC"/>
                  </a:solidFill>
                  <a:latin typeface="+mn-lt"/>
                </a:rPr>
                <a:t>ПК 6</a:t>
              </a:r>
            </a:p>
            <a:p>
              <a:pPr algn="ctr"/>
              <a:r>
                <a:rPr lang="ru-RU" sz="900" dirty="0" smtClean="0">
                  <a:solidFill>
                    <a:srgbClr val="0066CC"/>
                  </a:solidFill>
                  <a:latin typeface="+mn-lt"/>
                </a:rPr>
                <a:t>Материалы, оборудование для добычи и переработки </a:t>
              </a:r>
            </a:p>
            <a:p>
              <a:pPr algn="ctr"/>
              <a:r>
                <a:rPr lang="ru-RU" sz="900" dirty="0" smtClean="0">
                  <a:solidFill>
                    <a:srgbClr val="0066CC"/>
                  </a:solidFill>
                  <a:latin typeface="+mn-lt"/>
                </a:rPr>
                <a:t>нефти и газа</a:t>
              </a:r>
              <a:endParaRPr lang="ru-RU" sz="9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 bwMode="auto">
            <a:xfrm>
              <a:off x="2994660" y="1264920"/>
              <a:ext cx="3169919" cy="731520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 bwMode="auto">
            <a:xfrm>
              <a:off x="6484619" y="1363214"/>
              <a:ext cx="1283839" cy="536027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 bwMode="auto">
            <a:xfrm>
              <a:off x="3649980" y="2257491"/>
              <a:ext cx="1851660" cy="504497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 bwMode="auto">
            <a:xfrm>
              <a:off x="3791871" y="3312522"/>
              <a:ext cx="1552901" cy="914400"/>
            </a:xfrm>
            <a:prstGeom prst="roundRect">
              <a:avLst/>
            </a:prstGeom>
            <a:solidFill>
              <a:srgbClr val="FF0000">
                <a:alpha val="15000"/>
              </a:srgbClr>
            </a:solidFill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 bwMode="auto">
            <a:xfrm>
              <a:off x="2013390" y="3317285"/>
              <a:ext cx="1552901" cy="914400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 bwMode="auto">
            <a:xfrm>
              <a:off x="5581258" y="3310989"/>
              <a:ext cx="1552901" cy="914400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 bwMode="auto">
            <a:xfrm>
              <a:off x="7370645" y="3304693"/>
              <a:ext cx="1552901" cy="914400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 bwMode="auto">
            <a:xfrm>
              <a:off x="228603" y="3315489"/>
              <a:ext cx="1552901" cy="914400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 bwMode="auto">
            <a:xfrm>
              <a:off x="3800761" y="4735875"/>
              <a:ext cx="1552901" cy="914400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 bwMode="auto">
            <a:xfrm>
              <a:off x="2014660" y="4735875"/>
              <a:ext cx="1552901" cy="914400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 bwMode="auto">
            <a:xfrm>
              <a:off x="5590148" y="4743232"/>
              <a:ext cx="1552901" cy="914400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>
              <a:off x="7379535" y="4741699"/>
              <a:ext cx="1552901" cy="914400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229873" y="4734079"/>
              <a:ext cx="1552901" cy="914400"/>
            </a:xfrm>
            <a:prstGeom prst="roundRect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50" name="Прямая соединительная линия 49"/>
            <p:cNvCxnSpPr>
              <a:stCxn id="36" idx="2"/>
              <a:endCxn id="38" idx="0"/>
            </p:cNvCxnSpPr>
            <p:nvPr/>
          </p:nvCxnSpPr>
          <p:spPr bwMode="auto">
            <a:xfrm flipH="1">
              <a:off x="4575810" y="1996440"/>
              <a:ext cx="3810" cy="261051"/>
            </a:xfrm>
            <a:prstGeom prst="line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</p:cxnSp>
        <p:cxnSp>
          <p:nvCxnSpPr>
            <p:cNvPr id="54" name="Прямая соединительная линия 53"/>
            <p:cNvCxnSpPr>
              <a:stCxn id="36" idx="3"/>
              <a:endCxn id="37" idx="1"/>
            </p:cNvCxnSpPr>
            <p:nvPr/>
          </p:nvCxnSpPr>
          <p:spPr bwMode="auto">
            <a:xfrm>
              <a:off x="6164579" y="1630680"/>
              <a:ext cx="320040" cy="548"/>
            </a:xfrm>
            <a:prstGeom prst="line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</p:cxnSp>
        <p:cxnSp>
          <p:nvCxnSpPr>
            <p:cNvPr id="94" name="Соединительная линия уступом 93"/>
            <p:cNvCxnSpPr/>
            <p:nvPr/>
          </p:nvCxnSpPr>
          <p:spPr bwMode="auto">
            <a:xfrm rot="5400000" flipH="1" flipV="1">
              <a:off x="4576075" y="-281249"/>
              <a:ext cx="12700" cy="7142042"/>
            </a:xfrm>
            <a:prstGeom prst="bentConnector3">
              <a:avLst>
                <a:gd name="adj1" fmla="val 1800000"/>
              </a:avLst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</p:cxnSp>
        <p:cxnSp>
          <p:nvCxnSpPr>
            <p:cNvPr id="99" name="Прямая соединительная линия 98"/>
            <p:cNvCxnSpPr>
              <a:stCxn id="39" idx="0"/>
              <a:endCxn id="38" idx="2"/>
            </p:cNvCxnSpPr>
            <p:nvPr/>
          </p:nvCxnSpPr>
          <p:spPr bwMode="auto">
            <a:xfrm flipV="1">
              <a:off x="4568322" y="2761988"/>
              <a:ext cx="7488" cy="550534"/>
            </a:xfrm>
            <a:prstGeom prst="line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</p:cxnSp>
        <p:cxnSp>
          <p:nvCxnSpPr>
            <p:cNvPr id="103" name="Соединительная линия уступом 102"/>
            <p:cNvCxnSpPr/>
            <p:nvPr/>
          </p:nvCxnSpPr>
          <p:spPr bwMode="auto">
            <a:xfrm rot="16200000" flipH="1">
              <a:off x="4577345" y="1147818"/>
              <a:ext cx="7620" cy="7149662"/>
            </a:xfrm>
            <a:prstGeom prst="bentConnector3">
              <a:avLst>
                <a:gd name="adj1" fmla="val -3000000"/>
              </a:avLst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</p:cxnSp>
        <p:cxnSp>
          <p:nvCxnSpPr>
            <p:cNvPr id="111" name="Прямая соединительная линия 110"/>
            <p:cNvCxnSpPr/>
            <p:nvPr/>
          </p:nvCxnSpPr>
          <p:spPr bwMode="auto">
            <a:xfrm>
              <a:off x="2787650" y="3067050"/>
              <a:ext cx="2191" cy="248648"/>
            </a:xfrm>
            <a:prstGeom prst="line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</p:cxnSp>
        <p:cxnSp>
          <p:nvCxnSpPr>
            <p:cNvPr id="115" name="Прямая соединительная линия 114"/>
            <p:cNvCxnSpPr>
              <a:endCxn id="41" idx="0"/>
            </p:cNvCxnSpPr>
            <p:nvPr/>
          </p:nvCxnSpPr>
          <p:spPr bwMode="auto">
            <a:xfrm flipH="1">
              <a:off x="6357709" y="3062288"/>
              <a:ext cx="229" cy="248701"/>
            </a:xfrm>
            <a:prstGeom prst="line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</p:cxnSp>
        <p:cxnSp>
          <p:nvCxnSpPr>
            <p:cNvPr id="121" name="Прямая соединительная линия 120"/>
            <p:cNvCxnSpPr>
              <a:endCxn id="45" idx="0"/>
            </p:cNvCxnSpPr>
            <p:nvPr/>
          </p:nvCxnSpPr>
          <p:spPr bwMode="auto">
            <a:xfrm flipH="1">
              <a:off x="2791111" y="4495800"/>
              <a:ext cx="2889" cy="240075"/>
            </a:xfrm>
            <a:prstGeom prst="line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</p:cxnSp>
        <p:cxnSp>
          <p:nvCxnSpPr>
            <p:cNvPr id="126" name="Прямая соединительная линия 125"/>
            <p:cNvCxnSpPr>
              <a:endCxn id="44" idx="0"/>
            </p:cNvCxnSpPr>
            <p:nvPr/>
          </p:nvCxnSpPr>
          <p:spPr bwMode="auto">
            <a:xfrm flipH="1">
              <a:off x="4577212" y="4492625"/>
              <a:ext cx="1138" cy="243250"/>
            </a:xfrm>
            <a:prstGeom prst="line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</p:cxnSp>
        <p:cxnSp>
          <p:nvCxnSpPr>
            <p:cNvPr id="129" name="Прямая соединительная линия 128"/>
            <p:cNvCxnSpPr/>
            <p:nvPr/>
          </p:nvCxnSpPr>
          <p:spPr bwMode="auto">
            <a:xfrm>
              <a:off x="6365875" y="4489450"/>
              <a:ext cx="724" cy="250607"/>
            </a:xfrm>
            <a:prstGeom prst="line">
              <a:avLst/>
            </a:prstGeom>
            <a:noFill/>
            <a:ln w="15875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srgbClr val="0066CC">
                  <a:alpha val="40000"/>
                </a:srgbClr>
              </a:outerShdw>
            </a:effectLst>
          </p:spPr>
        </p:cxnSp>
        <p:sp>
          <p:nvSpPr>
            <p:cNvPr id="139" name="TextBox 138"/>
            <p:cNvSpPr txBox="1"/>
            <p:nvPr/>
          </p:nvSpPr>
          <p:spPr>
            <a:xfrm>
              <a:off x="2994660" y="1333500"/>
              <a:ext cx="3147060" cy="553998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66CC"/>
                  </a:solidFill>
                  <a:latin typeface="+mn-lt"/>
                </a:rPr>
                <a:t>ТК 23 </a:t>
              </a:r>
            </a:p>
            <a:p>
              <a:pPr algn="ctr"/>
              <a:r>
                <a:rPr lang="ru-RU" sz="1400" dirty="0" smtClean="0">
                  <a:solidFill>
                    <a:srgbClr val="0066CC"/>
                  </a:solidFill>
                  <a:latin typeface="+mn-lt"/>
                </a:rPr>
                <a:t>«Нефтяная и газовая промышленность»</a:t>
              </a:r>
              <a:endParaRPr lang="ru-RU" sz="14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118860" y="1478280"/>
              <a:ext cx="2037737" cy="2769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0066CC"/>
                  </a:solidFill>
                  <a:latin typeface="+mn-lt"/>
                </a:rPr>
                <a:t>Секретариат</a:t>
              </a:r>
              <a:endParaRPr lang="ru-RU" sz="12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556699" y="2346960"/>
              <a:ext cx="2037737" cy="276999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0066CC"/>
                  </a:solidFill>
                  <a:latin typeface="+mn-lt"/>
                </a:rPr>
                <a:t>Управляющий комитет</a:t>
              </a:r>
              <a:endParaRPr lang="ru-RU" sz="12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51660" y="3474720"/>
              <a:ext cx="1889759" cy="477054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66CC"/>
                  </a:solidFill>
                  <a:latin typeface="+mn-lt"/>
                </a:rPr>
                <a:t>ПК 2</a:t>
              </a:r>
            </a:p>
            <a:p>
              <a:pPr algn="ctr"/>
              <a:r>
                <a:rPr lang="ru-RU" sz="900" dirty="0" smtClean="0">
                  <a:solidFill>
                    <a:srgbClr val="0066CC"/>
                  </a:solidFill>
                  <a:latin typeface="+mn-lt"/>
                </a:rPr>
                <a:t>Добыча сырой нефти</a:t>
              </a:r>
              <a:endParaRPr lang="ru-RU" sz="9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627120" y="3383280"/>
              <a:ext cx="1889759" cy="769441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66CC"/>
                  </a:solidFill>
                  <a:latin typeface="+mn-lt"/>
                </a:rPr>
                <a:t>ПК 3</a:t>
              </a:r>
            </a:p>
            <a:p>
              <a:pPr algn="ctr"/>
              <a:r>
                <a:rPr lang="ru-RU" sz="1400" dirty="0" smtClean="0">
                  <a:solidFill>
                    <a:srgbClr val="0066CC"/>
                  </a:solidFill>
                  <a:latin typeface="+mn-lt"/>
                </a:rPr>
                <a:t>Добыча </a:t>
              </a:r>
            </a:p>
            <a:p>
              <a:pPr algn="ctr"/>
              <a:r>
                <a:rPr lang="ru-RU" sz="1400" dirty="0" smtClean="0">
                  <a:solidFill>
                    <a:srgbClr val="0066CC"/>
                  </a:solidFill>
                  <a:latin typeface="+mn-lt"/>
                </a:rPr>
                <a:t>природного газа</a:t>
              </a:r>
              <a:endParaRPr lang="ru-RU" sz="14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402580" y="3474720"/>
              <a:ext cx="1889759" cy="615553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66CC"/>
                  </a:solidFill>
                  <a:latin typeface="+mn-lt"/>
                </a:rPr>
                <a:t>ПК 4</a:t>
              </a:r>
            </a:p>
            <a:p>
              <a:pPr algn="ctr"/>
              <a:r>
                <a:rPr lang="ru-RU" sz="900" dirty="0" smtClean="0">
                  <a:solidFill>
                    <a:srgbClr val="0066CC"/>
                  </a:solidFill>
                  <a:latin typeface="+mn-lt"/>
                </a:rPr>
                <a:t>Газораспределение и газопотребление</a:t>
              </a:r>
              <a:endParaRPr lang="ru-RU" sz="9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844040" y="4831080"/>
              <a:ext cx="1889759" cy="754053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66CC"/>
                  </a:solidFill>
                  <a:latin typeface="+mn-lt"/>
                </a:rPr>
                <a:t>ПК 7</a:t>
              </a:r>
            </a:p>
            <a:p>
              <a:pPr algn="ctr"/>
              <a:r>
                <a:rPr lang="ru-RU" sz="900" dirty="0" smtClean="0">
                  <a:solidFill>
                    <a:srgbClr val="0066CC"/>
                  </a:solidFill>
                  <a:latin typeface="+mn-lt"/>
                </a:rPr>
                <a:t>Магистральный трубопроводный транспорт нефти и </a:t>
              </a:r>
            </a:p>
            <a:p>
              <a:pPr algn="ctr"/>
              <a:r>
                <a:rPr lang="ru-RU" sz="900" dirty="0" smtClean="0">
                  <a:solidFill>
                    <a:srgbClr val="0066CC"/>
                  </a:solidFill>
                  <a:latin typeface="+mn-lt"/>
                </a:rPr>
                <a:t>нефтепродуктов</a:t>
              </a:r>
              <a:endParaRPr lang="ru-RU" sz="9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634740" y="4831080"/>
              <a:ext cx="1889759" cy="615553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66CC"/>
                  </a:solidFill>
                  <a:latin typeface="+mn-lt"/>
                </a:rPr>
                <a:t>ПК 8</a:t>
              </a:r>
            </a:p>
            <a:p>
              <a:pPr algn="ctr"/>
              <a:r>
                <a:rPr lang="ru-RU" sz="900" dirty="0" smtClean="0">
                  <a:solidFill>
                    <a:srgbClr val="0066CC"/>
                  </a:solidFill>
                  <a:latin typeface="+mn-lt"/>
                </a:rPr>
                <a:t>Магистральный трубопроводный </a:t>
              </a:r>
            </a:p>
            <a:p>
              <a:pPr algn="ctr"/>
              <a:r>
                <a:rPr lang="ru-RU" sz="900" dirty="0" smtClean="0">
                  <a:solidFill>
                    <a:srgbClr val="0066CC"/>
                  </a:solidFill>
                  <a:latin typeface="+mn-lt"/>
                </a:rPr>
                <a:t>транспорт газа</a:t>
              </a:r>
              <a:endParaRPr lang="ru-RU" sz="900" dirty="0">
                <a:solidFill>
                  <a:srgbClr val="0066CC"/>
                </a:solidFill>
                <a:latin typeface="+mn-lt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417820" y="4831080"/>
              <a:ext cx="1889759" cy="477054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66CC"/>
                  </a:solidFill>
                  <a:latin typeface="+mn-lt"/>
                </a:rPr>
                <a:t>ПК 9</a:t>
              </a:r>
            </a:p>
            <a:p>
              <a:pPr algn="ctr"/>
              <a:r>
                <a:rPr lang="ru-RU" sz="900" dirty="0" smtClean="0">
                  <a:solidFill>
                    <a:srgbClr val="0066CC"/>
                  </a:solidFill>
                  <a:latin typeface="+mn-lt"/>
                </a:rPr>
                <a:t>Арктические операции</a:t>
              </a:r>
              <a:endParaRPr lang="ru-RU" sz="900" dirty="0">
                <a:solidFill>
                  <a:srgbClr val="0066CC"/>
                </a:solidFill>
                <a:latin typeface="+mn-lt"/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7208521" y="4823460"/>
            <a:ext cx="188975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6CC"/>
                </a:solidFill>
                <a:latin typeface="+mn-lt"/>
              </a:rPr>
              <a:t>ПК 10</a:t>
            </a:r>
          </a:p>
          <a:p>
            <a:pPr algn="ctr"/>
            <a:r>
              <a:rPr lang="ru-RU" sz="900" dirty="0" smtClean="0">
                <a:solidFill>
                  <a:srgbClr val="0066CC"/>
                </a:solidFill>
                <a:latin typeface="+mn-lt"/>
              </a:rPr>
              <a:t>Строительство и капитальный </a:t>
            </a:r>
          </a:p>
          <a:p>
            <a:pPr algn="ctr"/>
            <a:r>
              <a:rPr lang="ru-RU" sz="900" dirty="0" smtClean="0">
                <a:solidFill>
                  <a:srgbClr val="0066CC"/>
                </a:solidFill>
                <a:latin typeface="+mn-lt"/>
              </a:rPr>
              <a:t>ремонт объектов нефтяной</a:t>
            </a:r>
          </a:p>
          <a:p>
            <a:pPr algn="ctr"/>
            <a:r>
              <a:rPr lang="ru-RU" sz="900" dirty="0" smtClean="0">
                <a:solidFill>
                  <a:srgbClr val="0066CC"/>
                </a:solidFill>
                <a:latin typeface="+mn-lt"/>
              </a:rPr>
              <a:t> и газовой промышленности</a:t>
            </a:r>
            <a:endParaRPr lang="ru-RU" sz="900" dirty="0">
              <a:solidFill>
                <a:srgbClr val="0066CC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297677"/>
            <a:ext cx="7157165" cy="448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Проблемные вопросы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20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95707" y="1577070"/>
            <a:ext cx="7267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 algn="ctr"/>
            <a:r>
              <a:rPr lang="ru-RU" sz="1800" dirty="0" smtClean="0">
                <a:solidFill>
                  <a:srgbClr val="0066CC"/>
                </a:solidFill>
              </a:rPr>
              <a:t>Стандарты в области подсчета запасов газа и газового конденсата</a:t>
            </a:r>
          </a:p>
          <a:p>
            <a:pPr marL="342900" lvl="3" indent="-342900" algn="ctr"/>
            <a:endParaRPr lang="ru-RU" sz="1800" dirty="0" smtClean="0">
              <a:solidFill>
                <a:srgbClr val="0066CC"/>
              </a:solidFill>
            </a:endParaRPr>
          </a:p>
          <a:p>
            <a:pPr marL="0" lvl="3" indent="3175" algn="just">
              <a:spcBef>
                <a:spcPts val="6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ГОСТ Р «Проектирование разработки и освоение газовых и газоконденсатных месторождений. Подсчет запасов газа и газового конденсата объемным методом. Основные технические требования» </a:t>
            </a:r>
          </a:p>
          <a:p>
            <a:pPr marL="0" lvl="3" indent="3175" algn="just">
              <a:spcBef>
                <a:spcPts val="6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ГОСТ Р «Проектирование разработки и освоение газовых и газоконденсатных месторождений. Подсчет запасов газа и газового конденсата на основе уравнения материального баланса. Основные технические требования».</a:t>
            </a:r>
          </a:p>
          <a:p>
            <a:pPr marL="342900" lvl="3" indent="-342900" algn="just">
              <a:spcBef>
                <a:spcPts val="600"/>
              </a:spcBef>
            </a:pPr>
            <a:endParaRPr lang="ru-RU" sz="1600" dirty="0">
              <a:solidFill>
                <a:srgbClr val="0066CC"/>
              </a:solidFill>
            </a:endParaRPr>
          </a:p>
          <a:p>
            <a:pPr marL="0" lvl="3" algn="ctr">
              <a:spcBef>
                <a:spcPts val="6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Данные стандарты рассмотрены  </a:t>
            </a:r>
            <a:r>
              <a:rPr lang="ru-RU" sz="1600" b="1" i="1" dirty="0" smtClean="0">
                <a:solidFill>
                  <a:srgbClr val="0066CC"/>
                </a:solidFill>
              </a:rPr>
              <a:t>07.10.2014</a:t>
            </a:r>
            <a:r>
              <a:rPr lang="ru-RU" sz="1600" dirty="0" smtClean="0">
                <a:solidFill>
                  <a:srgbClr val="0066CC"/>
                </a:solidFill>
              </a:rPr>
              <a:t>  на заседании Экспертно-технического совета ГКЗ РФ и рекомендованы к применению </a:t>
            </a:r>
            <a:r>
              <a:rPr lang="ru-RU" sz="1600" dirty="0" err="1" smtClean="0">
                <a:solidFill>
                  <a:srgbClr val="0066CC"/>
                </a:solidFill>
              </a:rPr>
              <a:t>недропользователями</a:t>
            </a:r>
            <a:r>
              <a:rPr lang="ru-RU" sz="1600" dirty="0" smtClean="0">
                <a:solidFill>
                  <a:srgbClr val="0066CC"/>
                </a:solidFill>
              </a:rPr>
              <a:t> и организациями, выполняющие подсчет запасов </a:t>
            </a:r>
            <a:r>
              <a:rPr lang="ru-RU" sz="1600" dirty="0" smtClean="0">
                <a:solidFill>
                  <a:srgbClr val="0066CC"/>
                </a:solidFill>
              </a:rPr>
              <a:t>углеводородов, </a:t>
            </a:r>
            <a:r>
              <a:rPr lang="ru-RU" sz="1600" dirty="0" smtClean="0">
                <a:solidFill>
                  <a:srgbClr val="0066CC"/>
                </a:solidFill>
              </a:rPr>
              <a:t>после их утверждения</a:t>
            </a:r>
          </a:p>
          <a:p>
            <a:pPr marL="342900" lvl="3" indent="-342900" algn="ctr"/>
            <a:r>
              <a:rPr lang="ru-RU" sz="1800" dirty="0" smtClean="0">
                <a:solidFill>
                  <a:srgbClr val="0066CC"/>
                </a:solidFill>
              </a:rPr>
              <a:t> </a:t>
            </a:r>
          </a:p>
          <a:p>
            <a:pPr marL="342900" indent="-342900" algn="ctr"/>
            <a:endParaRPr lang="ru-RU" sz="18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Проблемные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9847" y="1287141"/>
            <a:ext cx="5092263" cy="2931886"/>
          </a:xfrm>
        </p:spPr>
        <p:txBody>
          <a:bodyPr/>
          <a:lstStyle/>
          <a:p>
            <a:pPr algn="ctr"/>
            <a:r>
              <a:rPr lang="ru-RU" sz="1800" b="0" dirty="0" smtClean="0">
                <a:solidFill>
                  <a:srgbClr val="0066CC"/>
                </a:solidFill>
              </a:rPr>
              <a:t>Гармонизация стандартов с международными стандартами ИСО и даже внутри таможенного союза в области недропользования – сдерживается различием систем недропользования и законодательства в этой области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39090" y="1109859"/>
            <a:ext cx="5528614" cy="5172700"/>
            <a:chOff x="139090" y="1109859"/>
            <a:chExt cx="5528614" cy="5172700"/>
          </a:xfrm>
        </p:grpSpPr>
        <p:pic>
          <p:nvPicPr>
            <p:cNvPr id="1026" name="Picture 2" descr="D:\Scan\[без имени]_08102014111635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090" y="1109859"/>
              <a:ext cx="2304565" cy="3179840"/>
            </a:xfrm>
            <a:prstGeom prst="rect">
              <a:avLst/>
            </a:prstGeom>
            <a:noFill/>
          </p:spPr>
        </p:pic>
        <p:pic>
          <p:nvPicPr>
            <p:cNvPr id="1027" name="Picture 3" descr="D:\Scan\[без имени]_08102014111646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4628" y="2609060"/>
              <a:ext cx="2490952" cy="3437015"/>
            </a:xfrm>
            <a:prstGeom prst="rect">
              <a:avLst/>
            </a:prstGeom>
            <a:noFill/>
          </p:spPr>
        </p:pic>
        <p:pic>
          <p:nvPicPr>
            <p:cNvPr id="1028" name="Picture 4" descr="D:\Scan\[без имени]_08102014111657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4309" y="3604708"/>
              <a:ext cx="2072153" cy="2677851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8919" y="4607853"/>
              <a:ext cx="2378785" cy="1333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4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290057"/>
            <a:ext cx="7157165" cy="448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Предложения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714" y="1229450"/>
            <a:ext cx="820057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1600" dirty="0" smtClean="0">
                <a:solidFill>
                  <a:srgbClr val="0066CC"/>
                </a:solidFill>
              </a:rPr>
              <a:t>Одобрить работу, проводимую  ПК3 «Добыча природного газа» ТК 23 «Нефтяная и газовая промышленность». 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1600" dirty="0" smtClean="0">
                <a:solidFill>
                  <a:srgbClr val="0066CC"/>
                </a:solidFill>
              </a:rPr>
              <a:t>Рекомендовать секретариату ТК 23, подкомитету ПК 3/ТК 23:</a:t>
            </a:r>
          </a:p>
          <a:p>
            <a:pPr marL="342900" indent="-342900" algn="just">
              <a:spcBef>
                <a:spcPts val="6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	- проработать механизмы взаимодействия с институтами Росстандарта (ФГУП ВНИИНМАШ, ФГУП ВНИЦСМВ, ФГУП </a:t>
            </a:r>
            <a:r>
              <a:rPr lang="ru-RU" sz="1600" dirty="0" err="1" smtClean="0">
                <a:solidFill>
                  <a:srgbClr val="0066CC"/>
                </a:solidFill>
              </a:rPr>
              <a:t>Стандартинформ</a:t>
            </a:r>
            <a:r>
              <a:rPr lang="ru-RU" sz="1600" dirty="0" smtClean="0">
                <a:solidFill>
                  <a:srgbClr val="0066CC"/>
                </a:solidFill>
              </a:rPr>
              <a:t>) с целью ускорения утверждения проектов национальных стандартов, принятых ТК 23;</a:t>
            </a:r>
          </a:p>
          <a:p>
            <a:pPr marL="342900" indent="-342900" algn="just">
              <a:spcBef>
                <a:spcPts val="6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	-  разработать и направить в ГКЗ России, </a:t>
            </a:r>
            <a:r>
              <a:rPr lang="ru-RU" sz="1600" dirty="0" err="1" smtClean="0">
                <a:solidFill>
                  <a:srgbClr val="0066CC"/>
                </a:solidFill>
              </a:rPr>
              <a:t>Роснедра</a:t>
            </a:r>
            <a:r>
              <a:rPr lang="ru-RU" sz="1600" dirty="0" smtClean="0">
                <a:solidFill>
                  <a:srgbClr val="0066CC"/>
                </a:solidFill>
              </a:rPr>
              <a:t> и Минприроды России предложения по разработке федеральных нормативных документов и документов системы стандартизации в области геологического изучения, использования недр и добычи углеводородного сырья на период до 2020 года;</a:t>
            </a:r>
          </a:p>
          <a:p>
            <a:pPr marL="342900" indent="-342900" algn="just">
              <a:spcBef>
                <a:spcPts val="6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	- провести консультации со смежными техническими комитетами по стандартизации стран Таможенного союза с целью выработки согласованных предложений по межгосударственной стандартизации в области недропользования и смежных отраслях;</a:t>
            </a:r>
          </a:p>
          <a:p>
            <a:pPr marL="342900" indent="-342900" algn="just">
              <a:spcBef>
                <a:spcPts val="6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	- представить в Комитет РСПП по техническому регулированию, стандартизации и оценке соответствия предложения к проекту федерального закона «О стандартизации», предусматривающие механизм придания национальным стандартам в области недропользования статуса обязательных для исполнения в соответствии с Законом Российской Федерации «О недрах».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22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225" y="2895600"/>
            <a:ext cx="4998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320537"/>
            <a:ext cx="7157165" cy="448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Состав ПК 3 «Добыча природного газа»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120" y="1272541"/>
            <a:ext cx="80238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  ОАО «Газпром»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  ОАО «НК «Роснефть»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  Министерство энергетики Российской Федерации (Минэнерго России)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  Федеральное агентство по техническому регулированию и метрологии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  НП «Российское газовое общество»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  ОАО «Сибирский научно-аналитический центр» (ОАО «</a:t>
            </a:r>
            <a:r>
              <a:rPr lang="ru-RU" sz="2000" dirty="0" err="1" smtClean="0">
                <a:solidFill>
                  <a:srgbClr val="0066CC"/>
                </a:solidFill>
              </a:rPr>
              <a:t>СибНАЦ</a:t>
            </a:r>
            <a:r>
              <a:rPr lang="ru-RU" sz="2000" dirty="0" smtClean="0">
                <a:solidFill>
                  <a:srgbClr val="0066CC"/>
                </a:solidFill>
              </a:rPr>
              <a:t>»)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  ОАО «</a:t>
            </a:r>
            <a:r>
              <a:rPr lang="ru-RU" sz="2000" dirty="0" err="1" smtClean="0">
                <a:solidFill>
                  <a:srgbClr val="0066CC"/>
                </a:solidFill>
              </a:rPr>
              <a:t>Гипротюменнефтегаз</a:t>
            </a:r>
            <a:r>
              <a:rPr lang="ru-RU" sz="2000" dirty="0" smtClean="0">
                <a:solidFill>
                  <a:srgbClr val="0066CC"/>
                </a:solidFill>
              </a:rPr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  РГУ нефти и газа им. И.М. Губкина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ООО «</a:t>
            </a:r>
            <a:r>
              <a:rPr lang="ru-RU" sz="2000" dirty="0" err="1" smtClean="0">
                <a:solidFill>
                  <a:srgbClr val="0066CC"/>
                </a:solidFill>
              </a:rPr>
              <a:t>Энергодиагностика</a:t>
            </a:r>
            <a:r>
              <a:rPr lang="ru-RU" sz="2000" dirty="0" smtClean="0">
                <a:solidFill>
                  <a:srgbClr val="0066CC"/>
                </a:solidFill>
              </a:rPr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  ОАО «ВНИИНЕФТЕМАШ»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  ФГУ ВНИИПО МЧС России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  ОАО «Российский научно-исследовательский институт трубной промышленности (ОАО «Рос НИТИ»)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66CC"/>
                </a:solidFill>
              </a:rPr>
              <a:t>и другие предприятия</a:t>
            </a:r>
            <a:endParaRPr lang="en-US" sz="2000" dirty="0" smtClean="0">
              <a:solidFill>
                <a:srgbClr val="0066CC"/>
              </a:solidFill>
            </a:endParaRPr>
          </a:p>
          <a:p>
            <a:pPr algn="ctr"/>
            <a:r>
              <a:rPr lang="ru-RU" sz="2400" dirty="0" smtClean="0">
                <a:solidFill>
                  <a:srgbClr val="0066CC"/>
                </a:solidFill>
              </a:rPr>
              <a:t>(</a:t>
            </a:r>
            <a:r>
              <a:rPr lang="en-US" sz="2400" i="1" dirty="0" smtClean="0">
                <a:solidFill>
                  <a:srgbClr val="0066CC"/>
                </a:solidFill>
              </a:rPr>
              <a:t>47 </a:t>
            </a:r>
            <a:r>
              <a:rPr lang="ru-RU" sz="2400" i="1" dirty="0" smtClean="0">
                <a:solidFill>
                  <a:srgbClr val="0066CC"/>
                </a:solidFill>
              </a:rPr>
              <a:t>экспертов из 31 организации</a:t>
            </a:r>
            <a:r>
              <a:rPr lang="ru-RU" sz="2400" dirty="0" smtClean="0">
                <a:solidFill>
                  <a:srgbClr val="0066CC"/>
                </a:solidFill>
              </a:rPr>
              <a:t>)</a:t>
            </a:r>
            <a:endParaRPr lang="ru-RU" sz="20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137657"/>
            <a:ext cx="7157165" cy="808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Национальные стандарты </a:t>
            </a:r>
          </a:p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разработанные и принятые в ПК 3 / ТК 23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30166" y="1179259"/>
            <a:ext cx="73940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6CC"/>
                </a:solidFill>
              </a:rPr>
              <a:t>ОКС 01 Термины и определения в области добычи и переработки нефти и газа:</a:t>
            </a:r>
            <a:endParaRPr lang="en-US" sz="1600" dirty="0" smtClean="0">
              <a:solidFill>
                <a:srgbClr val="0066CC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1400" dirty="0" smtClean="0">
                <a:solidFill>
                  <a:srgbClr val="0066CC"/>
                </a:solidFill>
              </a:rPr>
              <a:t>1. </a:t>
            </a:r>
            <a:r>
              <a:rPr lang="ru-RU" sz="1400" dirty="0" smtClean="0">
                <a:solidFill>
                  <a:srgbClr val="0066CC"/>
                </a:solidFill>
              </a:rPr>
              <a:t>ГОСТ Р 54910-2012 «Залежи газоконденсатные и нефтегазоконденсатные. Характеристики углеводородов газоконденсатные. Термины и определения» (</a:t>
            </a:r>
            <a:r>
              <a:rPr lang="ru-RU" sz="1400" dirty="0" smtClean="0">
                <a:solidFill>
                  <a:srgbClr val="00B050"/>
                </a:solidFill>
              </a:rPr>
              <a:t>Введен в действие с 01 июля 2012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lang="en-US" sz="1400" dirty="0" smtClean="0">
                <a:solidFill>
                  <a:srgbClr val="0066CC"/>
                </a:solidFill>
              </a:rPr>
              <a:t>2. </a:t>
            </a:r>
            <a:r>
              <a:rPr lang="ru-RU" sz="1400" dirty="0" smtClean="0">
                <a:solidFill>
                  <a:srgbClr val="0066CC"/>
                </a:solidFill>
              </a:rPr>
              <a:t>ГОСТ Р «Проектирование разработки и освоение газовых и газоконденсатных месторождений. Термины и определения»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FF0000"/>
                </a:solidFill>
              </a:rPr>
              <a:t> с декабря 2012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ОКС 75.020 Добыча и переработка нефти и природного газа: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3. ГОСТ Р 55415-2013 «Месторождения газовые, газоконденсатные, нефтегазовые и нефтегазоконденсатные. Правила разработки»  (</a:t>
            </a:r>
            <a:r>
              <a:rPr lang="ru-RU" sz="1400" dirty="0" smtClean="0">
                <a:solidFill>
                  <a:srgbClr val="00B050"/>
                </a:solidFill>
              </a:rPr>
              <a:t>Введен в действие с 01 ноября 2013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4. ГОСТ Р 55414-2013 «Месторождения газовые, газоконденсатные, нефтегазовые и нефтегазоконденсатные. Требования к техническому проекту разработки» (</a:t>
            </a:r>
            <a:r>
              <a:rPr lang="ru-RU" sz="1400" dirty="0" smtClean="0">
                <a:solidFill>
                  <a:srgbClr val="00B050"/>
                </a:solidFill>
              </a:rPr>
              <a:t>Введен в действие                 с 01 ноября 2013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5. ГОСТ Р «Проектирование разработки и освоение газовых и газоконденсатных месторождений. Технические требования к геологической информации»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FF0000"/>
                </a:solidFill>
              </a:rPr>
              <a:t> с октября 2012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6. ГОСТ Р «Проектирование разработки и освоение газовых и газоконденсатных месторождений. Подсчет запасов газа и газового конденсата объемным методом. Основные технические требования»                    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FF0000"/>
                </a:solidFill>
              </a:rPr>
              <a:t> с марта 2013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7. ГОСТ Р «Проектирование разработки и освоение газовых и газоконденсатных месторождений. Общие требования к проведению авторского надзора за выполнением проектов разработки газовых и газоконденсатных месторождений»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FF0000"/>
                </a:solidFill>
              </a:rPr>
              <a:t> с марта 2013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  <a:endParaRPr lang="ru-RU" sz="1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137657"/>
            <a:ext cx="7157165" cy="808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Национальные стандарты </a:t>
            </a:r>
          </a:p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разработанные и принятые в ПК 3 / ТК 23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37260" y="1668780"/>
            <a:ext cx="74295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66CC"/>
              </a:solidFill>
            </a:endParaRPr>
          </a:p>
          <a:p>
            <a:pPr indent="15875" algn="just">
              <a:spcBef>
                <a:spcPts val="600"/>
              </a:spcBef>
              <a:tabLst>
                <a:tab pos="0" algn="l"/>
              </a:tabLst>
            </a:pPr>
            <a:r>
              <a:rPr lang="ru-RU" sz="1400" dirty="0" smtClean="0">
                <a:solidFill>
                  <a:srgbClr val="0066CC"/>
                </a:solidFill>
              </a:rPr>
              <a:t>8. ГОСТ Р «Проектирование разработки и освоение газовых и газоконденсатных месторождений. Подсчет запасов газа и газового конденсата на основе уравнения материального баланса. Основные технические требования»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FF0000"/>
                </a:solidFill>
              </a:rPr>
              <a:t> с июля 2013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indent="15875" algn="just">
              <a:spcBef>
                <a:spcPts val="600"/>
              </a:spcBef>
              <a:tabLst>
                <a:tab pos="0" algn="l"/>
              </a:tabLst>
            </a:pPr>
            <a:r>
              <a:rPr lang="ru-RU" sz="1400" dirty="0" smtClean="0">
                <a:solidFill>
                  <a:srgbClr val="0066CC"/>
                </a:solidFill>
              </a:rPr>
              <a:t>9. ГОСТ Р «Проектирование разработки и освоение газовых и газоконденсатных месторождений. Общие требования к оценке соответствия разработки газовых и газоконденсатных месторождений проектной документации»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FF0000"/>
                </a:solidFill>
              </a:rPr>
              <a:t> с сентября 2013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indent="15875" algn="just">
              <a:spcBef>
                <a:spcPts val="600"/>
              </a:spcBef>
              <a:tabLst>
                <a:tab pos="0" algn="l"/>
              </a:tabLst>
            </a:pPr>
            <a:r>
              <a:rPr lang="ru-RU" sz="1400" dirty="0" smtClean="0">
                <a:solidFill>
                  <a:srgbClr val="0066CC"/>
                </a:solidFill>
              </a:rPr>
              <a:t>10. ГОСТ Р «Залежи газоконденсатные и нефтегазоконденсатные. Характеристики углеводородов газоконденсатные. Общие положения»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FF0000"/>
                </a:solidFill>
              </a:rPr>
              <a:t> с мая 2013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indent="15875" algn="just">
              <a:spcBef>
                <a:spcPts val="600"/>
              </a:spcBef>
              <a:tabLst>
                <a:tab pos="0" algn="l"/>
              </a:tabLst>
            </a:pPr>
            <a:r>
              <a:rPr lang="ru-RU" sz="1400" dirty="0" smtClean="0">
                <a:solidFill>
                  <a:srgbClr val="0066CC"/>
                </a:solidFill>
              </a:rPr>
              <a:t>11. ГОСТ Р «Залежи газоконденсатные и нефтегазоконденсатные. Характеристики углеводородов газоконденсатные. Типы пластовых флюидов» 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FF0000"/>
                </a:solidFill>
              </a:rPr>
              <a:t> с ноября 2013 года</a:t>
            </a:r>
            <a:r>
              <a:rPr lang="ru-RU" sz="1400" dirty="0" smtClean="0">
                <a:solidFill>
                  <a:srgbClr val="0066CC"/>
                </a:solidFill>
              </a:rPr>
              <a:t>)</a:t>
            </a:r>
          </a:p>
          <a:p>
            <a:pPr marL="342900" indent="-342900" algn="just">
              <a:buAutoNum type="arabicPeriod"/>
            </a:pPr>
            <a:endParaRPr lang="ru-RU" sz="1400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190997"/>
            <a:ext cx="7157165" cy="808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Участие экспертов ПК 3 в рассмотрении проектов стандартов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37260" y="1226820"/>
            <a:ext cx="74295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6CC"/>
                </a:solidFill>
              </a:rPr>
              <a:t>Проекты стандартов принимались в ПК 6 / ТК 23 «Оборудование и материалы для нефтяной и газовой промышленности»</a:t>
            </a:r>
          </a:p>
          <a:p>
            <a:pPr algn="ctr"/>
            <a:endParaRPr lang="en-US" sz="800" dirty="0" smtClean="0">
              <a:solidFill>
                <a:srgbClr val="0066CC"/>
              </a:solidFill>
            </a:endParaRPr>
          </a:p>
          <a:p>
            <a:pPr indent="15875" algn="ctr">
              <a:tabLst>
                <a:tab pos="0" algn="l"/>
              </a:tabLst>
            </a:pPr>
            <a:r>
              <a:rPr lang="ru-RU" sz="1600" dirty="0" smtClean="0">
                <a:solidFill>
                  <a:srgbClr val="0066CC"/>
                </a:solidFill>
              </a:rPr>
              <a:t>ОКС 75.180 Оборудование для нефтяной и газовой промышленности</a:t>
            </a:r>
            <a:r>
              <a:rPr lang="ru-RU" sz="1400" dirty="0" smtClean="0">
                <a:solidFill>
                  <a:srgbClr val="00B050"/>
                </a:solidFill>
              </a:rPr>
              <a:t>:</a:t>
            </a:r>
          </a:p>
          <a:p>
            <a:pPr indent="15875" algn="ctr">
              <a:tabLst>
                <a:tab pos="0" algn="l"/>
              </a:tabLst>
            </a:pPr>
            <a:endParaRPr lang="ru-RU" sz="1400" dirty="0" smtClean="0">
              <a:solidFill>
                <a:srgbClr val="00B050"/>
              </a:solidFill>
            </a:endParaRPr>
          </a:p>
          <a:p>
            <a:pPr indent="15875" algn="just">
              <a:spcBef>
                <a:spcPts val="600"/>
              </a:spcBef>
              <a:tabLst>
                <a:tab pos="0" algn="l"/>
              </a:tabLst>
            </a:pPr>
            <a:r>
              <a:rPr lang="ru-RU" sz="1400" dirty="0" smtClean="0">
                <a:solidFill>
                  <a:srgbClr val="0066CC"/>
                </a:solidFill>
              </a:rPr>
              <a:t>1. ГОСТ Р 51365-2009 (ИСО 10423:2003) «Нефтяная и газовая промышленность. Оборудование для бурения и добычи. Оборудование устья скважины и фонтанное устьевое оборудование. Общие технические требования».</a:t>
            </a:r>
          </a:p>
          <a:p>
            <a:pPr indent="15875" algn="just">
              <a:spcBef>
                <a:spcPts val="600"/>
              </a:spcBef>
              <a:tabLst>
                <a:tab pos="0" algn="l"/>
              </a:tabLst>
            </a:pPr>
            <a:r>
              <a:rPr lang="ru-RU" sz="1400" dirty="0" smtClean="0">
                <a:solidFill>
                  <a:srgbClr val="0066CC"/>
                </a:solidFill>
              </a:rPr>
              <a:t>2. ГОСТ Р 53680-2009 (ИСО 14693:2003) «Нефтяная и газовая промышленность. Оборудование для подземного ремонта скважин. Общие технические требования». </a:t>
            </a:r>
          </a:p>
          <a:p>
            <a:pPr indent="15875" algn="just">
              <a:spcBef>
                <a:spcPts val="600"/>
              </a:spcBef>
              <a:tabLst>
                <a:tab pos="0" algn="l"/>
              </a:tabLst>
            </a:pPr>
            <a:r>
              <a:rPr lang="ru-RU" sz="1400" dirty="0" smtClean="0">
                <a:solidFill>
                  <a:srgbClr val="0066CC"/>
                </a:solidFill>
              </a:rPr>
              <a:t>3. ГОСТ Р 53683-2009 (ИСО 13535:2000) «Нефтяная и газовая промышленность. Буровое и эксплуатационное оборудование. Подъемное оборудование. Технические требования». </a:t>
            </a:r>
          </a:p>
          <a:p>
            <a:pPr indent="15875" algn="just">
              <a:spcBef>
                <a:spcPts val="600"/>
              </a:spcBef>
              <a:tabLst>
                <a:tab pos="0" algn="l"/>
              </a:tabLst>
            </a:pPr>
            <a:r>
              <a:rPr lang="ru-RU" sz="1400" dirty="0" smtClean="0">
                <a:solidFill>
                  <a:srgbClr val="0066CC"/>
                </a:solidFill>
              </a:rPr>
              <a:t>4. ГОСТ Р ИСО 13533-2013 «Нефтяная и газовая промышленность. Оборудование буровое и эксплуатационное. Оборудование со стволовым проходом. Общие технические требования». </a:t>
            </a:r>
          </a:p>
          <a:p>
            <a:pPr indent="15875" algn="just">
              <a:spcBef>
                <a:spcPts val="600"/>
              </a:spcBef>
              <a:tabLst>
                <a:tab pos="0" algn="l"/>
              </a:tabLst>
            </a:pPr>
            <a:r>
              <a:rPr lang="ru-RU" sz="1400" dirty="0" smtClean="0">
                <a:solidFill>
                  <a:srgbClr val="0066CC"/>
                </a:solidFill>
              </a:rPr>
              <a:t>5. ГОСТ Р ИСО 13534-2013 «Нефтяная и газовая промышленность. Оборудование буровое и эксплуатационное. Контроль, техническое обслуживание, ремонт и восстановление подъемного оборудования. Общие технические требования».</a:t>
            </a:r>
          </a:p>
          <a:p>
            <a:pPr indent="15875" algn="just">
              <a:spcBef>
                <a:spcPts val="600"/>
              </a:spcBef>
              <a:tabLst>
                <a:tab pos="0" algn="l"/>
              </a:tabLst>
            </a:pPr>
            <a:r>
              <a:rPr lang="ru-RU" sz="1400" dirty="0" smtClean="0">
                <a:solidFill>
                  <a:srgbClr val="0066CC"/>
                </a:solidFill>
              </a:rPr>
              <a:t> 6. ГОСТ Р ИСО 13626-2013 «Нефтяная и газовая промышленность. Оборудование буровое и эксплуатационное. Сооружения для бурения и обслуживания скважин. Общие технические требования».</a:t>
            </a:r>
          </a:p>
          <a:p>
            <a:pPr indent="15875" algn="ctr">
              <a:tabLst>
                <a:tab pos="0" algn="l"/>
              </a:tabLst>
            </a:pPr>
            <a:endParaRPr lang="ru-RU" sz="1400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168137"/>
            <a:ext cx="7157165" cy="808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Межгосударственные стандарты, </a:t>
            </a:r>
          </a:p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разработанные в ПК 3 / ТК 23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44880" y="1790700"/>
            <a:ext cx="74295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6CC"/>
                </a:solidFill>
              </a:rPr>
              <a:t>МКС 01 Термины и определения в области добычи и переработки нефти и газа:</a:t>
            </a:r>
          </a:p>
          <a:p>
            <a:pPr algn="ctr"/>
            <a:endParaRPr lang="ru-RU" sz="1600" dirty="0" smtClean="0">
              <a:solidFill>
                <a:srgbClr val="0066CC"/>
              </a:solidFill>
            </a:endParaRP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1400" dirty="0" smtClean="0">
                <a:solidFill>
                  <a:srgbClr val="0066CC"/>
                </a:solidFill>
              </a:rPr>
              <a:t>ГОСТ 28996-2012 «Оборудование нефтегазопромысловое устьевое. Термины и определения». 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endParaRPr lang="ru-RU" sz="1400" dirty="0" smtClean="0">
              <a:solidFill>
                <a:srgbClr val="0066CC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2. ГОСТ 32672-2014 (ISO 1998-1:1998) «Нефтяная и газовая промышленность. Сырье и продукты. Термины и определения». </a:t>
            </a:r>
          </a:p>
          <a:p>
            <a:pPr algn="ctr"/>
            <a:endParaRPr lang="ru-RU" sz="16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175757"/>
            <a:ext cx="7157165" cy="808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Взаимодействие ПК 3 с ТК 431 «Геологическое изучение, охрана и использование недр»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2500" y="1722120"/>
            <a:ext cx="7444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dirty="0" smtClean="0">
                <a:solidFill>
                  <a:srgbClr val="0066CC"/>
                </a:solidFill>
              </a:rPr>
              <a:t>Стандарты ТК 431, рассмотренные в ПК 3/ТК 23:</a:t>
            </a:r>
          </a:p>
          <a:p>
            <a:pPr algn="just">
              <a:spcBef>
                <a:spcPts val="1800"/>
              </a:spcBef>
              <a:buAutoNum type="arabicPeriod"/>
            </a:pPr>
            <a:r>
              <a:rPr lang="ru-RU" sz="1400" dirty="0" smtClean="0">
                <a:solidFill>
                  <a:srgbClr val="0066CC"/>
                </a:solidFill>
              </a:rPr>
              <a:t> Месторождения нефтяные и газонефтяные. Правила проектирования разработки.</a:t>
            </a:r>
          </a:p>
          <a:p>
            <a:pPr algn="just">
              <a:spcBef>
                <a:spcPts val="12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2. Поиск, разведка и разработка месторождений нефти и газа. Правила гидродинамических исследований скважин и пластов. </a:t>
            </a:r>
          </a:p>
          <a:p>
            <a:pPr algn="just">
              <a:spcBef>
                <a:spcPts val="12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3. Поиск, разведка и разработка месторождений углеводородного сырья. Термины и определения. </a:t>
            </a:r>
          </a:p>
          <a:p>
            <a:pPr algn="just">
              <a:spcBef>
                <a:spcPts val="12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4. Система стандартов по отбору, исследованию и хранению образцов горных пород месторождений УВС. Общие положения. </a:t>
            </a:r>
          </a:p>
          <a:p>
            <a:pPr algn="just">
              <a:spcBef>
                <a:spcPts val="12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5. Система стандартов по определению фильтрационно-емкостных и физических свойств горных пород. Общие положения. </a:t>
            </a:r>
          </a:p>
          <a:p>
            <a:pPr algn="ctr"/>
            <a:endParaRPr lang="ru-RU" sz="16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872535" y="175757"/>
            <a:ext cx="7157165" cy="808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70" tIns="43635" rIns="87270" bIns="43635">
            <a:spAutoFit/>
          </a:bodyPr>
          <a:lstStyle/>
          <a:p>
            <a:pPr algn="ctr" defTabSz="873125">
              <a:lnSpc>
                <a:spcPct val="90000"/>
              </a:lnSpc>
              <a:defRPr/>
            </a:pPr>
            <a:r>
              <a:rPr lang="ru-RU" sz="2600" dirty="0" smtClean="0">
                <a:latin typeface="+mj-lt"/>
                <a:ea typeface="+mj-ea"/>
                <a:cs typeface="Tahoma" pitchFamily="34" charset="0"/>
              </a:rPr>
              <a:t>Взаимодействие ПК 3 с ТК 431 «Геологическое изучение, охрана и использование недр»</a:t>
            </a:r>
            <a:endParaRPr lang="ru-RU" sz="2600" baseline="300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127" name="Line 77"/>
          <p:cNvSpPr>
            <a:spLocks noChangeShapeType="1"/>
          </p:cNvSpPr>
          <p:nvPr/>
        </p:nvSpPr>
        <p:spPr bwMode="auto">
          <a:xfrm>
            <a:off x="140677" y="762000"/>
            <a:ext cx="0" cy="1524000"/>
          </a:xfrm>
          <a:prstGeom prst="line">
            <a:avLst/>
          </a:prstGeom>
          <a:noFill/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fld id="{B4C9CBDF-3B1A-4E0D-BF81-FC02E3BB52B5}" type="slidenum">
              <a:rPr lang="ru-RU"/>
              <a:pPr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1060" y="1303020"/>
            <a:ext cx="76733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6CC"/>
                </a:solidFill>
              </a:rPr>
              <a:t>Стандарты ПК 3/ТК 23, направленные на рассмотрение в ТК 431:</a:t>
            </a:r>
          </a:p>
          <a:p>
            <a:pPr algn="ctr"/>
            <a:endParaRPr lang="ru-RU" sz="1600" dirty="0" smtClean="0">
              <a:solidFill>
                <a:srgbClr val="0066CC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1. Проектирование разработки и освоение газовых и газоконденсатных месторождений. Технические требования к геологической информации»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0066CC"/>
                </a:solidFill>
              </a:rPr>
              <a:t>).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2. ГОСТ Р «Проектирование разработки и освоение газовых и газоконденсатных месторождений. Подсчет запасов газа и газового конденсата объемным методом. Основные технические требования»                      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0066CC"/>
                </a:solidFill>
              </a:rPr>
              <a:t>).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3. ГОСТ Р «Проектирование разработки и освоение газовых и газоконденсатных месторождений. Общие требования к проведению авторского надзора за выполнением проектов разработки газовых и газоконденсатных месторождений»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0066CC"/>
                </a:solidFill>
              </a:rPr>
              <a:t>).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4. ГОСТ Р «Залежи газоконденсатные и нефтегазоконденсатные. Характеристики углеводородов газоконденсатные. Общие положения»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0066CC"/>
                </a:solidFill>
              </a:rPr>
              <a:t>).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5. ГОСТ Р «Проектирование разработки и освоение газовых и газоконденсатных месторождений. Подсчет запасов газа и газового конденсата на основе уравнения материального баланса. Основные технические требования»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0066CC"/>
                </a:solidFill>
              </a:rPr>
              <a:t>).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66CC"/>
                </a:solidFill>
              </a:rPr>
              <a:t>6. ГОСТ Р «Проектирование разработки и освоение газовых и газоконденсатных месторождений. Общие требования к оценке соответствия разработки газовых и газоконденсатных месторождений проектной документации» (</a:t>
            </a:r>
            <a:r>
              <a:rPr lang="ru-RU" sz="1400" dirty="0" smtClean="0">
                <a:solidFill>
                  <a:srgbClr val="FF0000"/>
                </a:solidFill>
              </a:rPr>
              <a:t>на утверждении в </a:t>
            </a:r>
            <a:r>
              <a:rPr lang="ru-RU" sz="1400" dirty="0" err="1" smtClean="0">
                <a:solidFill>
                  <a:srgbClr val="FF0000"/>
                </a:solidFill>
              </a:rPr>
              <a:t>Росстандарте</a:t>
            </a:r>
            <a:r>
              <a:rPr lang="ru-RU" sz="1400" dirty="0" smtClean="0">
                <a:solidFill>
                  <a:srgbClr val="0066CC"/>
                </a:solidFill>
              </a:rPr>
              <a:t>).</a:t>
            </a:r>
            <a:endParaRPr lang="ru-RU" sz="16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6660</TotalTime>
  <Words>2293</Words>
  <Application>Microsoft Office PowerPoint</Application>
  <PresentationFormat>Экран (4:3)</PresentationFormat>
  <Paragraphs>257</Paragraphs>
  <Slides>23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3_Специальное оформление</vt:lpstr>
      <vt:lpstr>Специальное оформление</vt:lpstr>
      <vt:lpstr>Тема3</vt:lpstr>
      <vt:lpstr>4_Специальное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Проблемные вопросы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Ершов Сергей Евгеньевич</cp:lastModifiedBy>
  <cp:revision>446</cp:revision>
  <dcterms:created xsi:type="dcterms:W3CDTF">2009-07-15T11:37:47Z</dcterms:created>
  <dcterms:modified xsi:type="dcterms:W3CDTF">2014-10-10T08:20:45Z</dcterms:modified>
</cp:coreProperties>
</file>