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55" r:id="rId7"/>
  </p:sldMasterIdLst>
  <p:notesMasterIdLst>
    <p:notesMasterId r:id="rId28"/>
  </p:notesMasterIdLst>
  <p:handoutMasterIdLst>
    <p:handoutMasterId r:id="rId29"/>
  </p:handoutMasterIdLst>
  <p:sldIdLst>
    <p:sldId id="293" r:id="rId8"/>
    <p:sldId id="331" r:id="rId9"/>
    <p:sldId id="302" r:id="rId10"/>
    <p:sldId id="332" r:id="rId11"/>
    <p:sldId id="334" r:id="rId12"/>
    <p:sldId id="333" r:id="rId13"/>
    <p:sldId id="344" r:id="rId14"/>
    <p:sldId id="345" r:id="rId15"/>
    <p:sldId id="343" r:id="rId16"/>
    <p:sldId id="341" r:id="rId17"/>
    <p:sldId id="342" r:id="rId18"/>
    <p:sldId id="330" r:id="rId19"/>
    <p:sldId id="346" r:id="rId20"/>
    <p:sldId id="335" r:id="rId21"/>
    <p:sldId id="336" r:id="rId22"/>
    <p:sldId id="337" r:id="rId23"/>
    <p:sldId id="338" r:id="rId24"/>
    <p:sldId id="339" r:id="rId25"/>
    <p:sldId id="340" r:id="rId26"/>
    <p:sldId id="319" r:id="rId27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FF"/>
    <a:srgbClr val="003366"/>
    <a:srgbClr val="0066CC"/>
    <a:srgbClr val="0033CC"/>
    <a:srgbClr val="3366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0" autoAdjust="0"/>
    <p:restoredTop sz="94660"/>
  </p:normalViewPr>
  <p:slideViewPr>
    <p:cSldViewPr snapToGrid="0">
      <p:cViewPr>
        <p:scale>
          <a:sx n="100" d="100"/>
          <a:sy n="100" d="100"/>
        </p:scale>
        <p:origin x="-187" y="1382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940" y="-8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763478153442347E-2"/>
          <c:y val="3.04011394442815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796882744708438E-2"/>
          <c:y val="0.23249392696939708"/>
          <c:w val="0.61124161001192623"/>
          <c:h val="0.725933768620747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Продукция промысла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Газ сепарации</c:v>
                </c:pt>
                <c:pt idx="1">
                  <c:v>Конденсат насыщенный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10000</c:v>
                </c:pt>
                <c:pt idx="1">
                  <c:v>3500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7331213606746423"/>
          <c:y val="2.64553938451283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477664567504587E-2"/>
          <c:y val="0.15152344183979558"/>
          <c:w val="0.43739463456071831"/>
          <c:h val="0.799975002777469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Ассортимент ГПЗ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70C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Газ товарный осушенный, отбензиненный</c:v>
                </c:pt>
                <c:pt idx="1">
                  <c:v>Бензин</c:v>
                </c:pt>
                <c:pt idx="2">
                  <c:v>Дизельное топливо</c:v>
                </c:pt>
                <c:pt idx="3">
                  <c:v>Мазут топочный</c:v>
                </c:pt>
                <c:pt idx="4">
                  <c:v>Сера газовая</c:v>
                </c:pt>
                <c:pt idx="5">
                  <c:v>Сжиженные газы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4700</c:v>
                </c:pt>
                <c:pt idx="1">
                  <c:v>987</c:v>
                </c:pt>
                <c:pt idx="2">
                  <c:v>872</c:v>
                </c:pt>
                <c:pt idx="3">
                  <c:v>486</c:v>
                </c:pt>
                <c:pt idx="4">
                  <c:v>4000</c:v>
                </c:pt>
                <c:pt idx="5">
                  <c:v>220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925853862252584"/>
          <c:y val="0.20530809076769249"/>
          <c:w val="0.42627670025009612"/>
          <c:h val="0.74531649261193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696AD-7FD0-4193-89ED-5197A087649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45CF2E-D9B9-47AC-B9EA-BCD39A6FEE75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Оценка соответствия</a:t>
          </a:r>
          <a:endParaRPr lang="ru-RU" dirty="0"/>
        </a:p>
      </dgm:t>
    </dgm:pt>
    <dgm:pt modelId="{743FBF2C-F40B-4FD9-8E4C-F4C4F20BBC60}" type="parTrans" cxnId="{77259ACC-8298-4591-AE50-5FF91C16552D}">
      <dgm:prSet/>
      <dgm:spPr/>
      <dgm:t>
        <a:bodyPr/>
        <a:lstStyle/>
        <a:p>
          <a:endParaRPr lang="ru-RU"/>
        </a:p>
      </dgm:t>
    </dgm:pt>
    <dgm:pt modelId="{C14CBDA2-5D7D-4080-A62C-73ECDBB11131}" type="sibTrans" cxnId="{77259ACC-8298-4591-AE50-5FF91C16552D}">
      <dgm:prSet/>
      <dgm:spPr/>
      <dgm:t>
        <a:bodyPr/>
        <a:lstStyle/>
        <a:p>
          <a:endParaRPr lang="ru-RU"/>
        </a:p>
      </dgm:t>
    </dgm:pt>
    <dgm:pt modelId="{569A6915-4A97-486B-8F34-D6A98C62489F}">
      <dgm:prSet phldrT="[Текст]"/>
      <dgm:spPr/>
      <dgm:t>
        <a:bodyPr/>
        <a:lstStyle/>
        <a:p>
          <a:r>
            <a:rPr lang="ru-RU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Проект</a:t>
          </a:r>
          <a:endParaRPr lang="ru-RU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33A5723A-6592-47C5-BCAA-6417AA488A5C}" type="parTrans" cxnId="{04BAE136-6BDC-4BCD-8EBE-B82C46E341F7}">
      <dgm:prSet/>
      <dgm:spPr>
        <a:ln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E7F57E70-D3B0-4927-92D8-CB55B09E617E}" type="sibTrans" cxnId="{04BAE136-6BDC-4BCD-8EBE-B82C46E341F7}">
      <dgm:prSet/>
      <dgm:spPr/>
      <dgm:t>
        <a:bodyPr/>
        <a:lstStyle/>
        <a:p>
          <a:endParaRPr lang="ru-RU"/>
        </a:p>
      </dgm:t>
    </dgm:pt>
    <dgm:pt modelId="{0D92AA2B-9E1D-470A-A97E-409D2315987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75000"/>
                </a:schemeClr>
              </a:solidFill>
            </a:rPr>
            <a:t>Показатели разработки</a:t>
          </a:r>
          <a:endParaRPr lang="ru-RU" sz="1800" dirty="0">
            <a:solidFill>
              <a:schemeClr val="accent2">
                <a:lumMod val="75000"/>
              </a:schemeClr>
            </a:solidFill>
          </a:endParaRPr>
        </a:p>
      </dgm:t>
    </dgm:pt>
    <dgm:pt modelId="{68510330-5B82-4D6A-BC5D-3DC84B094504}" type="parTrans" cxnId="{DE9CE011-AA33-47E5-A1A0-213DE786643C}">
      <dgm:prSet/>
      <dgm:spPr>
        <a:ln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794C4FBE-B9CD-4563-824A-2BADDC55099A}" type="sibTrans" cxnId="{DE9CE011-AA33-47E5-A1A0-213DE786643C}">
      <dgm:prSet/>
      <dgm:spPr/>
      <dgm:t>
        <a:bodyPr/>
        <a:lstStyle/>
        <a:p>
          <a:endParaRPr lang="ru-RU"/>
        </a:p>
      </dgm:t>
    </dgm:pt>
    <dgm:pt modelId="{6925883C-735F-424A-BE46-E65A4B99FC52}">
      <dgm:prSet phldrT="[Текст]"/>
      <dgm:spPr/>
      <dgm:t>
        <a:bodyPr/>
        <a:lstStyle/>
        <a:p>
          <a:r>
            <a:rPr lang="ru-RU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Факт</a:t>
          </a:r>
          <a:endParaRPr lang="ru-RU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6F382D29-EF4A-45CB-B613-538879DAA4E5}" type="parTrans" cxnId="{C72A98DD-DAB2-4B50-B5C9-0C5CD2E28504}">
      <dgm:prSet/>
      <dgm:spPr>
        <a:ln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6D67061C-59CB-4734-A145-69B2E6895A30}" type="sibTrans" cxnId="{C72A98DD-DAB2-4B50-B5C9-0C5CD2E28504}">
      <dgm:prSet/>
      <dgm:spPr/>
      <dgm:t>
        <a:bodyPr/>
        <a:lstStyle/>
        <a:p>
          <a:endParaRPr lang="ru-RU"/>
        </a:p>
      </dgm:t>
    </dgm:pt>
    <dgm:pt modelId="{464E34F0-7467-4A2D-9867-9ED2F8507091}" type="pres">
      <dgm:prSet presAssocID="{802696AD-7FD0-4193-89ED-5197A08764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02E77B-56FE-402F-BB48-D2C553563E61}" type="pres">
      <dgm:prSet presAssocID="{B845CF2E-D9B9-47AC-B9EA-BCD39A6FEE75}" presName="centerShape" presStyleLbl="node0" presStyleIdx="0" presStyleCnt="1"/>
      <dgm:spPr/>
      <dgm:t>
        <a:bodyPr/>
        <a:lstStyle/>
        <a:p>
          <a:endParaRPr lang="ru-RU"/>
        </a:p>
      </dgm:t>
    </dgm:pt>
    <dgm:pt modelId="{61AFCC1A-729B-4D53-943B-D1C62D75A20B}" type="pres">
      <dgm:prSet presAssocID="{33A5723A-6592-47C5-BCAA-6417AA488A5C}" presName="parTrans" presStyleLbl="bgSibTrans2D1" presStyleIdx="0" presStyleCnt="3" custAng="10734897" custScaleX="31842" custLinFactNeighborX="33346" custLinFactNeighborY="50573"/>
      <dgm:spPr/>
      <dgm:t>
        <a:bodyPr/>
        <a:lstStyle/>
        <a:p>
          <a:endParaRPr lang="ru-RU"/>
        </a:p>
      </dgm:t>
    </dgm:pt>
    <dgm:pt modelId="{E99C9423-A4D9-4F14-926A-7FC677F4015B}" type="pres">
      <dgm:prSet presAssocID="{569A6915-4A97-486B-8F34-D6A98C62489F}" presName="node" presStyleLbl="node1" presStyleIdx="0" presStyleCnt="3" custScaleY="59004" custRadScaleRad="95997" custRadScaleInc="-15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F587F-38FE-40BC-859B-E6B46AD74124}" type="pres">
      <dgm:prSet presAssocID="{68510330-5B82-4D6A-BC5D-3DC84B094504}" presName="parTrans" presStyleLbl="bgSibTrans2D1" presStyleIdx="1" presStyleCnt="3" custAng="10800000" custFlipHor="1" custScaleX="57044" custScaleY="296333" custLinFactNeighborX="-743" custLinFactNeighborY="59011"/>
      <dgm:spPr/>
      <dgm:t>
        <a:bodyPr/>
        <a:lstStyle/>
        <a:p>
          <a:endParaRPr lang="ru-RU"/>
        </a:p>
      </dgm:t>
    </dgm:pt>
    <dgm:pt modelId="{8F59A09A-E410-46DE-A48F-B369ED5A066D}" type="pres">
      <dgm:prSet presAssocID="{0D92AA2B-9E1D-470A-A97E-409D2315987A}" presName="node" presStyleLbl="node1" presStyleIdx="1" presStyleCnt="3" custScaleY="70063" custRadScaleRad="86795" custRadScaleInc="1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21ACB-DE0F-4453-9742-019ABA843418}" type="pres">
      <dgm:prSet presAssocID="{6F382D29-EF4A-45CB-B613-538879DAA4E5}" presName="parTrans" presStyleLbl="bgSibTrans2D1" presStyleIdx="2" presStyleCnt="3" custAng="10785103" custScaleX="34984" custLinFactNeighborX="-33754" custLinFactNeighborY="45510"/>
      <dgm:spPr/>
      <dgm:t>
        <a:bodyPr/>
        <a:lstStyle/>
        <a:p>
          <a:endParaRPr lang="ru-RU"/>
        </a:p>
      </dgm:t>
    </dgm:pt>
    <dgm:pt modelId="{0B2CC6CB-DB2A-49B4-98EA-C48AFB392A2C}" type="pres">
      <dgm:prSet presAssocID="{6925883C-735F-424A-BE46-E65A4B99FC52}" presName="node" presStyleLbl="node1" presStyleIdx="2" presStyleCnt="3" custScaleY="59004" custRadScaleRad="96962" custRadScaleInc="17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BE735-BF46-4873-B3E0-AB360003AE7F}" type="presOf" srcId="{6925883C-735F-424A-BE46-E65A4B99FC52}" destId="{0B2CC6CB-DB2A-49B4-98EA-C48AFB392A2C}" srcOrd="0" destOrd="0" presId="urn:microsoft.com/office/officeart/2005/8/layout/radial4"/>
    <dgm:cxn modelId="{DE9CE011-AA33-47E5-A1A0-213DE786643C}" srcId="{B845CF2E-D9B9-47AC-B9EA-BCD39A6FEE75}" destId="{0D92AA2B-9E1D-470A-A97E-409D2315987A}" srcOrd="1" destOrd="0" parTransId="{68510330-5B82-4D6A-BC5D-3DC84B094504}" sibTransId="{794C4FBE-B9CD-4563-824A-2BADDC55099A}"/>
    <dgm:cxn modelId="{8F662505-6838-4886-9FBB-7206233BE86D}" type="presOf" srcId="{6F382D29-EF4A-45CB-B613-538879DAA4E5}" destId="{7CA21ACB-DE0F-4453-9742-019ABA843418}" srcOrd="0" destOrd="0" presId="urn:microsoft.com/office/officeart/2005/8/layout/radial4"/>
    <dgm:cxn modelId="{04BAE136-6BDC-4BCD-8EBE-B82C46E341F7}" srcId="{B845CF2E-D9B9-47AC-B9EA-BCD39A6FEE75}" destId="{569A6915-4A97-486B-8F34-D6A98C62489F}" srcOrd="0" destOrd="0" parTransId="{33A5723A-6592-47C5-BCAA-6417AA488A5C}" sibTransId="{E7F57E70-D3B0-4927-92D8-CB55B09E617E}"/>
    <dgm:cxn modelId="{D4F0F1F5-F9A3-4214-A60C-2AD30F6614CA}" type="presOf" srcId="{33A5723A-6592-47C5-BCAA-6417AA488A5C}" destId="{61AFCC1A-729B-4D53-943B-D1C62D75A20B}" srcOrd="0" destOrd="0" presId="urn:microsoft.com/office/officeart/2005/8/layout/radial4"/>
    <dgm:cxn modelId="{783E6A7D-4D53-4D19-9663-C5DFE6F6C272}" type="presOf" srcId="{68510330-5B82-4D6A-BC5D-3DC84B094504}" destId="{2F3F587F-38FE-40BC-859B-E6B46AD74124}" srcOrd="0" destOrd="0" presId="urn:microsoft.com/office/officeart/2005/8/layout/radial4"/>
    <dgm:cxn modelId="{69CFBE47-FDE8-4234-9BC0-94CE0808C035}" type="presOf" srcId="{0D92AA2B-9E1D-470A-A97E-409D2315987A}" destId="{8F59A09A-E410-46DE-A48F-B369ED5A066D}" srcOrd="0" destOrd="0" presId="urn:microsoft.com/office/officeart/2005/8/layout/radial4"/>
    <dgm:cxn modelId="{CD2DF01F-B0A2-4085-B7E6-7A352C212B32}" type="presOf" srcId="{B845CF2E-D9B9-47AC-B9EA-BCD39A6FEE75}" destId="{5602E77B-56FE-402F-BB48-D2C553563E61}" srcOrd="0" destOrd="0" presId="urn:microsoft.com/office/officeart/2005/8/layout/radial4"/>
    <dgm:cxn modelId="{3C4E7382-6981-494D-9618-C019E5B3E9D8}" type="presOf" srcId="{569A6915-4A97-486B-8F34-D6A98C62489F}" destId="{E99C9423-A4D9-4F14-926A-7FC677F4015B}" srcOrd="0" destOrd="0" presId="urn:microsoft.com/office/officeart/2005/8/layout/radial4"/>
    <dgm:cxn modelId="{C7E55D27-1812-4D01-839B-16CD9C59D718}" type="presOf" srcId="{802696AD-7FD0-4193-89ED-5197A087649B}" destId="{464E34F0-7467-4A2D-9867-9ED2F8507091}" srcOrd="0" destOrd="0" presId="urn:microsoft.com/office/officeart/2005/8/layout/radial4"/>
    <dgm:cxn modelId="{77259ACC-8298-4591-AE50-5FF91C16552D}" srcId="{802696AD-7FD0-4193-89ED-5197A087649B}" destId="{B845CF2E-D9B9-47AC-B9EA-BCD39A6FEE75}" srcOrd="0" destOrd="0" parTransId="{743FBF2C-F40B-4FD9-8E4C-F4C4F20BBC60}" sibTransId="{C14CBDA2-5D7D-4080-A62C-73ECDBB11131}"/>
    <dgm:cxn modelId="{C72A98DD-DAB2-4B50-B5C9-0C5CD2E28504}" srcId="{B845CF2E-D9B9-47AC-B9EA-BCD39A6FEE75}" destId="{6925883C-735F-424A-BE46-E65A4B99FC52}" srcOrd="2" destOrd="0" parTransId="{6F382D29-EF4A-45CB-B613-538879DAA4E5}" sibTransId="{6D67061C-59CB-4734-A145-69B2E6895A30}"/>
    <dgm:cxn modelId="{63A929B4-7886-45C6-A9C0-6A14171CE18C}" type="presParOf" srcId="{464E34F0-7467-4A2D-9867-9ED2F8507091}" destId="{5602E77B-56FE-402F-BB48-D2C553563E61}" srcOrd="0" destOrd="0" presId="urn:microsoft.com/office/officeart/2005/8/layout/radial4"/>
    <dgm:cxn modelId="{61D453CD-3261-4465-A3C7-D72F6DD62BE2}" type="presParOf" srcId="{464E34F0-7467-4A2D-9867-9ED2F8507091}" destId="{61AFCC1A-729B-4D53-943B-D1C62D75A20B}" srcOrd="1" destOrd="0" presId="urn:microsoft.com/office/officeart/2005/8/layout/radial4"/>
    <dgm:cxn modelId="{3C667F76-F2CE-4121-9891-80B0D0DF3ED3}" type="presParOf" srcId="{464E34F0-7467-4A2D-9867-9ED2F8507091}" destId="{E99C9423-A4D9-4F14-926A-7FC677F4015B}" srcOrd="2" destOrd="0" presId="urn:microsoft.com/office/officeart/2005/8/layout/radial4"/>
    <dgm:cxn modelId="{9A6BAEDB-6D91-4553-B769-65C4489FB78B}" type="presParOf" srcId="{464E34F0-7467-4A2D-9867-9ED2F8507091}" destId="{2F3F587F-38FE-40BC-859B-E6B46AD74124}" srcOrd="3" destOrd="0" presId="urn:microsoft.com/office/officeart/2005/8/layout/radial4"/>
    <dgm:cxn modelId="{73A04878-288D-4C1B-B94F-36EB61FD9217}" type="presParOf" srcId="{464E34F0-7467-4A2D-9867-9ED2F8507091}" destId="{8F59A09A-E410-46DE-A48F-B369ED5A066D}" srcOrd="4" destOrd="0" presId="urn:microsoft.com/office/officeart/2005/8/layout/radial4"/>
    <dgm:cxn modelId="{C5FF8E88-6990-4D8B-AAE6-ACCA7D0322D3}" type="presParOf" srcId="{464E34F0-7467-4A2D-9867-9ED2F8507091}" destId="{7CA21ACB-DE0F-4453-9742-019ABA843418}" srcOrd="5" destOrd="0" presId="urn:microsoft.com/office/officeart/2005/8/layout/radial4"/>
    <dgm:cxn modelId="{30123232-3BCB-4AD8-8985-E0ED5154251A}" type="presParOf" srcId="{464E34F0-7467-4A2D-9867-9ED2F8507091}" destId="{0B2CC6CB-DB2A-49B4-98EA-C48AFB392A2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E77B-56FE-402F-BB48-D2C553563E61}">
      <dsp:nvSpPr>
        <dsp:cNvPr id="0" name=""/>
        <dsp:cNvSpPr/>
      </dsp:nvSpPr>
      <dsp:spPr>
        <a:xfrm>
          <a:off x="1345484" y="1564157"/>
          <a:ext cx="1241040" cy="124104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Оценка соответствия</a:t>
          </a:r>
          <a:endParaRPr lang="ru-RU" sz="1300" kern="1200" dirty="0"/>
        </a:p>
      </dsp:txBody>
      <dsp:txXfrm>
        <a:off x="1527230" y="1745903"/>
        <a:ext cx="877548" cy="877548"/>
      </dsp:txXfrm>
    </dsp:sp>
    <dsp:sp modelId="{61AFCC1A-729B-4D53-943B-D1C62D75A20B}">
      <dsp:nvSpPr>
        <dsp:cNvPr id="0" name=""/>
        <dsp:cNvSpPr/>
      </dsp:nvSpPr>
      <dsp:spPr>
        <a:xfrm rot="1540905">
          <a:off x="1129805" y="1688404"/>
          <a:ext cx="277192" cy="353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C9423-A4D9-4F14-926A-7FC677F4015B}">
      <dsp:nvSpPr>
        <dsp:cNvPr id="0" name=""/>
        <dsp:cNvSpPr/>
      </dsp:nvSpPr>
      <dsp:spPr>
        <a:xfrm>
          <a:off x="0" y="1212093"/>
          <a:ext cx="1178988" cy="556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Проект</a:t>
          </a:r>
          <a:endParaRPr lang="ru-RU" sz="28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16300" y="1228393"/>
        <a:ext cx="1146388" cy="523920"/>
      </dsp:txXfrm>
    </dsp:sp>
    <dsp:sp modelId="{2F3F587F-38FE-40BC-859B-E6B46AD74124}">
      <dsp:nvSpPr>
        <dsp:cNvPr id="0" name=""/>
        <dsp:cNvSpPr/>
      </dsp:nvSpPr>
      <dsp:spPr>
        <a:xfrm rot="16148916" flipH="1">
          <a:off x="1750655" y="808096"/>
          <a:ext cx="450504" cy="10481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9A09A-E410-46DE-A48F-B369ED5A066D}">
      <dsp:nvSpPr>
        <dsp:cNvPr id="0" name=""/>
        <dsp:cNvSpPr/>
      </dsp:nvSpPr>
      <dsp:spPr>
        <a:xfrm>
          <a:off x="1398148" y="398192"/>
          <a:ext cx="1178988" cy="660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</a:rPr>
            <a:t>Показатели разработки</a:t>
          </a:r>
          <a:endParaRPr lang="ru-RU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417503" y="417547"/>
        <a:ext cx="1140278" cy="622117"/>
      </dsp:txXfrm>
    </dsp:sp>
    <dsp:sp modelId="{7CA21ACB-DE0F-4453-9742-019ABA843418}">
      <dsp:nvSpPr>
        <dsp:cNvPr id="0" name=""/>
        <dsp:cNvSpPr/>
      </dsp:nvSpPr>
      <dsp:spPr>
        <a:xfrm rot="9203939">
          <a:off x="2511423" y="1678951"/>
          <a:ext cx="302706" cy="353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CC6CB-DB2A-49B4-98EA-C48AFB392A2C}">
      <dsp:nvSpPr>
        <dsp:cNvPr id="0" name=""/>
        <dsp:cNvSpPr/>
      </dsp:nvSpPr>
      <dsp:spPr>
        <a:xfrm>
          <a:off x="2753020" y="1224527"/>
          <a:ext cx="1178988" cy="556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Факт</a:t>
          </a:r>
          <a:endParaRPr lang="ru-RU" sz="28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2769320" y="1240827"/>
        <a:ext cx="1146388" cy="52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1B67FD7-0C89-44D4-826A-B714DFBF1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76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DC9723F-9389-4C57-9A8B-124E7B8A1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58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36C1-C64D-4E83-8E1E-A93437860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ОБОСНОВАНИЕ УЧЕТА ВИБРОГЕОДИНАМИКИ ПРИ ФОРМИРОВАНИИ ПРЕДСТАВЛЕНИЙ </a:t>
            </a:r>
            <a:br>
              <a:rPr lang="ru-RU"/>
            </a:br>
            <a:r>
              <a:rPr lang="ru-RU"/>
              <a:t>ОБ ОСОБЕННОСТЯХ РАЗРАБОТКИ МЕСТОРОЖДЕНИЙ УГЛЕВОДОРОДОВ</a:t>
            </a:r>
          </a:p>
        </p:txBody>
      </p:sp>
    </p:spTree>
    <p:extLst>
      <p:ext uri="{BB962C8B-B14F-4D97-AF65-F5344CB8AC3E}">
        <p14:creationId xmlns:p14="http://schemas.microsoft.com/office/powerpoint/2010/main" val="354838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570C2-ADF1-4DE0-92B9-C9B4AC544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  <p:extLst>
      <p:ext uri="{BB962C8B-B14F-4D97-AF65-F5344CB8AC3E}">
        <p14:creationId xmlns:p14="http://schemas.microsoft.com/office/powerpoint/2010/main" val="42458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000" y="0"/>
            <a:ext cx="7092000" cy="400110"/>
          </a:xfrm>
        </p:spPr>
        <p:txBody>
          <a:bodyPr anchor="t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FA5E-97AF-45C7-8A89-DC72A315E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  <p:extLst>
      <p:ext uri="{BB962C8B-B14F-4D97-AF65-F5344CB8AC3E}">
        <p14:creationId xmlns:p14="http://schemas.microsoft.com/office/powerpoint/2010/main" val="326467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sz="2800">
                <a:solidFill>
                  <a:srgbClr val="003366"/>
                </a:solidFill>
              </a:defRPr>
            </a:lvl1pPr>
            <a:lvl2pPr>
              <a:defRPr sz="3200">
                <a:solidFill>
                  <a:srgbClr val="003366"/>
                </a:solidFill>
              </a:defRPr>
            </a:lvl2pPr>
            <a:lvl3pPr>
              <a:defRPr sz="2800">
                <a:solidFill>
                  <a:srgbClr val="003366"/>
                </a:solidFill>
              </a:defRPr>
            </a:lvl3pPr>
            <a:lvl4pPr>
              <a:defRPr sz="2400">
                <a:solidFill>
                  <a:srgbClr val="003366"/>
                </a:solidFill>
              </a:defRPr>
            </a:lvl4pPr>
            <a:lvl5pPr>
              <a:defRPr sz="2400">
                <a:solidFill>
                  <a:srgbClr val="003366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04954-BA38-4B5B-8435-6CB480587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  <p:extLst>
      <p:ext uri="{BB962C8B-B14F-4D97-AF65-F5344CB8AC3E}">
        <p14:creationId xmlns:p14="http://schemas.microsoft.com/office/powerpoint/2010/main" val="61238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37DF6-77D6-4DA0-82DC-080BBA4DE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  <p:extLst>
      <p:ext uri="{BB962C8B-B14F-4D97-AF65-F5344CB8AC3E}">
        <p14:creationId xmlns:p14="http://schemas.microsoft.com/office/powerpoint/2010/main" val="294334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lang="en-US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729B-5058-4818-B2FE-F11BCC582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</p:spTree>
    <p:extLst>
      <p:ext uri="{BB962C8B-B14F-4D97-AF65-F5344CB8AC3E}">
        <p14:creationId xmlns:p14="http://schemas.microsoft.com/office/powerpoint/2010/main" val="1937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39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39937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90E03F81-81AF-4665-93D4-0CFC0D9EAE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1036" name="Picture 3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2052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931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2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2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3731A309-D5EF-4F1A-9D36-8B9407109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9333" name="Line 21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34" name="Line 22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6934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2061" name="Picture 3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270355" name="Rectangle 19"/>
          <p:cNvSpPr>
            <a:spLocks noChangeArrowheads="1"/>
          </p:cNvSpPr>
          <p:nvPr userDrawn="1"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034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4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4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2B8541F9-29E4-46FE-82C5-72FBB856C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51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56" name="Line 20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57" name="Line 21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036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3086" name="Picture 3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271383" name="Rectangle 23"/>
          <p:cNvSpPr>
            <a:spLocks noChangeArrowheads="1"/>
          </p:cNvSpPr>
          <p:nvPr userDrawn="1"/>
        </p:nvSpPr>
        <p:spPr bwMode="auto">
          <a:xfrm>
            <a:off x="0" y="2151063"/>
            <a:ext cx="9144000" cy="4160837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4100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1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38787904-9779-4928-B2B0-80102A35F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5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85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139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4110" name="Picture 3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512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239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39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39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E1C823E3-B2B8-4A73-BCC0-648BE5EDB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401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402" name="Line 18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241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5134" name="Picture 3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614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546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6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6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BAFCD357-4CDE-49DF-A4D4-5B6FF3FD3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7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7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754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300"/>
            </a:lvl1pPr>
          </a:lstStyle>
          <a:p>
            <a:pPr>
              <a:defRPr/>
            </a:pPr>
            <a:r>
              <a:rPr lang="en-US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6158" name="Picture 3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/>
              <a:t> </a:t>
            </a:r>
            <a:endParaRPr lang="ru-RU"/>
          </a:p>
        </p:txBody>
      </p:sp>
      <p:sp>
        <p:nvSpPr>
          <p:cNvPr id="171017" name="Rectangle 9"/>
          <p:cNvSpPr>
            <a:spLocks noChangeArrowheads="1"/>
          </p:cNvSpPr>
          <p:nvPr userDrawn="1"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21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22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23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41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1042" name="Line 3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7177" name="Picture 37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938338" y="6362700"/>
            <a:ext cx="719140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dirty="0" smtClean="0"/>
              <a:t>Новый Уренгой, октябрь 2014</a:t>
            </a:r>
            <a:endParaRPr lang="ru-RU" altLang="ru-RU" sz="2000" dirty="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76225" y="1624014"/>
            <a:ext cx="8853487" cy="255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b="1" dirty="0"/>
              <a:t>Выполнение планов по национальной стандартизации в области проектирования разработки и освоения газовых и газоконденсатных </a:t>
            </a:r>
            <a:r>
              <a:rPr lang="ru-RU" altLang="ru-RU" sz="2600" b="1" dirty="0" smtClean="0"/>
              <a:t>месторождений</a:t>
            </a:r>
            <a:endParaRPr lang="ru-RU" altLang="ru-RU" sz="26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33751" y="4972377"/>
            <a:ext cx="5795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Ф.Р. </a:t>
            </a:r>
            <a:r>
              <a:rPr lang="ru-RU" altLang="ru-RU" dirty="0" err="1" smtClean="0"/>
              <a:t>Билалов</a:t>
            </a:r>
            <a:r>
              <a:rPr lang="ru-RU" altLang="ru-RU" dirty="0" smtClean="0"/>
              <a:t>, начальник лаборатория методологии проектирования разработки </a:t>
            </a:r>
            <a:r>
              <a:rPr lang="ru-RU" altLang="ru-RU" dirty="0"/>
              <a:t>месторождений </a:t>
            </a:r>
            <a:r>
              <a:rPr lang="ru-RU" altLang="ru-RU" dirty="0" smtClean="0"/>
              <a:t> ООО «Газпром ВНИИГАЗ»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128527"/>
            <a:ext cx="7210425" cy="800219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Схема проведения и основные участники оценки соответствия разработки техническому проекту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10</a:t>
            </a:fld>
            <a:endParaRPr lang="ru-RU" altLang="ru-RU" sz="2000" dirty="0" smtClean="0"/>
          </a:p>
        </p:txBody>
      </p:sp>
      <p:grpSp>
        <p:nvGrpSpPr>
          <p:cNvPr id="5" name="Группа 4"/>
          <p:cNvGrpSpPr/>
          <p:nvPr/>
        </p:nvGrpSpPr>
        <p:grpSpPr>
          <a:xfrm>
            <a:off x="133589" y="2192709"/>
            <a:ext cx="3932009" cy="3774142"/>
            <a:chOff x="1961492" y="1443318"/>
            <a:chExt cx="5739191" cy="4670612"/>
          </a:xfrm>
        </p:grpSpPr>
        <p:graphicFrame>
          <p:nvGraphicFramePr>
            <p:cNvPr id="6" name="Схема 5"/>
            <p:cNvGraphicFramePr/>
            <p:nvPr>
              <p:extLst>
                <p:ext uri="{D42A27DB-BD31-4B8C-83A1-F6EECF244321}">
                  <p14:modId xmlns:p14="http://schemas.microsoft.com/office/powerpoint/2010/main" val="1515050725"/>
                </p:ext>
              </p:extLst>
            </p:nvPr>
          </p:nvGraphicFramePr>
          <p:xfrm>
            <a:off x="1961492" y="2424015"/>
            <a:ext cx="5739191" cy="36899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791910" y="3731610"/>
              <a:ext cx="2101591" cy="57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FF0000"/>
                  </a:solidFill>
                </a:rPr>
                <a:t>Совершенствование</a:t>
              </a:r>
            </a:p>
            <a:p>
              <a:pPr algn="ctr"/>
              <a:r>
                <a:rPr lang="ru-RU" sz="1200" dirty="0" smtClean="0">
                  <a:solidFill>
                    <a:srgbClr val="FF0000"/>
                  </a:solidFill>
                </a:rPr>
                <a:t>систем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07218" y="1443318"/>
              <a:ext cx="4406561" cy="10460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8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Система разработки</a:t>
              </a:r>
              <a:endParaRPr lang="ru-RU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6029087" y="2620154"/>
              <a:ext cx="677933" cy="1176836"/>
            </a:xfrm>
            <a:prstGeom prst="straightConnector1">
              <a:avLst/>
            </a:prstGeom>
            <a:ln w="666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>
              <a:off x="2842804" y="2685534"/>
              <a:ext cx="813519" cy="1111456"/>
            </a:xfrm>
            <a:prstGeom prst="straightConnector1">
              <a:avLst/>
            </a:prstGeom>
            <a:ln w="666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3817850" y="1345504"/>
            <a:ext cx="5217821" cy="3840329"/>
            <a:chOff x="1023510" y="423223"/>
            <a:chExt cx="7753436" cy="5814089"/>
          </a:xfrm>
        </p:grpSpPr>
        <p:sp>
          <p:nvSpPr>
            <p:cNvPr id="12" name="Полилиния 11"/>
            <p:cNvSpPr/>
            <p:nvPr/>
          </p:nvSpPr>
          <p:spPr>
            <a:xfrm>
              <a:off x="1907704" y="2060848"/>
              <a:ext cx="5832648" cy="2402343"/>
            </a:xfrm>
            <a:custGeom>
              <a:avLst/>
              <a:gdLst>
                <a:gd name="connsiteX0" fmla="*/ 0 w 6120680"/>
                <a:gd name="connsiteY0" fmla="*/ 1152128 h 2304256"/>
                <a:gd name="connsiteX1" fmla="*/ 1982094 w 6120680"/>
                <a:gd name="connsiteY1" fmla="*/ 73882 h 2304256"/>
                <a:gd name="connsiteX2" fmla="*/ 3060342 w 6120680"/>
                <a:gd name="connsiteY2" fmla="*/ 3 h 2304256"/>
                <a:gd name="connsiteX3" fmla="*/ 4138592 w 6120680"/>
                <a:gd name="connsiteY3" fmla="*/ 73883 h 2304256"/>
                <a:gd name="connsiteX4" fmla="*/ 6120680 w 6120680"/>
                <a:gd name="connsiteY4" fmla="*/ 1152137 h 2304256"/>
                <a:gd name="connsiteX5" fmla="*/ 4138588 w 6120680"/>
                <a:gd name="connsiteY5" fmla="*/ 2230386 h 2304256"/>
                <a:gd name="connsiteX6" fmla="*/ 3060339 w 6120680"/>
                <a:gd name="connsiteY6" fmla="*/ 2304265 h 2304256"/>
                <a:gd name="connsiteX7" fmla="*/ 1982089 w 6120680"/>
                <a:gd name="connsiteY7" fmla="*/ 2230386 h 2304256"/>
                <a:gd name="connsiteX8" fmla="*/ 0 w 6120680"/>
                <a:gd name="connsiteY8" fmla="*/ 1152134 h 2304256"/>
                <a:gd name="connsiteX9" fmla="*/ 0 w 6120680"/>
                <a:gd name="connsiteY9" fmla="*/ 1152128 h 2304256"/>
                <a:gd name="connsiteX0" fmla="*/ 4 w 6120690"/>
                <a:gd name="connsiteY0" fmla="*/ 1152125 h 2304572"/>
                <a:gd name="connsiteX1" fmla="*/ 1982098 w 6120690"/>
                <a:gd name="connsiteY1" fmla="*/ 73879 h 2304572"/>
                <a:gd name="connsiteX2" fmla="*/ 3060346 w 6120690"/>
                <a:gd name="connsiteY2" fmla="*/ 0 h 2304572"/>
                <a:gd name="connsiteX3" fmla="*/ 4138596 w 6120690"/>
                <a:gd name="connsiteY3" fmla="*/ 73880 h 2304572"/>
                <a:gd name="connsiteX4" fmla="*/ 6120684 w 6120690"/>
                <a:gd name="connsiteY4" fmla="*/ 1152134 h 2304572"/>
                <a:gd name="connsiteX5" fmla="*/ 4392492 w 6120690"/>
                <a:gd name="connsiteY5" fmla="*/ 2232245 h 2304572"/>
                <a:gd name="connsiteX6" fmla="*/ 3060343 w 6120690"/>
                <a:gd name="connsiteY6" fmla="*/ 2304262 h 2304572"/>
                <a:gd name="connsiteX7" fmla="*/ 1982093 w 6120690"/>
                <a:gd name="connsiteY7" fmla="*/ 2230383 h 2304572"/>
                <a:gd name="connsiteX8" fmla="*/ 4 w 6120690"/>
                <a:gd name="connsiteY8" fmla="*/ 1152131 h 2304572"/>
                <a:gd name="connsiteX9" fmla="*/ 4 w 6120690"/>
                <a:gd name="connsiteY9" fmla="*/ 1152125 h 2304572"/>
                <a:gd name="connsiteX0" fmla="*/ 4 w 6120690"/>
                <a:gd name="connsiteY0" fmla="*/ 1152438 h 2304885"/>
                <a:gd name="connsiteX1" fmla="*/ 1982098 w 6120690"/>
                <a:gd name="connsiteY1" fmla="*/ 74192 h 2304885"/>
                <a:gd name="connsiteX2" fmla="*/ 3060346 w 6120690"/>
                <a:gd name="connsiteY2" fmla="*/ 313 h 2304885"/>
                <a:gd name="connsiteX3" fmla="*/ 4536508 w 6120690"/>
                <a:gd name="connsiteY3" fmla="*/ 72317 h 2304885"/>
                <a:gd name="connsiteX4" fmla="*/ 6120684 w 6120690"/>
                <a:gd name="connsiteY4" fmla="*/ 1152447 h 2304885"/>
                <a:gd name="connsiteX5" fmla="*/ 4392492 w 6120690"/>
                <a:gd name="connsiteY5" fmla="*/ 2232558 h 2304885"/>
                <a:gd name="connsiteX6" fmla="*/ 3060343 w 6120690"/>
                <a:gd name="connsiteY6" fmla="*/ 2304575 h 2304885"/>
                <a:gd name="connsiteX7" fmla="*/ 1982093 w 6120690"/>
                <a:gd name="connsiteY7" fmla="*/ 2230696 h 2304885"/>
                <a:gd name="connsiteX8" fmla="*/ 4 w 6120690"/>
                <a:gd name="connsiteY8" fmla="*/ 1152444 h 2304885"/>
                <a:gd name="connsiteX9" fmla="*/ 4 w 6120690"/>
                <a:gd name="connsiteY9" fmla="*/ 1152438 h 2304885"/>
                <a:gd name="connsiteX0" fmla="*/ 4 w 6120690"/>
                <a:gd name="connsiteY0" fmla="*/ 1152438 h 2304575"/>
                <a:gd name="connsiteX1" fmla="*/ 1982098 w 6120690"/>
                <a:gd name="connsiteY1" fmla="*/ 74192 h 2304575"/>
                <a:gd name="connsiteX2" fmla="*/ 3060346 w 6120690"/>
                <a:gd name="connsiteY2" fmla="*/ 313 h 2304575"/>
                <a:gd name="connsiteX3" fmla="*/ 4536508 w 6120690"/>
                <a:gd name="connsiteY3" fmla="*/ 72317 h 2304575"/>
                <a:gd name="connsiteX4" fmla="*/ 6120684 w 6120690"/>
                <a:gd name="connsiteY4" fmla="*/ 1152447 h 2304575"/>
                <a:gd name="connsiteX5" fmla="*/ 4392492 w 6120690"/>
                <a:gd name="connsiteY5" fmla="*/ 2232558 h 2304575"/>
                <a:gd name="connsiteX6" fmla="*/ 3060343 w 6120690"/>
                <a:gd name="connsiteY6" fmla="*/ 2304575 h 2304575"/>
                <a:gd name="connsiteX7" fmla="*/ 1656188 w 6120690"/>
                <a:gd name="connsiteY7" fmla="*/ 2232558 h 2304575"/>
                <a:gd name="connsiteX8" fmla="*/ 4 w 6120690"/>
                <a:gd name="connsiteY8" fmla="*/ 1152444 h 2304575"/>
                <a:gd name="connsiteX9" fmla="*/ 4 w 6120690"/>
                <a:gd name="connsiteY9" fmla="*/ 1152438 h 2304575"/>
                <a:gd name="connsiteX0" fmla="*/ 4 w 6120690"/>
                <a:gd name="connsiteY0" fmla="*/ 1152125 h 2304262"/>
                <a:gd name="connsiteX1" fmla="*/ 1656188 w 6120690"/>
                <a:gd name="connsiteY1" fmla="*/ 72005 h 2304262"/>
                <a:gd name="connsiteX2" fmla="*/ 3060346 w 6120690"/>
                <a:gd name="connsiteY2" fmla="*/ 0 h 2304262"/>
                <a:gd name="connsiteX3" fmla="*/ 4536508 w 6120690"/>
                <a:gd name="connsiteY3" fmla="*/ 72004 h 2304262"/>
                <a:gd name="connsiteX4" fmla="*/ 6120684 w 6120690"/>
                <a:gd name="connsiteY4" fmla="*/ 1152134 h 2304262"/>
                <a:gd name="connsiteX5" fmla="*/ 4392492 w 6120690"/>
                <a:gd name="connsiteY5" fmla="*/ 2232245 h 2304262"/>
                <a:gd name="connsiteX6" fmla="*/ 3060343 w 6120690"/>
                <a:gd name="connsiteY6" fmla="*/ 2304262 h 2304262"/>
                <a:gd name="connsiteX7" fmla="*/ 1656188 w 6120690"/>
                <a:gd name="connsiteY7" fmla="*/ 2232245 h 2304262"/>
                <a:gd name="connsiteX8" fmla="*/ 4 w 6120690"/>
                <a:gd name="connsiteY8" fmla="*/ 1152131 h 2304262"/>
                <a:gd name="connsiteX9" fmla="*/ 4 w 6120690"/>
                <a:gd name="connsiteY9" fmla="*/ 1152125 h 230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20690" h="2304262">
                  <a:moveTo>
                    <a:pt x="4" y="1152125"/>
                  </a:moveTo>
                  <a:cubicBezTo>
                    <a:pt x="8" y="672411"/>
                    <a:pt x="463656" y="241022"/>
                    <a:pt x="1656188" y="72005"/>
                  </a:cubicBezTo>
                  <a:cubicBezTo>
                    <a:pt x="2000868" y="23154"/>
                    <a:pt x="2580293" y="0"/>
                    <a:pt x="3060346" y="0"/>
                  </a:cubicBezTo>
                  <a:cubicBezTo>
                    <a:pt x="3540399" y="0"/>
                    <a:pt x="4191828" y="23152"/>
                    <a:pt x="4536508" y="72004"/>
                  </a:cubicBezTo>
                  <a:cubicBezTo>
                    <a:pt x="5729045" y="241023"/>
                    <a:pt x="6120690" y="672417"/>
                    <a:pt x="6120684" y="1152134"/>
                  </a:cubicBezTo>
                  <a:cubicBezTo>
                    <a:pt x="6120684" y="1631849"/>
                    <a:pt x="5585026" y="2063227"/>
                    <a:pt x="4392492" y="2232245"/>
                  </a:cubicBezTo>
                  <a:cubicBezTo>
                    <a:pt x="4047812" y="2281096"/>
                    <a:pt x="3516394" y="2304262"/>
                    <a:pt x="3060343" y="2304262"/>
                  </a:cubicBezTo>
                  <a:cubicBezTo>
                    <a:pt x="2604292" y="2304262"/>
                    <a:pt x="2000868" y="2281096"/>
                    <a:pt x="1656188" y="2232245"/>
                  </a:cubicBezTo>
                  <a:cubicBezTo>
                    <a:pt x="463652" y="2063226"/>
                    <a:pt x="0" y="1631847"/>
                    <a:pt x="4" y="1152131"/>
                  </a:cubicBezTo>
                  <a:lnTo>
                    <a:pt x="4" y="115212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2384" y="2733739"/>
              <a:ext cx="2401674" cy="1537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FFFF00"/>
                  </a:solidFill>
                </a:rPr>
                <a:t>Проектировщик конкретизирует и формирует промысловые объекты для разработки</a:t>
              </a:r>
              <a:endParaRPr lang="ru-RU" sz="1200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3139" y="2230420"/>
              <a:ext cx="2880320" cy="181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FFFF00"/>
                  </a:solidFill>
                </a:rPr>
                <a:t>Проектировщик </a:t>
              </a:r>
            </a:p>
            <a:p>
              <a:pPr algn="ctr"/>
              <a:r>
                <a:rPr lang="ru-RU" sz="1200" dirty="0" smtClean="0">
                  <a:solidFill>
                    <a:srgbClr val="FFFF00"/>
                  </a:solidFill>
                </a:rPr>
                <a:t>создает систему разработки расположенных на лицензионном участке объектов разработки месторождений УВС</a:t>
              </a:r>
              <a:endParaRPr lang="ru-RU" sz="1200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79049" y="4434056"/>
              <a:ext cx="3308689" cy="125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Недропользователь</a:t>
              </a:r>
            </a:p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о</a:t>
              </a:r>
              <a:r>
                <a:rPr lang="ru-RU" sz="1200" dirty="0" smtClean="0">
                  <a:solidFill>
                    <a:schemeClr val="tx1"/>
                  </a:solidFill>
                </a:rPr>
                <a:t>рганизует строительство ввод в эксплуатацию и регулирование созданной системы разработки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023510" y="423223"/>
              <a:ext cx="4176464" cy="3816426"/>
            </a:xfrm>
            <a:prstGeom prst="ellipse">
              <a:avLst/>
            </a:prstGeom>
            <a:solidFill>
              <a:srgbClr val="06A9BA">
                <a:alpha val="24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17027" y="743008"/>
              <a:ext cx="3168352" cy="1537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Государственные органы</a:t>
              </a:r>
            </a:p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ф</a:t>
              </a:r>
              <a:r>
                <a:rPr lang="ru-RU" sz="1200" dirty="0" smtClean="0">
                  <a:solidFill>
                    <a:schemeClr val="tx1"/>
                  </a:solidFill>
                </a:rPr>
                <a:t>ормируют законодательство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о </a:t>
              </a:r>
              <a:r>
                <a:rPr lang="ru-RU" sz="1200" dirty="0" err="1" smtClean="0">
                  <a:solidFill>
                    <a:schemeClr val="tx1"/>
                  </a:solidFill>
                </a:rPr>
                <a:t>недропользовании</a:t>
              </a:r>
              <a:r>
                <a:rPr lang="ru-RU" sz="1200" dirty="0" smtClean="0">
                  <a:solidFill>
                    <a:schemeClr val="tx1"/>
                  </a:solidFill>
                </a:rPr>
                <a:t>, правила лицензирования, разработки месторождений УВС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4600482" y="2420889"/>
              <a:ext cx="4176464" cy="3816423"/>
            </a:xfrm>
            <a:prstGeom prst="ellipse">
              <a:avLst/>
            </a:prstGeom>
            <a:solidFill>
              <a:srgbClr val="06A9BA">
                <a:alpha val="2400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23347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128527"/>
            <a:ext cx="7210425" cy="800219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Основные положения о несоответствии разработки техническому проекту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11</a:t>
            </a:fld>
            <a:endParaRPr lang="ru-RU" alt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7576" y="1211303"/>
            <a:ext cx="7611036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5.9 Разработку месторождения признают несоответствующей проектным решениям при наличии существенных отклонений реализованных технических решений и состояния разработки месторождения от проекта, приводящих к нарушениям требований закона Российской Федерации «О недрах» [1] и «Правил охраны недр» [2] в части полноты выработки запасов полезных ископаемых. К существенным отклонениям относят: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превышение уровней годовой добычи газа и конденсата над проектными свыше допустимых;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превышение количества бездействующих добывающих скважин сверх допустимого;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невыполнение </a:t>
            </a:r>
            <a:r>
              <a:rPr lang="ru-RU" sz="1400" dirty="0" err="1">
                <a:solidFill>
                  <a:schemeClr val="tx1"/>
                </a:solidFill>
              </a:rPr>
              <a:t>недропользователем</a:t>
            </a:r>
            <a:r>
              <a:rPr lang="ru-RU" sz="1400" dirty="0">
                <a:solidFill>
                  <a:schemeClr val="tx1"/>
                </a:solidFill>
              </a:rPr>
              <a:t> предусмотренных проектом мероприятий по контролю разработки и учету добываемой продукции, не позволяющее аргументированно подтверждать соответствие состояния разработки техническому проекту разработки.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921" y="3567683"/>
            <a:ext cx="7853083" cy="13849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13.2 При наличии отклонений разработки месторождения (объекта разработки) от проекта в заключении выделяют основные факторы, приведшие к их появлению, в том числе: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невыполнение </a:t>
            </a:r>
            <a:r>
              <a:rPr lang="ru-RU" sz="1400" dirty="0" err="1">
                <a:solidFill>
                  <a:schemeClr val="tx1"/>
                </a:solidFill>
              </a:rPr>
              <a:t>недропользователем</a:t>
            </a:r>
            <a:r>
              <a:rPr lang="ru-RU" sz="1400" dirty="0">
                <a:solidFill>
                  <a:schemeClr val="tx1"/>
                </a:solidFill>
              </a:rPr>
              <a:t> проектных решений;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выявленное по результатам геологического изучения и разработки месторождения отклонение величины запасов и отличие геологической модели от принятых при проектировании;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изменение спроса на добываемую продукцию и состояния рынка.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23255" y="5077965"/>
            <a:ext cx="6786282" cy="116955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13.4 Заключение о соответствии (несоответствии) состояния разработки месторождения (объекта разработки) техническому проекту разработки включают в годовой геологический отчет </a:t>
            </a:r>
            <a:r>
              <a:rPr lang="ru-RU" sz="1400" dirty="0" err="1">
                <a:solidFill>
                  <a:schemeClr val="tx1"/>
                </a:solidFill>
              </a:rPr>
              <a:t>недропользователя</a:t>
            </a:r>
            <a:r>
              <a:rPr lang="ru-RU" sz="1400" dirty="0">
                <a:solidFill>
                  <a:schemeClr val="tx1"/>
                </a:solidFill>
              </a:rPr>
              <a:t>, отчет по авторскому надзору, новую редакцию технического проекта разработки, акты проверок уполномоченных государственных органов. На его основе </a:t>
            </a:r>
            <a:r>
              <a:rPr lang="ru-RU" sz="1400" dirty="0" err="1">
                <a:solidFill>
                  <a:schemeClr val="tx1"/>
                </a:solidFill>
              </a:rPr>
              <a:t>недропользователь</a:t>
            </a:r>
            <a:r>
              <a:rPr lang="ru-RU" sz="1400" dirty="0">
                <a:solidFill>
                  <a:schemeClr val="tx1"/>
                </a:solidFill>
              </a:rPr>
              <a:t> может декларировать состояние выполнения лицензионных обязательств.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12401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328581"/>
            <a:ext cx="7210425" cy="400110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Основные положения технического задания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12</a:t>
            </a:fld>
            <a:endParaRPr lang="ru-RU" altLang="ru-RU" sz="2000" dirty="0" smtClean="0"/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295846" y="1541944"/>
            <a:ext cx="2026022" cy="1201271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/>
              <a:t>Закон </a:t>
            </a:r>
          </a:p>
          <a:p>
            <a:pPr algn="ctr"/>
            <a:r>
              <a:rPr lang="ru-RU" sz="1600" dirty="0" smtClean="0"/>
              <a:t>Российской Федерации «О недрах»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2635624" y="2832859"/>
            <a:ext cx="5419164" cy="29583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Положение о лицензировании пользования недрами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98615" y="3902503"/>
            <a:ext cx="2034988" cy="984885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ПБ 08-624-03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Правила безопасности в нефтяной и газовой промышленности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6714565" y="3944474"/>
            <a:ext cx="2214234" cy="295835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/>
              <a:t>Приказ МПР РФ № 254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6786283" y="3180269"/>
            <a:ext cx="2088774" cy="549068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Постановление Правительства РФ № 118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 Narrow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2438387" y="3693448"/>
            <a:ext cx="3872753" cy="1532969"/>
          </a:xfrm>
          <a:prstGeom prst="roundRect">
            <a:avLst>
              <a:gd name="adj" fmla="val 42703"/>
            </a:avLst>
          </a:prstGeom>
          <a:solidFill>
            <a:srgbClr val="00B050">
              <a:alpha val="80000"/>
            </a:srgbClr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Обязательные для применения Правила разработки и Правила проектирования разработки месторождений углеводородного сырья</a:t>
            </a: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6714615" y="4307540"/>
            <a:ext cx="2214183" cy="295840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/>
              <a:t>Приказ МПР РФ № 34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6714777" y="4652666"/>
            <a:ext cx="2214021" cy="573751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/>
              <a:t>Протокол ЦКР </a:t>
            </a:r>
            <a:r>
              <a:rPr lang="ru-RU" sz="1600" dirty="0" err="1"/>
              <a:t>Роснедр</a:t>
            </a:r>
            <a:r>
              <a:rPr lang="ru-RU" sz="1600" dirty="0"/>
              <a:t> по </a:t>
            </a:r>
            <a:r>
              <a:rPr lang="ru-RU" sz="1600" dirty="0" smtClean="0"/>
              <a:t>УВС № 5370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2366756" y="1541939"/>
            <a:ext cx="1990085" cy="1201271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/>
              <a:t>Налоговый кодекс Российской Федерации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4401639" y="1541934"/>
            <a:ext cx="1909501" cy="1201271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/>
              <a:t>Уголовный кодекс Российской Федерации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6356181" y="1541939"/>
            <a:ext cx="2026022" cy="1201271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/>
              <a:t>ФЗ «О промышленной безопасности опасных производственных объектов»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98610" y="3043482"/>
            <a:ext cx="2034988" cy="802337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ПБ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07-601-03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Правила охраны недр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1647259" y="5925682"/>
            <a:ext cx="5419164" cy="295836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Корпоративная нормативная база ОАО «Газпром»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1647259" y="5387800"/>
            <a:ext cx="5419164" cy="295836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Национальные стандарты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39674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328581"/>
            <a:ext cx="7210425" cy="400110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Основные положения технического задания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13</a:t>
            </a:fld>
            <a:endParaRPr lang="ru-RU" altLang="ru-RU" sz="2000" dirty="0" smtClean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50925" y="2457450"/>
            <a:ext cx="67722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873125">
              <a:lnSpc>
                <a:spcPct val="90000"/>
              </a:lnSpc>
              <a:spcBef>
                <a:spcPct val="100000"/>
              </a:spcBef>
              <a:defRPr/>
            </a:pPr>
            <a:endParaRPr lang="ru-RU" sz="2400">
              <a:solidFill>
                <a:srgbClr val="0468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84338" y="4219575"/>
            <a:ext cx="55753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24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" name="Группа 51"/>
          <p:cNvGrpSpPr>
            <a:grpSpLocks/>
          </p:cNvGrpSpPr>
          <p:nvPr/>
        </p:nvGrpSpPr>
        <p:grpSpPr bwMode="auto">
          <a:xfrm>
            <a:off x="107950" y="1089025"/>
            <a:ext cx="8727184" cy="5184775"/>
            <a:chOff x="107950" y="765629"/>
            <a:chExt cx="8856663" cy="5290457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12210" y="2202444"/>
              <a:ext cx="7518782" cy="1328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873125" fontAlgn="auto">
                <a:lnSpc>
                  <a:spcPct val="90000"/>
                </a:lnSpc>
                <a:spcBef>
                  <a:spcPct val="100000"/>
                </a:spcBef>
                <a:spcAft>
                  <a:spcPts val="0"/>
                </a:spcAft>
                <a:defRPr/>
              </a:pPr>
              <a:endParaRPr lang="ru-RU" sz="2400">
                <a:solidFill>
                  <a:srgbClr val="0468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298518" y="3958370"/>
              <a:ext cx="6191274" cy="1584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lang="ru-RU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950" y="765629"/>
              <a:ext cx="8856663" cy="529045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700" b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246059" y="1413572"/>
              <a:ext cx="2646960" cy="4535603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331913" y="780822"/>
              <a:ext cx="60483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700" b="0">
                  <a:solidFill>
                    <a:schemeClr val="tx1"/>
                  </a:solidFill>
                  <a:latin typeface="Calibri" pitchFamily="34" charset="0"/>
                </a:rPr>
                <a:t>Разработка газового (газоконденсатного) месторождения </a:t>
              </a:r>
            </a:p>
            <a:p>
              <a:pPr algn="ctr" eaLnBrk="1" hangingPunct="1"/>
              <a:r>
                <a:rPr lang="ru-RU" altLang="ru-RU" sz="1700" b="0">
                  <a:solidFill>
                    <a:schemeClr val="tx1"/>
                  </a:solidFill>
                  <a:latin typeface="Calibri" pitchFamily="34" charset="0"/>
                </a:rPr>
                <a:t>(в «широком» понятии)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627313" y="1412875"/>
              <a:ext cx="3618746" cy="45370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400" b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3419475" y="3573463"/>
              <a:ext cx="488950" cy="1587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313150" y="1484313"/>
              <a:ext cx="13176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1700" b="0">
                  <a:solidFill>
                    <a:schemeClr val="tx1"/>
                  </a:solidFill>
                  <a:latin typeface="Calibri" pitchFamily="34" charset="0"/>
                </a:rPr>
                <a:t>II   </a:t>
              </a:r>
              <a:r>
                <a:rPr lang="ru-RU" altLang="ru-RU" sz="1700" b="0">
                  <a:solidFill>
                    <a:schemeClr val="tx1"/>
                  </a:solidFill>
                  <a:latin typeface="Calibri" pitchFamily="34" charset="0"/>
                </a:rPr>
                <a:t>ДОБЫЧА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425425" y="2167485"/>
              <a:ext cx="1020762" cy="64611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 dirty="0">
                  <a:solidFill>
                    <a:schemeClr val="tx1"/>
                  </a:solidFill>
                  <a:latin typeface="Calibri" pitchFamily="34" charset="0"/>
                </a:rPr>
                <a:t>Сборный пункт,</a:t>
              </a:r>
            </a:p>
            <a:p>
              <a:pPr algn="ctr" eaLnBrk="1" hangingPunct="1"/>
              <a:r>
                <a:rPr lang="ru-RU" altLang="ru-RU" sz="1200" b="0" dirty="0">
                  <a:solidFill>
                    <a:schemeClr val="tx1"/>
                  </a:solidFill>
                  <a:latin typeface="Calibri" pitchFamily="34" charset="0"/>
                </a:rPr>
                <a:t>сепарация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5112420" y="2366859"/>
              <a:ext cx="993775" cy="46037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 dirty="0">
                  <a:solidFill>
                    <a:schemeClr val="tx1"/>
                  </a:solidFill>
                  <a:latin typeface="Calibri" pitchFamily="34" charset="0"/>
                </a:rPr>
                <a:t>Подготовка</a:t>
              </a:r>
            </a:p>
            <a:p>
              <a:pPr algn="ctr" eaLnBrk="1" hangingPunct="1"/>
              <a:r>
                <a:rPr lang="ru-RU" altLang="ru-RU" sz="1200" b="0" dirty="0">
                  <a:solidFill>
                    <a:schemeClr val="tx1"/>
                  </a:solidFill>
                  <a:latin typeface="Calibri" pitchFamily="34" charset="0"/>
                </a:rPr>
                <a:t>газа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5153261" y="3449763"/>
              <a:ext cx="1008062" cy="47107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chemeClr val="tx1"/>
                  </a:solidFill>
                  <a:latin typeface="Calibri" pitchFamily="34" charset="0"/>
                </a:rPr>
                <a:t>Подготовка</a:t>
              </a:r>
            </a:p>
            <a:p>
              <a:pPr algn="ctr" eaLnBrk="1" hangingPunct="1"/>
              <a:r>
                <a:rPr lang="ru-RU" altLang="ru-RU" sz="1200" b="0">
                  <a:solidFill>
                    <a:schemeClr val="tx1"/>
                  </a:solidFill>
                  <a:latin typeface="Calibri" pitchFamily="34" charset="0"/>
                </a:rPr>
                <a:t>конденсата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5043863" y="3045428"/>
              <a:ext cx="12557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 i="1" dirty="0">
                  <a:solidFill>
                    <a:schemeClr val="accent2"/>
                  </a:solidFill>
                  <a:latin typeface="Calibri" pitchFamily="34" charset="0"/>
                </a:rPr>
                <a:t>нестабильный</a:t>
              </a:r>
            </a:p>
            <a:p>
              <a:pPr algn="ctr" eaLnBrk="1" hangingPunct="1"/>
              <a:r>
                <a:rPr lang="ru-RU" altLang="ru-RU" sz="1200" b="0" i="1" dirty="0">
                  <a:solidFill>
                    <a:schemeClr val="accent2"/>
                  </a:solidFill>
                  <a:latin typeface="Calibri" pitchFamily="34" charset="0"/>
                </a:rPr>
                <a:t>конденсат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4786892" y="2793669"/>
              <a:ext cx="12096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 i="1" dirty="0">
                  <a:solidFill>
                    <a:schemeClr val="accent2"/>
                  </a:solidFill>
                  <a:latin typeface="Calibri" pitchFamily="34" charset="0"/>
                </a:rPr>
                <a:t>газ сепарации</a:t>
              </a: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V="1">
              <a:off x="7937367" y="3141662"/>
              <a:ext cx="379545" cy="2976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V="1">
              <a:off x="6144764" y="2723395"/>
              <a:ext cx="4318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6161324" y="3449763"/>
              <a:ext cx="1111276" cy="47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i="1" dirty="0">
                  <a:solidFill>
                    <a:schemeClr val="accent2"/>
                  </a:solidFill>
                  <a:latin typeface="Calibri" pitchFamily="34" charset="0"/>
                </a:rPr>
                <a:t>Стабильный</a:t>
              </a:r>
            </a:p>
            <a:p>
              <a:pPr algn="ctr" eaLnBrk="1" hangingPunct="1"/>
              <a:r>
                <a:rPr lang="ru-RU" altLang="ru-RU" sz="1200" i="1" dirty="0">
                  <a:solidFill>
                    <a:schemeClr val="accent2"/>
                  </a:solidFill>
                  <a:latin typeface="Calibri" pitchFamily="34" charset="0"/>
                </a:rPr>
                <a:t>конденсат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6617123" y="2582072"/>
              <a:ext cx="1123527" cy="282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i="1" dirty="0" smtClean="0">
                  <a:solidFill>
                    <a:schemeClr val="accent2"/>
                  </a:solidFill>
                  <a:latin typeface="Calibri" pitchFamily="34" charset="0"/>
                </a:rPr>
                <a:t>Товарный газ</a:t>
              </a:r>
              <a:endParaRPr lang="ru-RU" altLang="ru-RU" sz="1200" i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3348038" y="3284538"/>
              <a:ext cx="6445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b="0" i="1">
                  <a:solidFill>
                    <a:schemeClr val="tx1"/>
                  </a:solidFill>
                  <a:latin typeface="Calibri" pitchFamily="34" charset="0"/>
                </a:rPr>
                <a:t>шлейф</a:t>
              </a: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178836" y="1413572"/>
              <a:ext cx="2448800" cy="4535603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179511" y="1484313"/>
              <a:ext cx="2376364" cy="62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1700" b="0">
                  <a:solidFill>
                    <a:schemeClr val="tx1"/>
                  </a:solidFill>
                  <a:latin typeface="Calibri" pitchFamily="34" charset="0"/>
                </a:rPr>
                <a:t> I   </a:t>
              </a:r>
              <a:r>
                <a:rPr lang="ru-RU" altLang="ru-RU" sz="1700" b="0">
                  <a:solidFill>
                    <a:schemeClr val="tx1"/>
                  </a:solidFill>
                  <a:latin typeface="Calibri" pitchFamily="34" charset="0"/>
                </a:rPr>
                <a:t>РАЗРАБОТКА</a:t>
              </a:r>
            </a:p>
            <a:p>
              <a:pPr algn="ctr" eaLnBrk="1" hangingPunct="1"/>
              <a:r>
                <a:rPr lang="ru-RU" altLang="ru-RU" sz="1700" b="0">
                  <a:solidFill>
                    <a:schemeClr val="tx1"/>
                  </a:solidFill>
                  <a:latin typeface="Calibri" pitchFamily="34" charset="0"/>
                </a:rPr>
                <a:t>  (в «узком» понятии)</a:t>
              </a: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179512" y="3933056"/>
              <a:ext cx="8712968" cy="1368152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91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AutoShape 38"/>
            <p:cNvSpPr>
              <a:spLocks noChangeArrowheads="1"/>
            </p:cNvSpPr>
            <p:nvPr/>
          </p:nvSpPr>
          <p:spPr bwMode="auto">
            <a:xfrm>
              <a:off x="1258888" y="2924175"/>
              <a:ext cx="209550" cy="261938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0" name="Rectangle 39"/>
            <p:cNvSpPr>
              <a:spLocks noChangeArrowheads="1"/>
            </p:cNvSpPr>
            <p:nvPr/>
          </p:nvSpPr>
          <p:spPr bwMode="auto">
            <a:xfrm>
              <a:off x="179512" y="5301208"/>
              <a:ext cx="8712968" cy="432048"/>
            </a:xfrm>
            <a:prstGeom prst="rect">
              <a:avLst/>
            </a:prstGeom>
            <a:blipFill dpi="0" rotWithShape="1">
              <a:blip r:embed="rId3" cstate="print">
                <a:lum bright="5000" contrast="-13000"/>
              </a:blip>
              <a:srcRect/>
              <a:tile tx="0" ty="0" sx="40000" sy="74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" name="AutoShape 40"/>
            <p:cNvSpPr>
              <a:spLocks noChangeArrowheads="1"/>
            </p:cNvSpPr>
            <p:nvPr/>
          </p:nvSpPr>
          <p:spPr bwMode="auto">
            <a:xfrm>
              <a:off x="1116013" y="5373688"/>
              <a:ext cx="417512" cy="258762"/>
            </a:xfrm>
            <a:prstGeom prst="curvedRightArrow">
              <a:avLst>
                <a:gd name="adj1" fmla="val 20000"/>
                <a:gd name="adj2" fmla="val 40000"/>
                <a:gd name="adj3" fmla="val 537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1116013" y="3284538"/>
              <a:ext cx="14398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chemeClr val="tx1"/>
                  </a:solidFill>
                  <a:latin typeface="Calibri" pitchFamily="34" charset="0"/>
                </a:rPr>
                <a:t>Нагнетательная</a:t>
              </a:r>
            </a:p>
            <a:p>
              <a:pPr algn="ctr" eaLnBrk="1" hangingPunct="1"/>
              <a:r>
                <a:rPr lang="ru-RU" altLang="ru-RU" sz="1200" b="0">
                  <a:solidFill>
                    <a:schemeClr val="tx1"/>
                  </a:solidFill>
                  <a:latin typeface="Calibri" pitchFamily="34" charset="0"/>
                </a:rPr>
                <a:t>скважина</a:t>
              </a:r>
            </a:p>
          </p:txBody>
        </p:sp>
        <p:sp>
          <p:nvSpPr>
            <p:cNvPr id="33" name="Line 45"/>
            <p:cNvSpPr>
              <a:spLocks noChangeShapeType="1"/>
            </p:cNvSpPr>
            <p:nvPr/>
          </p:nvSpPr>
          <p:spPr bwMode="auto">
            <a:xfrm flipV="1">
              <a:off x="1619250" y="5300663"/>
              <a:ext cx="207963" cy="130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46"/>
            <p:cNvSpPr>
              <a:spLocks noChangeShapeType="1"/>
            </p:cNvSpPr>
            <p:nvPr/>
          </p:nvSpPr>
          <p:spPr bwMode="auto">
            <a:xfrm>
              <a:off x="1619250" y="5516563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47"/>
            <p:cNvSpPr>
              <a:spLocks noChangeShapeType="1"/>
            </p:cNvSpPr>
            <p:nvPr/>
          </p:nvSpPr>
          <p:spPr bwMode="auto">
            <a:xfrm>
              <a:off x="1619250" y="5589588"/>
              <a:ext cx="207963" cy="128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Text Box 49"/>
            <p:cNvSpPr txBox="1">
              <a:spLocks noChangeArrowheads="1"/>
            </p:cNvSpPr>
            <p:nvPr/>
          </p:nvSpPr>
          <p:spPr bwMode="auto">
            <a:xfrm>
              <a:off x="1763713" y="5445125"/>
              <a:ext cx="7016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i="1">
                  <a:solidFill>
                    <a:srgbClr val="FF0000"/>
                  </a:solidFill>
                  <a:latin typeface="Calibri" pitchFamily="34" charset="0"/>
                </a:rPr>
                <a:t>Забой</a:t>
              </a:r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179388" y="5300663"/>
              <a:ext cx="90011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700" b="0">
                  <a:solidFill>
                    <a:schemeClr val="bg1"/>
                  </a:solidFill>
                  <a:latin typeface="Calibri" pitchFamily="34" charset="0"/>
                </a:rPr>
                <a:t>Пласт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332350" y="3789905"/>
              <a:ext cx="70886" cy="1726769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AutoShape 37"/>
            <p:cNvSpPr>
              <a:spLocks noChangeArrowheads="1"/>
            </p:cNvSpPr>
            <p:nvPr/>
          </p:nvSpPr>
          <p:spPr bwMode="auto">
            <a:xfrm>
              <a:off x="1258888" y="3716338"/>
              <a:ext cx="209550" cy="2159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79512" y="5733256"/>
              <a:ext cx="8712968" cy="216024"/>
            </a:xfrm>
            <a:prstGeom prst="rect">
              <a:avLst/>
            </a:prstGeom>
            <a:blipFill dpi="0" rotWithShape="1">
              <a:blip r:embed="rId4" cstate="print">
                <a:alphaModFix amt="97000"/>
                <a:lum bright="-21000" contrast="-22000"/>
              </a:blip>
              <a:srcRect/>
              <a:tile tx="0" ty="0" sx="40000" sy="50000" flip="none" algn="tl"/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1" t="45201" r="53670" b="15248"/>
            <a:stretch>
              <a:fillRect/>
            </a:stretch>
          </p:blipFill>
          <p:spPr bwMode="auto">
            <a:xfrm>
              <a:off x="2916238" y="3357563"/>
              <a:ext cx="461962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2411413" y="2708275"/>
              <a:ext cx="1285875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altLang="ru-RU" sz="1200" b="0">
                  <a:solidFill>
                    <a:schemeClr val="tx1"/>
                  </a:solidFill>
                  <a:latin typeface="Calibri" pitchFamily="34" charset="0"/>
                </a:rPr>
                <a:t>Добывающая</a:t>
              </a:r>
              <a:r>
                <a:rPr lang="ru-RU" altLang="ru-RU" sz="1400" b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</a:p>
            <a:p>
              <a:pPr algn="r" eaLnBrk="1" hangingPunct="1"/>
              <a:r>
                <a:rPr lang="ru-RU" altLang="ru-RU" sz="1200" b="0">
                  <a:solidFill>
                    <a:schemeClr val="tx1"/>
                  </a:solidFill>
                  <a:latin typeface="Calibri" pitchFamily="34" charset="0"/>
                </a:rPr>
                <a:t>скважина</a:t>
              </a: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6290471" y="1484313"/>
              <a:ext cx="1874838" cy="62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1700" b="0" dirty="0">
                  <a:solidFill>
                    <a:schemeClr val="tx1"/>
                  </a:solidFill>
                  <a:latin typeface="Calibri" pitchFamily="34" charset="0"/>
                </a:rPr>
                <a:t>III   </a:t>
              </a:r>
              <a:r>
                <a:rPr lang="ru-RU" altLang="ru-RU" sz="1700" b="0" dirty="0" smtClean="0">
                  <a:solidFill>
                    <a:schemeClr val="tx1"/>
                  </a:solidFill>
                  <a:latin typeface="Calibri" pitchFamily="34" charset="0"/>
                </a:rPr>
                <a:t>ПЕРЕРАБОТКА,</a:t>
              </a:r>
            </a:p>
            <a:p>
              <a:pPr algn="ctr" eaLnBrk="1" hangingPunct="1"/>
              <a:r>
                <a:rPr lang="ru-RU" altLang="ru-RU" sz="1700" b="0" dirty="0" smtClean="0">
                  <a:solidFill>
                    <a:schemeClr val="tx1"/>
                  </a:solidFill>
                  <a:latin typeface="Calibri" pitchFamily="34" charset="0"/>
                </a:rPr>
                <a:t>ХРАНЕНИЕ</a:t>
              </a:r>
              <a:endParaRPr lang="ru-RU" altLang="ru-RU" sz="1700" b="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1857375" y="3933825"/>
              <a:ext cx="1282700" cy="1511300"/>
            </a:xfrm>
            <a:custGeom>
              <a:avLst/>
              <a:gdLst>
                <a:gd name="T0" fmla="*/ 0 w 10061"/>
                <a:gd name="T1" fmla="*/ 2147483647 h 10000"/>
                <a:gd name="T2" fmla="*/ 2147483647 w 10061"/>
                <a:gd name="T3" fmla="*/ 2147483647 h 10000"/>
                <a:gd name="T4" fmla="*/ 2147483647 w 10061"/>
                <a:gd name="T5" fmla="*/ 2147483647 h 10000"/>
                <a:gd name="T6" fmla="*/ 2147483647 w 10061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61"/>
                <a:gd name="T13" fmla="*/ 0 h 10000"/>
                <a:gd name="T14" fmla="*/ 10061 w 10061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61" h="10000">
                  <a:moveTo>
                    <a:pt x="0" y="10000"/>
                  </a:moveTo>
                  <a:cubicBezTo>
                    <a:pt x="669" y="9817"/>
                    <a:pt x="3440" y="9682"/>
                    <a:pt x="4918" y="9047"/>
                  </a:cubicBezTo>
                  <a:cubicBezTo>
                    <a:pt x="6396" y="8412"/>
                    <a:pt x="7928" y="7616"/>
                    <a:pt x="8870" y="6190"/>
                  </a:cubicBezTo>
                  <a:cubicBezTo>
                    <a:pt x="9958" y="4786"/>
                    <a:pt x="10061" y="2993"/>
                    <a:pt x="10000" y="0"/>
                  </a:cubicBezTo>
                </a:path>
              </a:pathLst>
            </a:custGeom>
            <a:noFill/>
            <a:ln w="412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00588" y="3789905"/>
              <a:ext cx="49943" cy="1799662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AutoShape 37"/>
            <p:cNvSpPr>
              <a:spLocks noChangeArrowheads="1"/>
            </p:cNvSpPr>
            <p:nvPr/>
          </p:nvSpPr>
          <p:spPr bwMode="auto">
            <a:xfrm>
              <a:off x="827088" y="3716338"/>
              <a:ext cx="215900" cy="2159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700" b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627636" y="1413572"/>
              <a:ext cx="0" cy="453560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59"/>
            <p:cNvSpPr txBox="1">
              <a:spLocks noChangeArrowheads="1"/>
            </p:cNvSpPr>
            <p:nvPr/>
          </p:nvSpPr>
          <p:spPr bwMode="auto">
            <a:xfrm>
              <a:off x="179388" y="3068638"/>
              <a:ext cx="10795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0">
                  <a:solidFill>
                    <a:schemeClr val="tx1"/>
                  </a:solidFill>
                  <a:latin typeface="Calibri" pitchFamily="34" charset="0"/>
                </a:rPr>
                <a:t>Добывающая скважина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188526" y="3934072"/>
              <a:ext cx="1583664" cy="10788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/>
                <a:t>ПХГ</a:t>
              </a: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3348038" y="3573463"/>
              <a:ext cx="6159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i="1">
                  <a:solidFill>
                    <a:srgbClr val="FF3300"/>
                  </a:solidFill>
                  <a:latin typeface="Calibri" pitchFamily="34" charset="0"/>
                </a:rPr>
                <a:t>Устье</a:t>
              </a:r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2843213" y="3933825"/>
              <a:ext cx="5762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grpSp>
          <p:nvGrpSpPr>
            <p:cNvPr id="52" name="Группа 71"/>
            <p:cNvGrpSpPr>
              <a:grpSpLocks/>
            </p:cNvGrpSpPr>
            <p:nvPr/>
          </p:nvGrpSpPr>
          <p:grpSpPr bwMode="auto">
            <a:xfrm>
              <a:off x="3924300" y="3213100"/>
              <a:ext cx="1152525" cy="720725"/>
              <a:chOff x="4788024" y="2852936"/>
              <a:chExt cx="1872208" cy="1008112"/>
            </a:xfrm>
          </p:grpSpPr>
          <p:grpSp>
            <p:nvGrpSpPr>
              <p:cNvPr id="57" name="Группа 62"/>
              <p:cNvGrpSpPr>
                <a:grpSpLocks/>
              </p:cNvGrpSpPr>
              <p:nvPr/>
            </p:nvGrpSpPr>
            <p:grpSpPr bwMode="auto">
              <a:xfrm>
                <a:off x="4788024" y="2852936"/>
                <a:ext cx="1872208" cy="1008112"/>
                <a:chOff x="1979712" y="3356992"/>
                <a:chExt cx="3600400" cy="2016224"/>
              </a:xfrm>
            </p:grpSpPr>
            <p:pic>
              <p:nvPicPr>
                <p:cNvPr id="59" name="Picture 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61" t="17516" r="68309" b="61812"/>
                <a:stretch>
                  <a:fillRect/>
                </a:stretch>
              </p:blipFill>
              <p:spPr bwMode="auto">
                <a:xfrm>
                  <a:off x="1979712" y="3356992"/>
                  <a:ext cx="3600400" cy="2016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" name="Прямоугольник 59"/>
                <p:cNvSpPr/>
                <p:nvPr/>
              </p:nvSpPr>
              <p:spPr>
                <a:xfrm>
                  <a:off x="2700134" y="3357372"/>
                  <a:ext cx="216412" cy="3579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1" name="Прямоугольник 60"/>
                <p:cNvSpPr/>
                <p:nvPr/>
              </p:nvSpPr>
              <p:spPr>
                <a:xfrm>
                  <a:off x="3852648" y="3357372"/>
                  <a:ext cx="286868" cy="3398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2" name="Прямоугольник 61"/>
                <p:cNvSpPr/>
                <p:nvPr/>
              </p:nvSpPr>
              <p:spPr>
                <a:xfrm>
                  <a:off x="4929668" y="3357372"/>
                  <a:ext cx="216409" cy="3579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2554184" y="5156393"/>
                  <a:ext cx="533477" cy="2175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64" name="Прямоугольник 63"/>
                <p:cNvSpPr/>
                <p:nvPr/>
              </p:nvSpPr>
              <p:spPr>
                <a:xfrm>
                  <a:off x="4783715" y="5174519"/>
                  <a:ext cx="518380" cy="1993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58" name="Прямоугольник 57"/>
              <p:cNvSpPr/>
              <p:nvPr/>
            </p:nvSpPr>
            <p:spPr>
              <a:xfrm>
                <a:off x="6083848" y="2853126"/>
                <a:ext cx="112534" cy="475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pic>
          <p:nvPicPr>
            <p:cNvPr id="53" name="Picture 2" descr="http://gazprom.ru/f/posts/27/233865/undergound-saf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0" t="37799" r="42041" b="16841"/>
            <a:stretch>
              <a:fillRect/>
            </a:stretch>
          </p:blipFill>
          <p:spPr bwMode="auto">
            <a:xfrm>
              <a:off x="7187856" y="2924175"/>
              <a:ext cx="1587500" cy="103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5076436" y="3644118"/>
              <a:ext cx="76825" cy="4665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5" name="Соединительная линия уступом 54"/>
            <p:cNvCxnSpPr>
              <a:stCxn id="58" idx="0"/>
              <a:endCxn id="17" idx="0"/>
            </p:cNvCxnSpPr>
            <p:nvPr/>
          </p:nvCxnSpPr>
          <p:spPr>
            <a:xfrm rot="5400000" flipH="1" flipV="1">
              <a:off x="4759788" y="2363715"/>
              <a:ext cx="846376" cy="852665"/>
            </a:xfrm>
            <a:prstGeom prst="bentConnector3">
              <a:avLst>
                <a:gd name="adj1" fmla="val 127560"/>
              </a:avLst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6246060" y="1413572"/>
              <a:ext cx="0" cy="453560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6402627" y="2408906"/>
            <a:ext cx="1420279" cy="46166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0" dirty="0" err="1" smtClean="0">
                <a:solidFill>
                  <a:schemeClr val="tx1"/>
                </a:solidFill>
                <a:latin typeface="Calibri" pitchFamily="34" charset="0"/>
              </a:rPr>
              <a:t>Газохимический</a:t>
            </a:r>
            <a:r>
              <a:rPr lang="ru-RU" altLang="ru-RU" sz="1200" b="0" dirty="0" smtClean="0">
                <a:solidFill>
                  <a:schemeClr val="tx1"/>
                </a:solidFill>
                <a:latin typeface="Calibri" pitchFamily="34" charset="0"/>
              </a:rPr>
              <a:t> комплекс</a:t>
            </a:r>
            <a:endParaRPr lang="ru-RU" altLang="ru-RU" sz="1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7" name="Line 27"/>
          <p:cNvSpPr>
            <a:spLocks noChangeShapeType="1"/>
          </p:cNvSpPr>
          <p:nvPr/>
        </p:nvSpPr>
        <p:spPr bwMode="auto">
          <a:xfrm flipV="1">
            <a:off x="5528884" y="2497138"/>
            <a:ext cx="873744" cy="3112"/>
          </a:xfrm>
          <a:prstGeom prst="line">
            <a:avLst/>
          </a:prstGeom>
          <a:noFill/>
          <a:ln w="25400">
            <a:solidFill>
              <a:srgbClr val="FFC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128527"/>
            <a:ext cx="7210425" cy="800219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Особенности и различия в подходах к разработке месторождений нефти либо газа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14</a:t>
            </a:fld>
            <a:endParaRPr lang="ru-RU" altLang="ru-RU" sz="2000" dirty="0" smtClean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4372" y="1262350"/>
            <a:ext cx="8558478" cy="5219700"/>
            <a:chOff x="188" y="290"/>
            <a:chExt cx="5779" cy="3396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278" y="654"/>
              <a:ext cx="6" cy="240"/>
            </a:xfrm>
            <a:custGeom>
              <a:avLst/>
              <a:gdLst>
                <a:gd name="T0" fmla="*/ 0 w 6"/>
                <a:gd name="T1" fmla="*/ 0 h 2592"/>
                <a:gd name="T2" fmla="*/ 6 w 6"/>
                <a:gd name="T3" fmla="*/ 22 h 2592"/>
                <a:gd name="T4" fmla="*/ 0 60000 65536"/>
                <a:gd name="T5" fmla="*/ 0 60000 65536"/>
                <a:gd name="T6" fmla="*/ 0 w 6"/>
                <a:gd name="T7" fmla="*/ 0 h 2592"/>
                <a:gd name="T8" fmla="*/ 6 w 6"/>
                <a:gd name="T9" fmla="*/ 2592 h 25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592">
                  <a:moveTo>
                    <a:pt x="0" y="0"/>
                  </a:moveTo>
                  <a:lnTo>
                    <a:pt x="6" y="259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846" y="346"/>
              <a:ext cx="751" cy="220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Значимость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217" y="1117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217" y="1253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217" y="935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17" y="2478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217" y="2296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217" y="2614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217" y="2795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217" y="2976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217" y="3158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217" y="3339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217" y="1434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217" y="1570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217" y="1752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217" y="1933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17" y="2115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846" y="290"/>
              <a:ext cx="816" cy="338"/>
            </a:xfrm>
            <a:prstGeom prst="ellips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0000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495" y="814"/>
              <a:ext cx="112" cy="2516"/>
            </a:xfrm>
            <a:custGeom>
              <a:avLst/>
              <a:gdLst>
                <a:gd name="T0" fmla="*/ 0 w 112"/>
                <a:gd name="T1" fmla="*/ 2516 h 2516"/>
                <a:gd name="T2" fmla="*/ 112 w 112"/>
                <a:gd name="T3" fmla="*/ 2399 h 2516"/>
                <a:gd name="T4" fmla="*/ 112 w 112"/>
                <a:gd name="T5" fmla="*/ 0 h 2516"/>
                <a:gd name="T6" fmla="*/ 0 w 112"/>
                <a:gd name="T7" fmla="*/ 117 h 2516"/>
                <a:gd name="T8" fmla="*/ 0 w 112"/>
                <a:gd name="T9" fmla="*/ 2516 h 2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2516"/>
                <a:gd name="T17" fmla="*/ 112 w 112"/>
                <a:gd name="T18" fmla="*/ 2516 h 25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2516">
                  <a:moveTo>
                    <a:pt x="0" y="2516"/>
                  </a:moveTo>
                  <a:lnTo>
                    <a:pt x="112" y="2399"/>
                  </a:lnTo>
                  <a:lnTo>
                    <a:pt x="112" y="0"/>
                  </a:lnTo>
                  <a:lnTo>
                    <a:pt x="0" y="117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495" y="3213"/>
              <a:ext cx="3472" cy="117"/>
            </a:xfrm>
            <a:custGeom>
              <a:avLst/>
              <a:gdLst>
                <a:gd name="T0" fmla="*/ 0 w 3472"/>
                <a:gd name="T1" fmla="*/ 117 h 117"/>
                <a:gd name="T2" fmla="*/ 3360 w 3472"/>
                <a:gd name="T3" fmla="*/ 117 h 117"/>
                <a:gd name="T4" fmla="*/ 3472 w 3472"/>
                <a:gd name="T5" fmla="*/ 0 h 117"/>
                <a:gd name="T6" fmla="*/ 112 w 3472"/>
                <a:gd name="T7" fmla="*/ 0 h 117"/>
                <a:gd name="T8" fmla="*/ 0 w 3472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2"/>
                <a:gd name="T16" fmla="*/ 0 h 117"/>
                <a:gd name="T17" fmla="*/ 3472 w 34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2" h="117">
                  <a:moveTo>
                    <a:pt x="0" y="117"/>
                  </a:moveTo>
                  <a:lnTo>
                    <a:pt x="3360" y="117"/>
                  </a:lnTo>
                  <a:lnTo>
                    <a:pt x="3472" y="0"/>
                  </a:lnTo>
                  <a:lnTo>
                    <a:pt x="112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607" y="814"/>
              <a:ext cx="3360" cy="239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495" y="814"/>
              <a:ext cx="112" cy="2516"/>
            </a:xfrm>
            <a:custGeom>
              <a:avLst/>
              <a:gdLst>
                <a:gd name="T0" fmla="*/ 0 w 20"/>
                <a:gd name="T1" fmla="*/ 2147483647 h 450"/>
                <a:gd name="T2" fmla="*/ 2147483647 w 20"/>
                <a:gd name="T3" fmla="*/ 2147483647 h 450"/>
                <a:gd name="T4" fmla="*/ 2147483647 w 20"/>
                <a:gd name="T5" fmla="*/ 0 h 450"/>
                <a:gd name="T6" fmla="*/ 0 60000 65536"/>
                <a:gd name="T7" fmla="*/ 0 60000 65536"/>
                <a:gd name="T8" fmla="*/ 0 60000 65536"/>
                <a:gd name="T9" fmla="*/ 0 w 20"/>
                <a:gd name="T10" fmla="*/ 0 h 450"/>
                <a:gd name="T11" fmla="*/ 20 w 20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450">
                  <a:moveTo>
                    <a:pt x="0" y="450"/>
                  </a:moveTo>
                  <a:lnTo>
                    <a:pt x="20" y="429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827" y="814"/>
              <a:ext cx="119" cy="2516"/>
            </a:xfrm>
            <a:custGeom>
              <a:avLst/>
              <a:gdLst>
                <a:gd name="T0" fmla="*/ 0 w 21"/>
                <a:gd name="T1" fmla="*/ 2147483647 h 450"/>
                <a:gd name="T2" fmla="*/ 2147483647 w 21"/>
                <a:gd name="T3" fmla="*/ 2147483647 h 450"/>
                <a:gd name="T4" fmla="*/ 2147483647 w 21"/>
                <a:gd name="T5" fmla="*/ 0 h 450"/>
                <a:gd name="T6" fmla="*/ 0 60000 65536"/>
                <a:gd name="T7" fmla="*/ 0 60000 65536"/>
                <a:gd name="T8" fmla="*/ 0 60000 65536"/>
                <a:gd name="T9" fmla="*/ 0 w 21"/>
                <a:gd name="T10" fmla="*/ 0 h 450"/>
                <a:gd name="T11" fmla="*/ 21 w 21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450">
                  <a:moveTo>
                    <a:pt x="0" y="450"/>
                  </a:moveTo>
                  <a:lnTo>
                    <a:pt x="21" y="429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165" y="814"/>
              <a:ext cx="119" cy="2516"/>
            </a:xfrm>
            <a:custGeom>
              <a:avLst/>
              <a:gdLst>
                <a:gd name="T0" fmla="*/ 0 w 21"/>
                <a:gd name="T1" fmla="*/ 2147483647 h 450"/>
                <a:gd name="T2" fmla="*/ 2147483647 w 21"/>
                <a:gd name="T3" fmla="*/ 2147483647 h 450"/>
                <a:gd name="T4" fmla="*/ 2147483647 w 21"/>
                <a:gd name="T5" fmla="*/ 0 h 450"/>
                <a:gd name="T6" fmla="*/ 0 60000 65536"/>
                <a:gd name="T7" fmla="*/ 0 60000 65536"/>
                <a:gd name="T8" fmla="*/ 0 60000 65536"/>
                <a:gd name="T9" fmla="*/ 0 w 21"/>
                <a:gd name="T10" fmla="*/ 0 h 450"/>
                <a:gd name="T11" fmla="*/ 21 w 21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450">
                  <a:moveTo>
                    <a:pt x="0" y="450"/>
                  </a:moveTo>
                  <a:lnTo>
                    <a:pt x="21" y="429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498" y="814"/>
              <a:ext cx="118" cy="2516"/>
            </a:xfrm>
            <a:custGeom>
              <a:avLst/>
              <a:gdLst>
                <a:gd name="T0" fmla="*/ 0 w 21"/>
                <a:gd name="T1" fmla="*/ 2147483647 h 450"/>
                <a:gd name="T2" fmla="*/ 2147483647 w 21"/>
                <a:gd name="T3" fmla="*/ 2147483647 h 450"/>
                <a:gd name="T4" fmla="*/ 2147483647 w 21"/>
                <a:gd name="T5" fmla="*/ 0 h 450"/>
                <a:gd name="T6" fmla="*/ 0 60000 65536"/>
                <a:gd name="T7" fmla="*/ 0 60000 65536"/>
                <a:gd name="T8" fmla="*/ 0 60000 65536"/>
                <a:gd name="T9" fmla="*/ 0 w 21"/>
                <a:gd name="T10" fmla="*/ 0 h 450"/>
                <a:gd name="T11" fmla="*/ 21 w 21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450">
                  <a:moveTo>
                    <a:pt x="0" y="450"/>
                  </a:moveTo>
                  <a:lnTo>
                    <a:pt x="21" y="429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836" y="814"/>
              <a:ext cx="119" cy="2516"/>
            </a:xfrm>
            <a:custGeom>
              <a:avLst/>
              <a:gdLst>
                <a:gd name="T0" fmla="*/ 0 w 21"/>
                <a:gd name="T1" fmla="*/ 2147483647 h 450"/>
                <a:gd name="T2" fmla="*/ 2147483647 w 21"/>
                <a:gd name="T3" fmla="*/ 2147483647 h 450"/>
                <a:gd name="T4" fmla="*/ 2147483647 w 21"/>
                <a:gd name="T5" fmla="*/ 0 h 450"/>
                <a:gd name="T6" fmla="*/ 0 60000 65536"/>
                <a:gd name="T7" fmla="*/ 0 60000 65536"/>
                <a:gd name="T8" fmla="*/ 0 60000 65536"/>
                <a:gd name="T9" fmla="*/ 0 w 21"/>
                <a:gd name="T10" fmla="*/ 0 h 450"/>
                <a:gd name="T11" fmla="*/ 21 w 21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450">
                  <a:moveTo>
                    <a:pt x="0" y="450"/>
                  </a:moveTo>
                  <a:lnTo>
                    <a:pt x="21" y="429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75" y="814"/>
              <a:ext cx="112" cy="2516"/>
            </a:xfrm>
            <a:custGeom>
              <a:avLst/>
              <a:gdLst>
                <a:gd name="T0" fmla="*/ 0 w 20"/>
                <a:gd name="T1" fmla="*/ 2147483647 h 450"/>
                <a:gd name="T2" fmla="*/ 2147483647 w 20"/>
                <a:gd name="T3" fmla="*/ 2147483647 h 450"/>
                <a:gd name="T4" fmla="*/ 2147483647 w 20"/>
                <a:gd name="T5" fmla="*/ 0 h 450"/>
                <a:gd name="T6" fmla="*/ 0 60000 65536"/>
                <a:gd name="T7" fmla="*/ 0 60000 65536"/>
                <a:gd name="T8" fmla="*/ 0 60000 65536"/>
                <a:gd name="T9" fmla="*/ 0 w 20"/>
                <a:gd name="T10" fmla="*/ 0 h 450"/>
                <a:gd name="T11" fmla="*/ 20 w 20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450">
                  <a:moveTo>
                    <a:pt x="0" y="450"/>
                  </a:moveTo>
                  <a:lnTo>
                    <a:pt x="20" y="429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507" y="814"/>
              <a:ext cx="119" cy="2516"/>
            </a:xfrm>
            <a:custGeom>
              <a:avLst/>
              <a:gdLst>
                <a:gd name="T0" fmla="*/ 0 w 21"/>
                <a:gd name="T1" fmla="*/ 2147483647 h 450"/>
                <a:gd name="T2" fmla="*/ 2147483647 w 21"/>
                <a:gd name="T3" fmla="*/ 2147483647 h 450"/>
                <a:gd name="T4" fmla="*/ 2147483647 w 21"/>
                <a:gd name="T5" fmla="*/ 0 h 450"/>
                <a:gd name="T6" fmla="*/ 0 60000 65536"/>
                <a:gd name="T7" fmla="*/ 0 60000 65536"/>
                <a:gd name="T8" fmla="*/ 0 60000 65536"/>
                <a:gd name="T9" fmla="*/ 0 w 21"/>
                <a:gd name="T10" fmla="*/ 0 h 450"/>
                <a:gd name="T11" fmla="*/ 21 w 21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450">
                  <a:moveTo>
                    <a:pt x="0" y="450"/>
                  </a:moveTo>
                  <a:lnTo>
                    <a:pt x="21" y="429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845" y="814"/>
              <a:ext cx="119" cy="2516"/>
            </a:xfrm>
            <a:custGeom>
              <a:avLst/>
              <a:gdLst>
                <a:gd name="T0" fmla="*/ 0 w 21"/>
                <a:gd name="T1" fmla="*/ 2147483647 h 450"/>
                <a:gd name="T2" fmla="*/ 2147483647 w 21"/>
                <a:gd name="T3" fmla="*/ 2147483647 h 450"/>
                <a:gd name="T4" fmla="*/ 2147483647 w 21"/>
                <a:gd name="T5" fmla="*/ 0 h 450"/>
                <a:gd name="T6" fmla="*/ 0 60000 65536"/>
                <a:gd name="T7" fmla="*/ 0 60000 65536"/>
                <a:gd name="T8" fmla="*/ 0 60000 65536"/>
                <a:gd name="T9" fmla="*/ 0 w 21"/>
                <a:gd name="T10" fmla="*/ 0 h 450"/>
                <a:gd name="T11" fmla="*/ 21 w 21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450">
                  <a:moveTo>
                    <a:pt x="0" y="450"/>
                  </a:moveTo>
                  <a:lnTo>
                    <a:pt x="21" y="429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5178" y="814"/>
              <a:ext cx="118" cy="2516"/>
            </a:xfrm>
            <a:custGeom>
              <a:avLst/>
              <a:gdLst>
                <a:gd name="T0" fmla="*/ 0 w 21"/>
                <a:gd name="T1" fmla="*/ 2147483647 h 450"/>
                <a:gd name="T2" fmla="*/ 2147483647 w 21"/>
                <a:gd name="T3" fmla="*/ 2147483647 h 450"/>
                <a:gd name="T4" fmla="*/ 2147483647 w 21"/>
                <a:gd name="T5" fmla="*/ 0 h 450"/>
                <a:gd name="T6" fmla="*/ 0 60000 65536"/>
                <a:gd name="T7" fmla="*/ 0 60000 65536"/>
                <a:gd name="T8" fmla="*/ 0 60000 65536"/>
                <a:gd name="T9" fmla="*/ 0 w 21"/>
                <a:gd name="T10" fmla="*/ 0 h 450"/>
                <a:gd name="T11" fmla="*/ 21 w 21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450">
                  <a:moveTo>
                    <a:pt x="0" y="450"/>
                  </a:moveTo>
                  <a:lnTo>
                    <a:pt x="21" y="429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516" y="814"/>
              <a:ext cx="119" cy="2516"/>
            </a:xfrm>
            <a:custGeom>
              <a:avLst/>
              <a:gdLst>
                <a:gd name="T0" fmla="*/ 0 w 21"/>
                <a:gd name="T1" fmla="*/ 2147483647 h 450"/>
                <a:gd name="T2" fmla="*/ 2147483647 w 21"/>
                <a:gd name="T3" fmla="*/ 2147483647 h 450"/>
                <a:gd name="T4" fmla="*/ 2147483647 w 21"/>
                <a:gd name="T5" fmla="*/ 0 h 450"/>
                <a:gd name="T6" fmla="*/ 0 60000 65536"/>
                <a:gd name="T7" fmla="*/ 0 60000 65536"/>
                <a:gd name="T8" fmla="*/ 0 60000 65536"/>
                <a:gd name="T9" fmla="*/ 0 w 21"/>
                <a:gd name="T10" fmla="*/ 0 h 450"/>
                <a:gd name="T11" fmla="*/ 21 w 21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450">
                  <a:moveTo>
                    <a:pt x="0" y="450"/>
                  </a:moveTo>
                  <a:lnTo>
                    <a:pt x="21" y="429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5855" y="814"/>
              <a:ext cx="112" cy="2516"/>
            </a:xfrm>
            <a:custGeom>
              <a:avLst/>
              <a:gdLst>
                <a:gd name="T0" fmla="*/ 0 w 20"/>
                <a:gd name="T1" fmla="*/ 2147483647 h 450"/>
                <a:gd name="T2" fmla="*/ 2147483647 w 20"/>
                <a:gd name="T3" fmla="*/ 2147483647 h 450"/>
                <a:gd name="T4" fmla="*/ 2147483647 w 20"/>
                <a:gd name="T5" fmla="*/ 0 h 450"/>
                <a:gd name="T6" fmla="*/ 0 60000 65536"/>
                <a:gd name="T7" fmla="*/ 0 60000 65536"/>
                <a:gd name="T8" fmla="*/ 0 60000 65536"/>
                <a:gd name="T9" fmla="*/ 0 w 20"/>
                <a:gd name="T10" fmla="*/ 0 h 450"/>
                <a:gd name="T11" fmla="*/ 20 w 20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450">
                  <a:moveTo>
                    <a:pt x="0" y="450"/>
                  </a:moveTo>
                  <a:lnTo>
                    <a:pt x="20" y="429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495" y="814"/>
              <a:ext cx="112" cy="2516"/>
            </a:xfrm>
            <a:custGeom>
              <a:avLst/>
              <a:gdLst>
                <a:gd name="T0" fmla="*/ 112 w 112"/>
                <a:gd name="T1" fmla="*/ 0 h 2516"/>
                <a:gd name="T2" fmla="*/ 0 w 112"/>
                <a:gd name="T3" fmla="*/ 117 h 2516"/>
                <a:gd name="T4" fmla="*/ 0 w 112"/>
                <a:gd name="T5" fmla="*/ 2516 h 2516"/>
                <a:gd name="T6" fmla="*/ 112 w 112"/>
                <a:gd name="T7" fmla="*/ 2399 h 2516"/>
                <a:gd name="T8" fmla="*/ 112 w 112"/>
                <a:gd name="T9" fmla="*/ 0 h 2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2516"/>
                <a:gd name="T17" fmla="*/ 112 w 112"/>
                <a:gd name="T18" fmla="*/ 2516 h 25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2516">
                  <a:moveTo>
                    <a:pt x="112" y="0"/>
                  </a:moveTo>
                  <a:lnTo>
                    <a:pt x="0" y="117"/>
                  </a:lnTo>
                  <a:lnTo>
                    <a:pt x="0" y="2516"/>
                  </a:lnTo>
                  <a:lnTo>
                    <a:pt x="112" y="2399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495" y="3213"/>
              <a:ext cx="3472" cy="117"/>
            </a:xfrm>
            <a:custGeom>
              <a:avLst/>
              <a:gdLst>
                <a:gd name="T0" fmla="*/ 0 w 3472"/>
                <a:gd name="T1" fmla="*/ 117 h 117"/>
                <a:gd name="T2" fmla="*/ 3360 w 3472"/>
                <a:gd name="T3" fmla="*/ 117 h 117"/>
                <a:gd name="T4" fmla="*/ 3472 w 3472"/>
                <a:gd name="T5" fmla="*/ 0 h 117"/>
                <a:gd name="T6" fmla="*/ 112 w 3472"/>
                <a:gd name="T7" fmla="*/ 0 h 117"/>
                <a:gd name="T8" fmla="*/ 0 w 3472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2"/>
                <a:gd name="T16" fmla="*/ 0 h 117"/>
                <a:gd name="T17" fmla="*/ 3472 w 347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2" h="117">
                  <a:moveTo>
                    <a:pt x="0" y="117"/>
                  </a:moveTo>
                  <a:lnTo>
                    <a:pt x="3360" y="117"/>
                  </a:lnTo>
                  <a:lnTo>
                    <a:pt x="3472" y="0"/>
                  </a:lnTo>
                  <a:lnTo>
                    <a:pt x="112" y="0"/>
                  </a:lnTo>
                  <a:lnTo>
                    <a:pt x="0" y="117"/>
                  </a:lnTo>
                  <a:close/>
                </a:path>
              </a:pathLst>
            </a:custGeom>
            <a:noFill/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607" y="814"/>
              <a:ext cx="3360" cy="2399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528" y="3107"/>
              <a:ext cx="1055" cy="44"/>
            </a:xfrm>
            <a:custGeom>
              <a:avLst/>
              <a:gdLst>
                <a:gd name="T0" fmla="*/ 0 w 1055"/>
                <a:gd name="T1" fmla="*/ 44 h 44"/>
                <a:gd name="T2" fmla="*/ 1010 w 1055"/>
                <a:gd name="T3" fmla="*/ 44 h 44"/>
                <a:gd name="T4" fmla="*/ 1055 w 1055"/>
                <a:gd name="T5" fmla="*/ 0 h 44"/>
                <a:gd name="T6" fmla="*/ 46 w 1055"/>
                <a:gd name="T7" fmla="*/ 0 h 44"/>
                <a:gd name="T8" fmla="*/ 0 w 1055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5"/>
                <a:gd name="T16" fmla="*/ 0 h 44"/>
                <a:gd name="T17" fmla="*/ 1055 w 105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5" h="44">
                  <a:moveTo>
                    <a:pt x="0" y="44"/>
                  </a:moveTo>
                  <a:lnTo>
                    <a:pt x="1010" y="44"/>
                  </a:lnTo>
                  <a:lnTo>
                    <a:pt x="1055" y="0"/>
                  </a:lnTo>
                  <a:lnTo>
                    <a:pt x="46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528" y="3151"/>
              <a:ext cx="1010" cy="118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538" y="3107"/>
              <a:ext cx="45" cy="162"/>
            </a:xfrm>
            <a:custGeom>
              <a:avLst/>
              <a:gdLst>
                <a:gd name="T0" fmla="*/ 45 w 45"/>
                <a:gd name="T1" fmla="*/ 111 h 162"/>
                <a:gd name="T2" fmla="*/ 0 w 45"/>
                <a:gd name="T3" fmla="*/ 162 h 162"/>
                <a:gd name="T4" fmla="*/ 0 w 45"/>
                <a:gd name="T5" fmla="*/ 44 h 162"/>
                <a:gd name="T6" fmla="*/ 45 w 45"/>
                <a:gd name="T7" fmla="*/ 0 h 162"/>
                <a:gd name="T8" fmla="*/ 45 w 45"/>
                <a:gd name="T9" fmla="*/ 111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1"/>
                  </a:moveTo>
                  <a:lnTo>
                    <a:pt x="0" y="162"/>
                  </a:lnTo>
                  <a:lnTo>
                    <a:pt x="0" y="44"/>
                  </a:lnTo>
                  <a:lnTo>
                    <a:pt x="45" y="0"/>
                  </a:lnTo>
                  <a:lnTo>
                    <a:pt x="45" y="111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538" y="3107"/>
              <a:ext cx="2395" cy="44"/>
            </a:xfrm>
            <a:custGeom>
              <a:avLst/>
              <a:gdLst>
                <a:gd name="T0" fmla="*/ 0 w 2395"/>
                <a:gd name="T1" fmla="*/ 44 h 44"/>
                <a:gd name="T2" fmla="*/ 2350 w 2395"/>
                <a:gd name="T3" fmla="*/ 44 h 44"/>
                <a:gd name="T4" fmla="*/ 2395 w 2395"/>
                <a:gd name="T5" fmla="*/ 0 h 44"/>
                <a:gd name="T6" fmla="*/ 45 w 2395"/>
                <a:gd name="T7" fmla="*/ 0 h 44"/>
                <a:gd name="T8" fmla="*/ 0 w 2395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44"/>
                <a:gd name="T17" fmla="*/ 2395 w 239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44">
                  <a:moveTo>
                    <a:pt x="0" y="44"/>
                  </a:moveTo>
                  <a:lnTo>
                    <a:pt x="2350" y="44"/>
                  </a:lnTo>
                  <a:lnTo>
                    <a:pt x="2395" y="0"/>
                  </a:lnTo>
                  <a:lnTo>
                    <a:pt x="4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538" y="3151"/>
              <a:ext cx="2350" cy="118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888" y="3107"/>
              <a:ext cx="45" cy="162"/>
            </a:xfrm>
            <a:custGeom>
              <a:avLst/>
              <a:gdLst>
                <a:gd name="T0" fmla="*/ 45 w 45"/>
                <a:gd name="T1" fmla="*/ 111 h 162"/>
                <a:gd name="T2" fmla="*/ 0 w 45"/>
                <a:gd name="T3" fmla="*/ 162 h 162"/>
                <a:gd name="T4" fmla="*/ 0 w 45"/>
                <a:gd name="T5" fmla="*/ 44 h 162"/>
                <a:gd name="T6" fmla="*/ 45 w 45"/>
                <a:gd name="T7" fmla="*/ 0 h 162"/>
                <a:gd name="T8" fmla="*/ 45 w 45"/>
                <a:gd name="T9" fmla="*/ 111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1"/>
                  </a:moveTo>
                  <a:lnTo>
                    <a:pt x="0" y="162"/>
                  </a:lnTo>
                  <a:lnTo>
                    <a:pt x="0" y="44"/>
                  </a:lnTo>
                  <a:lnTo>
                    <a:pt x="45" y="0"/>
                  </a:lnTo>
                  <a:lnTo>
                    <a:pt x="45" y="111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2528" y="2933"/>
              <a:ext cx="2396" cy="51"/>
            </a:xfrm>
            <a:custGeom>
              <a:avLst/>
              <a:gdLst>
                <a:gd name="T0" fmla="*/ 0 w 2396"/>
                <a:gd name="T1" fmla="*/ 51 h 51"/>
                <a:gd name="T2" fmla="*/ 2351 w 2396"/>
                <a:gd name="T3" fmla="*/ 51 h 51"/>
                <a:gd name="T4" fmla="*/ 2396 w 2396"/>
                <a:gd name="T5" fmla="*/ 0 h 51"/>
                <a:gd name="T6" fmla="*/ 46 w 2396"/>
                <a:gd name="T7" fmla="*/ 0 h 51"/>
                <a:gd name="T8" fmla="*/ 0 w 2396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6"/>
                <a:gd name="T16" fmla="*/ 0 h 51"/>
                <a:gd name="T17" fmla="*/ 2396 w 239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6" h="51">
                  <a:moveTo>
                    <a:pt x="0" y="51"/>
                  </a:moveTo>
                  <a:lnTo>
                    <a:pt x="2351" y="51"/>
                  </a:lnTo>
                  <a:lnTo>
                    <a:pt x="2396" y="0"/>
                  </a:lnTo>
                  <a:lnTo>
                    <a:pt x="4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2528" y="2984"/>
              <a:ext cx="2351" cy="111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879" y="2933"/>
              <a:ext cx="45" cy="162"/>
            </a:xfrm>
            <a:custGeom>
              <a:avLst/>
              <a:gdLst>
                <a:gd name="T0" fmla="*/ 45 w 45"/>
                <a:gd name="T1" fmla="*/ 112 h 162"/>
                <a:gd name="T2" fmla="*/ 0 w 45"/>
                <a:gd name="T3" fmla="*/ 162 h 162"/>
                <a:gd name="T4" fmla="*/ 0 w 45"/>
                <a:gd name="T5" fmla="*/ 51 h 162"/>
                <a:gd name="T6" fmla="*/ 45 w 45"/>
                <a:gd name="T7" fmla="*/ 0 h 162"/>
                <a:gd name="T8" fmla="*/ 45 w 45"/>
                <a:gd name="T9" fmla="*/ 112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2"/>
                  </a:moveTo>
                  <a:lnTo>
                    <a:pt x="0" y="162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45" y="112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4879" y="2933"/>
              <a:ext cx="1054" cy="51"/>
            </a:xfrm>
            <a:custGeom>
              <a:avLst/>
              <a:gdLst>
                <a:gd name="T0" fmla="*/ 0 w 1054"/>
                <a:gd name="T1" fmla="*/ 51 h 51"/>
                <a:gd name="T2" fmla="*/ 1009 w 1054"/>
                <a:gd name="T3" fmla="*/ 51 h 51"/>
                <a:gd name="T4" fmla="*/ 1054 w 1054"/>
                <a:gd name="T5" fmla="*/ 0 h 51"/>
                <a:gd name="T6" fmla="*/ 45 w 1054"/>
                <a:gd name="T7" fmla="*/ 0 h 51"/>
                <a:gd name="T8" fmla="*/ 0 w 1054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4"/>
                <a:gd name="T16" fmla="*/ 0 h 51"/>
                <a:gd name="T17" fmla="*/ 1054 w 10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4" h="51">
                  <a:moveTo>
                    <a:pt x="0" y="51"/>
                  </a:moveTo>
                  <a:lnTo>
                    <a:pt x="1009" y="51"/>
                  </a:lnTo>
                  <a:lnTo>
                    <a:pt x="1054" y="0"/>
                  </a:lnTo>
                  <a:lnTo>
                    <a:pt x="45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879" y="2984"/>
              <a:ext cx="1009" cy="111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5888" y="2933"/>
              <a:ext cx="45" cy="162"/>
            </a:xfrm>
            <a:custGeom>
              <a:avLst/>
              <a:gdLst>
                <a:gd name="T0" fmla="*/ 45 w 45"/>
                <a:gd name="T1" fmla="*/ 112 h 162"/>
                <a:gd name="T2" fmla="*/ 0 w 45"/>
                <a:gd name="T3" fmla="*/ 162 h 162"/>
                <a:gd name="T4" fmla="*/ 0 w 45"/>
                <a:gd name="T5" fmla="*/ 51 h 162"/>
                <a:gd name="T6" fmla="*/ 45 w 45"/>
                <a:gd name="T7" fmla="*/ 0 h 162"/>
                <a:gd name="T8" fmla="*/ 45 w 45"/>
                <a:gd name="T9" fmla="*/ 112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2"/>
                  </a:moveTo>
                  <a:lnTo>
                    <a:pt x="0" y="162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45" y="112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2528" y="2760"/>
              <a:ext cx="2565" cy="50"/>
            </a:xfrm>
            <a:custGeom>
              <a:avLst/>
              <a:gdLst>
                <a:gd name="T0" fmla="*/ 0 w 2565"/>
                <a:gd name="T1" fmla="*/ 50 h 50"/>
                <a:gd name="T2" fmla="*/ 2520 w 2565"/>
                <a:gd name="T3" fmla="*/ 50 h 50"/>
                <a:gd name="T4" fmla="*/ 2565 w 2565"/>
                <a:gd name="T5" fmla="*/ 0 h 50"/>
                <a:gd name="T6" fmla="*/ 46 w 2565"/>
                <a:gd name="T7" fmla="*/ 0 h 50"/>
                <a:gd name="T8" fmla="*/ 0 w 2565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5"/>
                <a:gd name="T16" fmla="*/ 0 h 50"/>
                <a:gd name="T17" fmla="*/ 2565 w 256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5" h="50">
                  <a:moveTo>
                    <a:pt x="0" y="50"/>
                  </a:moveTo>
                  <a:lnTo>
                    <a:pt x="2520" y="50"/>
                  </a:lnTo>
                  <a:lnTo>
                    <a:pt x="2565" y="0"/>
                  </a:lnTo>
                  <a:lnTo>
                    <a:pt x="46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528" y="2810"/>
              <a:ext cx="2520" cy="112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5048" y="2760"/>
              <a:ext cx="45" cy="162"/>
            </a:xfrm>
            <a:custGeom>
              <a:avLst/>
              <a:gdLst>
                <a:gd name="T0" fmla="*/ 45 w 45"/>
                <a:gd name="T1" fmla="*/ 117 h 162"/>
                <a:gd name="T2" fmla="*/ 0 w 45"/>
                <a:gd name="T3" fmla="*/ 162 h 162"/>
                <a:gd name="T4" fmla="*/ 0 w 45"/>
                <a:gd name="T5" fmla="*/ 50 h 162"/>
                <a:gd name="T6" fmla="*/ 45 w 45"/>
                <a:gd name="T7" fmla="*/ 0 h 162"/>
                <a:gd name="T8" fmla="*/ 45 w 45"/>
                <a:gd name="T9" fmla="*/ 117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7"/>
                  </a:moveTo>
                  <a:lnTo>
                    <a:pt x="0" y="162"/>
                  </a:lnTo>
                  <a:lnTo>
                    <a:pt x="0" y="50"/>
                  </a:lnTo>
                  <a:lnTo>
                    <a:pt x="45" y="0"/>
                  </a:lnTo>
                  <a:lnTo>
                    <a:pt x="45" y="117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5048" y="2760"/>
              <a:ext cx="885" cy="50"/>
            </a:xfrm>
            <a:custGeom>
              <a:avLst/>
              <a:gdLst>
                <a:gd name="T0" fmla="*/ 0 w 885"/>
                <a:gd name="T1" fmla="*/ 50 h 50"/>
                <a:gd name="T2" fmla="*/ 840 w 885"/>
                <a:gd name="T3" fmla="*/ 50 h 50"/>
                <a:gd name="T4" fmla="*/ 885 w 885"/>
                <a:gd name="T5" fmla="*/ 0 h 50"/>
                <a:gd name="T6" fmla="*/ 45 w 885"/>
                <a:gd name="T7" fmla="*/ 0 h 50"/>
                <a:gd name="T8" fmla="*/ 0 w 885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5"/>
                <a:gd name="T16" fmla="*/ 0 h 50"/>
                <a:gd name="T17" fmla="*/ 885 w 885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5" h="50">
                  <a:moveTo>
                    <a:pt x="0" y="50"/>
                  </a:moveTo>
                  <a:lnTo>
                    <a:pt x="840" y="50"/>
                  </a:lnTo>
                  <a:lnTo>
                    <a:pt x="885" y="0"/>
                  </a:lnTo>
                  <a:lnTo>
                    <a:pt x="45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5048" y="2810"/>
              <a:ext cx="840" cy="112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888" y="2760"/>
              <a:ext cx="45" cy="162"/>
            </a:xfrm>
            <a:custGeom>
              <a:avLst/>
              <a:gdLst>
                <a:gd name="T0" fmla="*/ 45 w 45"/>
                <a:gd name="T1" fmla="*/ 117 h 162"/>
                <a:gd name="T2" fmla="*/ 0 w 45"/>
                <a:gd name="T3" fmla="*/ 162 h 162"/>
                <a:gd name="T4" fmla="*/ 0 w 45"/>
                <a:gd name="T5" fmla="*/ 50 h 162"/>
                <a:gd name="T6" fmla="*/ 45 w 45"/>
                <a:gd name="T7" fmla="*/ 0 h 162"/>
                <a:gd name="T8" fmla="*/ 45 w 45"/>
                <a:gd name="T9" fmla="*/ 117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7"/>
                  </a:moveTo>
                  <a:lnTo>
                    <a:pt x="0" y="162"/>
                  </a:lnTo>
                  <a:lnTo>
                    <a:pt x="0" y="50"/>
                  </a:lnTo>
                  <a:lnTo>
                    <a:pt x="45" y="0"/>
                  </a:lnTo>
                  <a:lnTo>
                    <a:pt x="45" y="117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2528" y="2592"/>
              <a:ext cx="2735" cy="45"/>
            </a:xfrm>
            <a:custGeom>
              <a:avLst/>
              <a:gdLst>
                <a:gd name="T0" fmla="*/ 0 w 2735"/>
                <a:gd name="T1" fmla="*/ 45 h 45"/>
                <a:gd name="T2" fmla="*/ 2690 w 2735"/>
                <a:gd name="T3" fmla="*/ 45 h 45"/>
                <a:gd name="T4" fmla="*/ 2735 w 2735"/>
                <a:gd name="T5" fmla="*/ 0 h 45"/>
                <a:gd name="T6" fmla="*/ 46 w 2735"/>
                <a:gd name="T7" fmla="*/ 0 h 45"/>
                <a:gd name="T8" fmla="*/ 0 w 2735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5"/>
                <a:gd name="T16" fmla="*/ 0 h 45"/>
                <a:gd name="T17" fmla="*/ 2735 w 273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5" h="45">
                  <a:moveTo>
                    <a:pt x="0" y="45"/>
                  </a:moveTo>
                  <a:lnTo>
                    <a:pt x="2690" y="45"/>
                  </a:lnTo>
                  <a:lnTo>
                    <a:pt x="2735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2528" y="2637"/>
              <a:ext cx="2690" cy="117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5218" y="2592"/>
              <a:ext cx="45" cy="162"/>
            </a:xfrm>
            <a:custGeom>
              <a:avLst/>
              <a:gdLst>
                <a:gd name="T0" fmla="*/ 45 w 45"/>
                <a:gd name="T1" fmla="*/ 112 h 162"/>
                <a:gd name="T2" fmla="*/ 0 w 45"/>
                <a:gd name="T3" fmla="*/ 162 h 162"/>
                <a:gd name="T4" fmla="*/ 0 w 45"/>
                <a:gd name="T5" fmla="*/ 45 h 162"/>
                <a:gd name="T6" fmla="*/ 45 w 45"/>
                <a:gd name="T7" fmla="*/ 0 h 162"/>
                <a:gd name="T8" fmla="*/ 45 w 45"/>
                <a:gd name="T9" fmla="*/ 112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2"/>
                  </a:moveTo>
                  <a:lnTo>
                    <a:pt x="0" y="162"/>
                  </a:lnTo>
                  <a:lnTo>
                    <a:pt x="0" y="45"/>
                  </a:lnTo>
                  <a:lnTo>
                    <a:pt x="45" y="0"/>
                  </a:lnTo>
                  <a:lnTo>
                    <a:pt x="45" y="112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218" y="2592"/>
              <a:ext cx="715" cy="45"/>
            </a:xfrm>
            <a:custGeom>
              <a:avLst/>
              <a:gdLst>
                <a:gd name="T0" fmla="*/ 0 w 715"/>
                <a:gd name="T1" fmla="*/ 45 h 45"/>
                <a:gd name="T2" fmla="*/ 670 w 715"/>
                <a:gd name="T3" fmla="*/ 45 h 45"/>
                <a:gd name="T4" fmla="*/ 715 w 715"/>
                <a:gd name="T5" fmla="*/ 0 h 45"/>
                <a:gd name="T6" fmla="*/ 45 w 715"/>
                <a:gd name="T7" fmla="*/ 0 h 45"/>
                <a:gd name="T8" fmla="*/ 0 w 715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5"/>
                <a:gd name="T16" fmla="*/ 0 h 45"/>
                <a:gd name="T17" fmla="*/ 715 w 71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5" h="45">
                  <a:moveTo>
                    <a:pt x="0" y="45"/>
                  </a:moveTo>
                  <a:lnTo>
                    <a:pt x="670" y="45"/>
                  </a:lnTo>
                  <a:lnTo>
                    <a:pt x="715" y="0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218" y="2637"/>
              <a:ext cx="670" cy="117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5888" y="2592"/>
              <a:ext cx="45" cy="162"/>
            </a:xfrm>
            <a:custGeom>
              <a:avLst/>
              <a:gdLst>
                <a:gd name="T0" fmla="*/ 45 w 45"/>
                <a:gd name="T1" fmla="*/ 112 h 162"/>
                <a:gd name="T2" fmla="*/ 0 w 45"/>
                <a:gd name="T3" fmla="*/ 162 h 162"/>
                <a:gd name="T4" fmla="*/ 0 w 45"/>
                <a:gd name="T5" fmla="*/ 45 h 162"/>
                <a:gd name="T6" fmla="*/ 45 w 45"/>
                <a:gd name="T7" fmla="*/ 0 h 162"/>
                <a:gd name="T8" fmla="*/ 45 w 45"/>
                <a:gd name="T9" fmla="*/ 112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2"/>
                  </a:moveTo>
                  <a:lnTo>
                    <a:pt x="0" y="162"/>
                  </a:lnTo>
                  <a:lnTo>
                    <a:pt x="0" y="45"/>
                  </a:lnTo>
                  <a:lnTo>
                    <a:pt x="45" y="0"/>
                  </a:lnTo>
                  <a:lnTo>
                    <a:pt x="45" y="112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2528" y="2419"/>
              <a:ext cx="3073" cy="50"/>
            </a:xfrm>
            <a:custGeom>
              <a:avLst/>
              <a:gdLst>
                <a:gd name="T0" fmla="*/ 0 w 3073"/>
                <a:gd name="T1" fmla="*/ 50 h 50"/>
                <a:gd name="T2" fmla="*/ 3022 w 3073"/>
                <a:gd name="T3" fmla="*/ 50 h 50"/>
                <a:gd name="T4" fmla="*/ 3073 w 3073"/>
                <a:gd name="T5" fmla="*/ 0 h 50"/>
                <a:gd name="T6" fmla="*/ 46 w 3073"/>
                <a:gd name="T7" fmla="*/ 0 h 50"/>
                <a:gd name="T8" fmla="*/ 0 w 3073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3"/>
                <a:gd name="T16" fmla="*/ 0 h 50"/>
                <a:gd name="T17" fmla="*/ 3073 w 307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3" h="50">
                  <a:moveTo>
                    <a:pt x="0" y="50"/>
                  </a:moveTo>
                  <a:lnTo>
                    <a:pt x="3022" y="50"/>
                  </a:lnTo>
                  <a:lnTo>
                    <a:pt x="3073" y="0"/>
                  </a:lnTo>
                  <a:lnTo>
                    <a:pt x="46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2528" y="2469"/>
              <a:ext cx="3022" cy="112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5550" y="2419"/>
              <a:ext cx="51" cy="162"/>
            </a:xfrm>
            <a:custGeom>
              <a:avLst/>
              <a:gdLst>
                <a:gd name="T0" fmla="*/ 51 w 51"/>
                <a:gd name="T1" fmla="*/ 117 h 162"/>
                <a:gd name="T2" fmla="*/ 0 w 51"/>
                <a:gd name="T3" fmla="*/ 162 h 162"/>
                <a:gd name="T4" fmla="*/ 0 w 51"/>
                <a:gd name="T5" fmla="*/ 50 h 162"/>
                <a:gd name="T6" fmla="*/ 51 w 51"/>
                <a:gd name="T7" fmla="*/ 0 h 162"/>
                <a:gd name="T8" fmla="*/ 51 w 51"/>
                <a:gd name="T9" fmla="*/ 117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62"/>
                <a:gd name="T17" fmla="*/ 51 w 51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62">
                  <a:moveTo>
                    <a:pt x="51" y="117"/>
                  </a:moveTo>
                  <a:lnTo>
                    <a:pt x="0" y="162"/>
                  </a:lnTo>
                  <a:lnTo>
                    <a:pt x="0" y="50"/>
                  </a:lnTo>
                  <a:lnTo>
                    <a:pt x="51" y="0"/>
                  </a:lnTo>
                  <a:lnTo>
                    <a:pt x="51" y="117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5550" y="2419"/>
              <a:ext cx="383" cy="50"/>
            </a:xfrm>
            <a:custGeom>
              <a:avLst/>
              <a:gdLst>
                <a:gd name="T0" fmla="*/ 0 w 383"/>
                <a:gd name="T1" fmla="*/ 50 h 50"/>
                <a:gd name="T2" fmla="*/ 338 w 383"/>
                <a:gd name="T3" fmla="*/ 50 h 50"/>
                <a:gd name="T4" fmla="*/ 383 w 383"/>
                <a:gd name="T5" fmla="*/ 0 h 50"/>
                <a:gd name="T6" fmla="*/ 51 w 383"/>
                <a:gd name="T7" fmla="*/ 0 h 50"/>
                <a:gd name="T8" fmla="*/ 0 w 383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3"/>
                <a:gd name="T16" fmla="*/ 0 h 50"/>
                <a:gd name="T17" fmla="*/ 383 w 38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3" h="50">
                  <a:moveTo>
                    <a:pt x="0" y="50"/>
                  </a:moveTo>
                  <a:lnTo>
                    <a:pt x="338" y="50"/>
                  </a:lnTo>
                  <a:lnTo>
                    <a:pt x="383" y="0"/>
                  </a:lnTo>
                  <a:lnTo>
                    <a:pt x="51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5550" y="2469"/>
              <a:ext cx="338" cy="112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5888" y="2419"/>
              <a:ext cx="45" cy="162"/>
            </a:xfrm>
            <a:custGeom>
              <a:avLst/>
              <a:gdLst>
                <a:gd name="T0" fmla="*/ 45 w 45"/>
                <a:gd name="T1" fmla="*/ 117 h 162"/>
                <a:gd name="T2" fmla="*/ 0 w 45"/>
                <a:gd name="T3" fmla="*/ 162 h 162"/>
                <a:gd name="T4" fmla="*/ 0 w 45"/>
                <a:gd name="T5" fmla="*/ 50 h 162"/>
                <a:gd name="T6" fmla="*/ 45 w 45"/>
                <a:gd name="T7" fmla="*/ 0 h 162"/>
                <a:gd name="T8" fmla="*/ 45 w 45"/>
                <a:gd name="T9" fmla="*/ 117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7"/>
                  </a:moveTo>
                  <a:lnTo>
                    <a:pt x="0" y="162"/>
                  </a:lnTo>
                  <a:lnTo>
                    <a:pt x="0" y="50"/>
                  </a:lnTo>
                  <a:lnTo>
                    <a:pt x="45" y="0"/>
                  </a:lnTo>
                  <a:lnTo>
                    <a:pt x="45" y="117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528" y="2245"/>
              <a:ext cx="1055" cy="51"/>
            </a:xfrm>
            <a:custGeom>
              <a:avLst/>
              <a:gdLst>
                <a:gd name="T0" fmla="*/ 0 w 1055"/>
                <a:gd name="T1" fmla="*/ 51 h 51"/>
                <a:gd name="T2" fmla="*/ 1010 w 1055"/>
                <a:gd name="T3" fmla="*/ 51 h 51"/>
                <a:gd name="T4" fmla="*/ 1055 w 1055"/>
                <a:gd name="T5" fmla="*/ 0 h 51"/>
                <a:gd name="T6" fmla="*/ 46 w 1055"/>
                <a:gd name="T7" fmla="*/ 0 h 51"/>
                <a:gd name="T8" fmla="*/ 0 w 1055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5"/>
                <a:gd name="T16" fmla="*/ 0 h 51"/>
                <a:gd name="T17" fmla="*/ 1055 w 105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5" h="51">
                  <a:moveTo>
                    <a:pt x="0" y="51"/>
                  </a:moveTo>
                  <a:lnTo>
                    <a:pt x="1010" y="51"/>
                  </a:lnTo>
                  <a:lnTo>
                    <a:pt x="1055" y="0"/>
                  </a:lnTo>
                  <a:lnTo>
                    <a:pt x="4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2528" y="2296"/>
              <a:ext cx="1010" cy="111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3538" y="2245"/>
              <a:ext cx="45" cy="162"/>
            </a:xfrm>
            <a:custGeom>
              <a:avLst/>
              <a:gdLst>
                <a:gd name="T0" fmla="*/ 45 w 45"/>
                <a:gd name="T1" fmla="*/ 118 h 162"/>
                <a:gd name="T2" fmla="*/ 0 w 45"/>
                <a:gd name="T3" fmla="*/ 162 h 162"/>
                <a:gd name="T4" fmla="*/ 0 w 45"/>
                <a:gd name="T5" fmla="*/ 51 h 162"/>
                <a:gd name="T6" fmla="*/ 45 w 45"/>
                <a:gd name="T7" fmla="*/ 0 h 162"/>
                <a:gd name="T8" fmla="*/ 45 w 45"/>
                <a:gd name="T9" fmla="*/ 118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8"/>
                  </a:moveTo>
                  <a:lnTo>
                    <a:pt x="0" y="162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45" y="1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3538" y="2245"/>
              <a:ext cx="2395" cy="51"/>
            </a:xfrm>
            <a:custGeom>
              <a:avLst/>
              <a:gdLst>
                <a:gd name="T0" fmla="*/ 0 w 2395"/>
                <a:gd name="T1" fmla="*/ 51 h 51"/>
                <a:gd name="T2" fmla="*/ 2350 w 2395"/>
                <a:gd name="T3" fmla="*/ 51 h 51"/>
                <a:gd name="T4" fmla="*/ 2395 w 2395"/>
                <a:gd name="T5" fmla="*/ 0 h 51"/>
                <a:gd name="T6" fmla="*/ 45 w 2395"/>
                <a:gd name="T7" fmla="*/ 0 h 51"/>
                <a:gd name="T8" fmla="*/ 0 w 2395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51"/>
                <a:gd name="T17" fmla="*/ 2395 w 239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51">
                  <a:moveTo>
                    <a:pt x="0" y="51"/>
                  </a:moveTo>
                  <a:lnTo>
                    <a:pt x="2350" y="51"/>
                  </a:lnTo>
                  <a:lnTo>
                    <a:pt x="2395" y="0"/>
                  </a:lnTo>
                  <a:lnTo>
                    <a:pt x="45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3538" y="2296"/>
              <a:ext cx="2350" cy="111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5888" y="2245"/>
              <a:ext cx="45" cy="162"/>
            </a:xfrm>
            <a:custGeom>
              <a:avLst/>
              <a:gdLst>
                <a:gd name="T0" fmla="*/ 45 w 45"/>
                <a:gd name="T1" fmla="*/ 118 h 162"/>
                <a:gd name="T2" fmla="*/ 0 w 45"/>
                <a:gd name="T3" fmla="*/ 162 h 162"/>
                <a:gd name="T4" fmla="*/ 0 w 45"/>
                <a:gd name="T5" fmla="*/ 51 h 162"/>
                <a:gd name="T6" fmla="*/ 45 w 45"/>
                <a:gd name="T7" fmla="*/ 0 h 162"/>
                <a:gd name="T8" fmla="*/ 45 w 45"/>
                <a:gd name="T9" fmla="*/ 118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8"/>
                  </a:moveTo>
                  <a:lnTo>
                    <a:pt x="0" y="162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45" y="118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2528" y="2078"/>
              <a:ext cx="384" cy="44"/>
            </a:xfrm>
            <a:custGeom>
              <a:avLst/>
              <a:gdLst>
                <a:gd name="T0" fmla="*/ 0 w 384"/>
                <a:gd name="T1" fmla="*/ 44 h 44"/>
                <a:gd name="T2" fmla="*/ 333 w 384"/>
                <a:gd name="T3" fmla="*/ 44 h 44"/>
                <a:gd name="T4" fmla="*/ 384 w 384"/>
                <a:gd name="T5" fmla="*/ 0 h 44"/>
                <a:gd name="T6" fmla="*/ 46 w 384"/>
                <a:gd name="T7" fmla="*/ 0 h 44"/>
                <a:gd name="T8" fmla="*/ 0 w 384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44"/>
                <a:gd name="T17" fmla="*/ 384 w 38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44">
                  <a:moveTo>
                    <a:pt x="0" y="44"/>
                  </a:moveTo>
                  <a:lnTo>
                    <a:pt x="333" y="44"/>
                  </a:lnTo>
                  <a:lnTo>
                    <a:pt x="384" y="0"/>
                  </a:lnTo>
                  <a:lnTo>
                    <a:pt x="46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2528" y="2122"/>
              <a:ext cx="333" cy="118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2861" y="2078"/>
              <a:ext cx="51" cy="162"/>
            </a:xfrm>
            <a:custGeom>
              <a:avLst/>
              <a:gdLst>
                <a:gd name="T0" fmla="*/ 51 w 51"/>
                <a:gd name="T1" fmla="*/ 111 h 162"/>
                <a:gd name="T2" fmla="*/ 0 w 51"/>
                <a:gd name="T3" fmla="*/ 162 h 162"/>
                <a:gd name="T4" fmla="*/ 0 w 51"/>
                <a:gd name="T5" fmla="*/ 44 h 162"/>
                <a:gd name="T6" fmla="*/ 51 w 51"/>
                <a:gd name="T7" fmla="*/ 0 h 162"/>
                <a:gd name="T8" fmla="*/ 51 w 51"/>
                <a:gd name="T9" fmla="*/ 111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62"/>
                <a:gd name="T17" fmla="*/ 51 w 51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62">
                  <a:moveTo>
                    <a:pt x="51" y="111"/>
                  </a:moveTo>
                  <a:lnTo>
                    <a:pt x="0" y="162"/>
                  </a:lnTo>
                  <a:lnTo>
                    <a:pt x="0" y="44"/>
                  </a:lnTo>
                  <a:lnTo>
                    <a:pt x="51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2861" y="2078"/>
              <a:ext cx="3072" cy="44"/>
            </a:xfrm>
            <a:custGeom>
              <a:avLst/>
              <a:gdLst>
                <a:gd name="T0" fmla="*/ 0 w 3072"/>
                <a:gd name="T1" fmla="*/ 44 h 44"/>
                <a:gd name="T2" fmla="*/ 3027 w 3072"/>
                <a:gd name="T3" fmla="*/ 44 h 44"/>
                <a:gd name="T4" fmla="*/ 3072 w 3072"/>
                <a:gd name="T5" fmla="*/ 0 h 44"/>
                <a:gd name="T6" fmla="*/ 51 w 3072"/>
                <a:gd name="T7" fmla="*/ 0 h 44"/>
                <a:gd name="T8" fmla="*/ 0 w 3072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2"/>
                <a:gd name="T16" fmla="*/ 0 h 44"/>
                <a:gd name="T17" fmla="*/ 3072 w 307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2" h="44">
                  <a:moveTo>
                    <a:pt x="0" y="44"/>
                  </a:moveTo>
                  <a:lnTo>
                    <a:pt x="3027" y="44"/>
                  </a:lnTo>
                  <a:lnTo>
                    <a:pt x="3072" y="0"/>
                  </a:lnTo>
                  <a:lnTo>
                    <a:pt x="51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861" y="2122"/>
              <a:ext cx="3027" cy="118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5888" y="2078"/>
              <a:ext cx="45" cy="162"/>
            </a:xfrm>
            <a:custGeom>
              <a:avLst/>
              <a:gdLst>
                <a:gd name="T0" fmla="*/ 45 w 45"/>
                <a:gd name="T1" fmla="*/ 111 h 162"/>
                <a:gd name="T2" fmla="*/ 0 w 45"/>
                <a:gd name="T3" fmla="*/ 162 h 162"/>
                <a:gd name="T4" fmla="*/ 0 w 45"/>
                <a:gd name="T5" fmla="*/ 44 h 162"/>
                <a:gd name="T6" fmla="*/ 45 w 45"/>
                <a:gd name="T7" fmla="*/ 0 h 162"/>
                <a:gd name="T8" fmla="*/ 45 w 45"/>
                <a:gd name="T9" fmla="*/ 111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1"/>
                  </a:moveTo>
                  <a:lnTo>
                    <a:pt x="0" y="162"/>
                  </a:lnTo>
                  <a:lnTo>
                    <a:pt x="0" y="44"/>
                  </a:lnTo>
                  <a:lnTo>
                    <a:pt x="45" y="0"/>
                  </a:lnTo>
                  <a:lnTo>
                    <a:pt x="45" y="111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2528" y="1904"/>
              <a:ext cx="2064" cy="50"/>
            </a:xfrm>
            <a:custGeom>
              <a:avLst/>
              <a:gdLst>
                <a:gd name="T0" fmla="*/ 0 w 2064"/>
                <a:gd name="T1" fmla="*/ 50 h 50"/>
                <a:gd name="T2" fmla="*/ 2013 w 2064"/>
                <a:gd name="T3" fmla="*/ 50 h 50"/>
                <a:gd name="T4" fmla="*/ 2064 w 2064"/>
                <a:gd name="T5" fmla="*/ 0 h 50"/>
                <a:gd name="T6" fmla="*/ 46 w 2064"/>
                <a:gd name="T7" fmla="*/ 0 h 50"/>
                <a:gd name="T8" fmla="*/ 0 w 2064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4"/>
                <a:gd name="T16" fmla="*/ 0 h 50"/>
                <a:gd name="T17" fmla="*/ 2064 w 206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4" h="50">
                  <a:moveTo>
                    <a:pt x="0" y="50"/>
                  </a:moveTo>
                  <a:lnTo>
                    <a:pt x="2013" y="50"/>
                  </a:lnTo>
                  <a:lnTo>
                    <a:pt x="2064" y="0"/>
                  </a:lnTo>
                  <a:lnTo>
                    <a:pt x="46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528" y="1954"/>
              <a:ext cx="2013" cy="112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4541" y="1904"/>
              <a:ext cx="51" cy="162"/>
            </a:xfrm>
            <a:custGeom>
              <a:avLst/>
              <a:gdLst>
                <a:gd name="T0" fmla="*/ 51 w 51"/>
                <a:gd name="T1" fmla="*/ 118 h 162"/>
                <a:gd name="T2" fmla="*/ 0 w 51"/>
                <a:gd name="T3" fmla="*/ 162 h 162"/>
                <a:gd name="T4" fmla="*/ 0 w 51"/>
                <a:gd name="T5" fmla="*/ 50 h 162"/>
                <a:gd name="T6" fmla="*/ 51 w 51"/>
                <a:gd name="T7" fmla="*/ 0 h 162"/>
                <a:gd name="T8" fmla="*/ 51 w 51"/>
                <a:gd name="T9" fmla="*/ 118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62"/>
                <a:gd name="T17" fmla="*/ 51 w 51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62">
                  <a:moveTo>
                    <a:pt x="51" y="118"/>
                  </a:moveTo>
                  <a:lnTo>
                    <a:pt x="0" y="162"/>
                  </a:lnTo>
                  <a:lnTo>
                    <a:pt x="0" y="50"/>
                  </a:lnTo>
                  <a:lnTo>
                    <a:pt x="51" y="0"/>
                  </a:lnTo>
                  <a:lnTo>
                    <a:pt x="51" y="1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4541" y="1904"/>
              <a:ext cx="1392" cy="50"/>
            </a:xfrm>
            <a:custGeom>
              <a:avLst/>
              <a:gdLst>
                <a:gd name="T0" fmla="*/ 0 w 1392"/>
                <a:gd name="T1" fmla="*/ 50 h 50"/>
                <a:gd name="T2" fmla="*/ 1347 w 1392"/>
                <a:gd name="T3" fmla="*/ 50 h 50"/>
                <a:gd name="T4" fmla="*/ 1392 w 1392"/>
                <a:gd name="T5" fmla="*/ 0 h 50"/>
                <a:gd name="T6" fmla="*/ 51 w 1392"/>
                <a:gd name="T7" fmla="*/ 0 h 50"/>
                <a:gd name="T8" fmla="*/ 0 w 1392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2"/>
                <a:gd name="T16" fmla="*/ 0 h 50"/>
                <a:gd name="T17" fmla="*/ 1392 w 139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2" h="50">
                  <a:moveTo>
                    <a:pt x="0" y="50"/>
                  </a:moveTo>
                  <a:lnTo>
                    <a:pt x="1347" y="50"/>
                  </a:lnTo>
                  <a:lnTo>
                    <a:pt x="1392" y="0"/>
                  </a:lnTo>
                  <a:lnTo>
                    <a:pt x="51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4541" y="1954"/>
              <a:ext cx="1347" cy="112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5888" y="1904"/>
              <a:ext cx="45" cy="162"/>
            </a:xfrm>
            <a:custGeom>
              <a:avLst/>
              <a:gdLst>
                <a:gd name="T0" fmla="*/ 45 w 45"/>
                <a:gd name="T1" fmla="*/ 118 h 162"/>
                <a:gd name="T2" fmla="*/ 0 w 45"/>
                <a:gd name="T3" fmla="*/ 162 h 162"/>
                <a:gd name="T4" fmla="*/ 0 w 45"/>
                <a:gd name="T5" fmla="*/ 50 h 162"/>
                <a:gd name="T6" fmla="*/ 45 w 45"/>
                <a:gd name="T7" fmla="*/ 0 h 162"/>
                <a:gd name="T8" fmla="*/ 45 w 45"/>
                <a:gd name="T9" fmla="*/ 118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8"/>
                  </a:moveTo>
                  <a:lnTo>
                    <a:pt x="0" y="162"/>
                  </a:lnTo>
                  <a:lnTo>
                    <a:pt x="0" y="50"/>
                  </a:lnTo>
                  <a:lnTo>
                    <a:pt x="45" y="0"/>
                  </a:lnTo>
                  <a:lnTo>
                    <a:pt x="45" y="118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2528" y="1736"/>
              <a:ext cx="2735" cy="45"/>
            </a:xfrm>
            <a:custGeom>
              <a:avLst/>
              <a:gdLst>
                <a:gd name="T0" fmla="*/ 0 w 2735"/>
                <a:gd name="T1" fmla="*/ 45 h 45"/>
                <a:gd name="T2" fmla="*/ 2690 w 2735"/>
                <a:gd name="T3" fmla="*/ 45 h 45"/>
                <a:gd name="T4" fmla="*/ 2735 w 2735"/>
                <a:gd name="T5" fmla="*/ 0 h 45"/>
                <a:gd name="T6" fmla="*/ 46 w 2735"/>
                <a:gd name="T7" fmla="*/ 0 h 45"/>
                <a:gd name="T8" fmla="*/ 0 w 2735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5"/>
                <a:gd name="T16" fmla="*/ 0 h 45"/>
                <a:gd name="T17" fmla="*/ 2735 w 273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5" h="45">
                  <a:moveTo>
                    <a:pt x="0" y="45"/>
                  </a:moveTo>
                  <a:lnTo>
                    <a:pt x="2690" y="45"/>
                  </a:lnTo>
                  <a:lnTo>
                    <a:pt x="2735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2528" y="1781"/>
              <a:ext cx="2690" cy="118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5218" y="1736"/>
              <a:ext cx="45" cy="163"/>
            </a:xfrm>
            <a:custGeom>
              <a:avLst/>
              <a:gdLst>
                <a:gd name="T0" fmla="*/ 45 w 45"/>
                <a:gd name="T1" fmla="*/ 112 h 163"/>
                <a:gd name="T2" fmla="*/ 0 w 45"/>
                <a:gd name="T3" fmla="*/ 163 h 163"/>
                <a:gd name="T4" fmla="*/ 0 w 45"/>
                <a:gd name="T5" fmla="*/ 45 h 163"/>
                <a:gd name="T6" fmla="*/ 45 w 45"/>
                <a:gd name="T7" fmla="*/ 0 h 163"/>
                <a:gd name="T8" fmla="*/ 45 w 45"/>
                <a:gd name="T9" fmla="*/ 112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3"/>
                <a:gd name="T17" fmla="*/ 45 w 45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3">
                  <a:moveTo>
                    <a:pt x="45" y="112"/>
                  </a:moveTo>
                  <a:lnTo>
                    <a:pt x="0" y="163"/>
                  </a:lnTo>
                  <a:lnTo>
                    <a:pt x="0" y="45"/>
                  </a:lnTo>
                  <a:lnTo>
                    <a:pt x="45" y="0"/>
                  </a:lnTo>
                  <a:lnTo>
                    <a:pt x="45" y="112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5218" y="1736"/>
              <a:ext cx="715" cy="45"/>
            </a:xfrm>
            <a:custGeom>
              <a:avLst/>
              <a:gdLst>
                <a:gd name="T0" fmla="*/ 0 w 715"/>
                <a:gd name="T1" fmla="*/ 45 h 45"/>
                <a:gd name="T2" fmla="*/ 670 w 715"/>
                <a:gd name="T3" fmla="*/ 45 h 45"/>
                <a:gd name="T4" fmla="*/ 715 w 715"/>
                <a:gd name="T5" fmla="*/ 0 h 45"/>
                <a:gd name="T6" fmla="*/ 45 w 715"/>
                <a:gd name="T7" fmla="*/ 0 h 45"/>
                <a:gd name="T8" fmla="*/ 0 w 715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5"/>
                <a:gd name="T16" fmla="*/ 0 h 45"/>
                <a:gd name="T17" fmla="*/ 715 w 71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5" h="45">
                  <a:moveTo>
                    <a:pt x="0" y="45"/>
                  </a:moveTo>
                  <a:lnTo>
                    <a:pt x="670" y="45"/>
                  </a:lnTo>
                  <a:lnTo>
                    <a:pt x="715" y="0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5218" y="1781"/>
              <a:ext cx="670" cy="118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5888" y="1736"/>
              <a:ext cx="45" cy="163"/>
            </a:xfrm>
            <a:custGeom>
              <a:avLst/>
              <a:gdLst>
                <a:gd name="T0" fmla="*/ 45 w 45"/>
                <a:gd name="T1" fmla="*/ 112 h 163"/>
                <a:gd name="T2" fmla="*/ 0 w 45"/>
                <a:gd name="T3" fmla="*/ 163 h 163"/>
                <a:gd name="T4" fmla="*/ 0 w 45"/>
                <a:gd name="T5" fmla="*/ 45 h 163"/>
                <a:gd name="T6" fmla="*/ 45 w 45"/>
                <a:gd name="T7" fmla="*/ 0 h 163"/>
                <a:gd name="T8" fmla="*/ 45 w 45"/>
                <a:gd name="T9" fmla="*/ 112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3"/>
                <a:gd name="T17" fmla="*/ 45 w 45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3">
                  <a:moveTo>
                    <a:pt x="45" y="112"/>
                  </a:moveTo>
                  <a:lnTo>
                    <a:pt x="0" y="163"/>
                  </a:lnTo>
                  <a:lnTo>
                    <a:pt x="0" y="45"/>
                  </a:lnTo>
                  <a:lnTo>
                    <a:pt x="45" y="0"/>
                  </a:lnTo>
                  <a:lnTo>
                    <a:pt x="45" y="112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2528" y="1563"/>
              <a:ext cx="716" cy="45"/>
            </a:xfrm>
            <a:custGeom>
              <a:avLst/>
              <a:gdLst>
                <a:gd name="T0" fmla="*/ 0 w 716"/>
                <a:gd name="T1" fmla="*/ 45 h 45"/>
                <a:gd name="T2" fmla="*/ 671 w 716"/>
                <a:gd name="T3" fmla="*/ 45 h 45"/>
                <a:gd name="T4" fmla="*/ 716 w 716"/>
                <a:gd name="T5" fmla="*/ 0 h 45"/>
                <a:gd name="T6" fmla="*/ 46 w 716"/>
                <a:gd name="T7" fmla="*/ 0 h 45"/>
                <a:gd name="T8" fmla="*/ 0 w 716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6"/>
                <a:gd name="T16" fmla="*/ 0 h 45"/>
                <a:gd name="T17" fmla="*/ 716 w 716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6" h="45">
                  <a:moveTo>
                    <a:pt x="0" y="45"/>
                  </a:moveTo>
                  <a:lnTo>
                    <a:pt x="671" y="45"/>
                  </a:lnTo>
                  <a:lnTo>
                    <a:pt x="716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2528" y="1608"/>
              <a:ext cx="671" cy="117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3199" y="1563"/>
              <a:ext cx="45" cy="162"/>
            </a:xfrm>
            <a:custGeom>
              <a:avLst/>
              <a:gdLst>
                <a:gd name="T0" fmla="*/ 45 w 45"/>
                <a:gd name="T1" fmla="*/ 112 h 162"/>
                <a:gd name="T2" fmla="*/ 0 w 45"/>
                <a:gd name="T3" fmla="*/ 162 h 162"/>
                <a:gd name="T4" fmla="*/ 0 w 45"/>
                <a:gd name="T5" fmla="*/ 45 h 162"/>
                <a:gd name="T6" fmla="*/ 45 w 45"/>
                <a:gd name="T7" fmla="*/ 0 h 162"/>
                <a:gd name="T8" fmla="*/ 45 w 45"/>
                <a:gd name="T9" fmla="*/ 112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2"/>
                  </a:moveTo>
                  <a:lnTo>
                    <a:pt x="0" y="162"/>
                  </a:lnTo>
                  <a:lnTo>
                    <a:pt x="0" y="45"/>
                  </a:lnTo>
                  <a:lnTo>
                    <a:pt x="45" y="0"/>
                  </a:lnTo>
                  <a:lnTo>
                    <a:pt x="45" y="112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3199" y="1563"/>
              <a:ext cx="2734" cy="45"/>
            </a:xfrm>
            <a:custGeom>
              <a:avLst/>
              <a:gdLst>
                <a:gd name="T0" fmla="*/ 0 w 2734"/>
                <a:gd name="T1" fmla="*/ 45 h 45"/>
                <a:gd name="T2" fmla="*/ 2689 w 2734"/>
                <a:gd name="T3" fmla="*/ 45 h 45"/>
                <a:gd name="T4" fmla="*/ 2734 w 2734"/>
                <a:gd name="T5" fmla="*/ 0 h 45"/>
                <a:gd name="T6" fmla="*/ 45 w 2734"/>
                <a:gd name="T7" fmla="*/ 0 h 45"/>
                <a:gd name="T8" fmla="*/ 0 w 2734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4"/>
                <a:gd name="T16" fmla="*/ 0 h 45"/>
                <a:gd name="T17" fmla="*/ 2734 w 2734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4" h="45">
                  <a:moveTo>
                    <a:pt x="0" y="45"/>
                  </a:moveTo>
                  <a:lnTo>
                    <a:pt x="2689" y="45"/>
                  </a:lnTo>
                  <a:lnTo>
                    <a:pt x="2734" y="0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3199" y="1608"/>
              <a:ext cx="2689" cy="117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5888" y="1563"/>
              <a:ext cx="45" cy="162"/>
            </a:xfrm>
            <a:custGeom>
              <a:avLst/>
              <a:gdLst>
                <a:gd name="T0" fmla="*/ 45 w 45"/>
                <a:gd name="T1" fmla="*/ 112 h 162"/>
                <a:gd name="T2" fmla="*/ 0 w 45"/>
                <a:gd name="T3" fmla="*/ 162 h 162"/>
                <a:gd name="T4" fmla="*/ 0 w 45"/>
                <a:gd name="T5" fmla="*/ 45 h 162"/>
                <a:gd name="T6" fmla="*/ 45 w 45"/>
                <a:gd name="T7" fmla="*/ 0 h 162"/>
                <a:gd name="T8" fmla="*/ 45 w 45"/>
                <a:gd name="T9" fmla="*/ 112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2"/>
                  </a:moveTo>
                  <a:lnTo>
                    <a:pt x="0" y="162"/>
                  </a:lnTo>
                  <a:lnTo>
                    <a:pt x="0" y="45"/>
                  </a:lnTo>
                  <a:lnTo>
                    <a:pt x="45" y="0"/>
                  </a:lnTo>
                  <a:lnTo>
                    <a:pt x="45" y="112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2528" y="1390"/>
              <a:ext cx="581" cy="50"/>
            </a:xfrm>
            <a:custGeom>
              <a:avLst/>
              <a:gdLst>
                <a:gd name="T0" fmla="*/ 0 w 581"/>
                <a:gd name="T1" fmla="*/ 50 h 50"/>
                <a:gd name="T2" fmla="*/ 536 w 581"/>
                <a:gd name="T3" fmla="*/ 50 h 50"/>
                <a:gd name="T4" fmla="*/ 581 w 581"/>
                <a:gd name="T5" fmla="*/ 0 h 50"/>
                <a:gd name="T6" fmla="*/ 46 w 581"/>
                <a:gd name="T7" fmla="*/ 0 h 50"/>
                <a:gd name="T8" fmla="*/ 0 w 581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1"/>
                <a:gd name="T16" fmla="*/ 0 h 50"/>
                <a:gd name="T17" fmla="*/ 581 w 58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1" h="50">
                  <a:moveTo>
                    <a:pt x="0" y="50"/>
                  </a:moveTo>
                  <a:lnTo>
                    <a:pt x="536" y="50"/>
                  </a:lnTo>
                  <a:lnTo>
                    <a:pt x="581" y="0"/>
                  </a:lnTo>
                  <a:lnTo>
                    <a:pt x="46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2528" y="1440"/>
              <a:ext cx="536" cy="112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3064" y="1390"/>
              <a:ext cx="45" cy="162"/>
            </a:xfrm>
            <a:custGeom>
              <a:avLst/>
              <a:gdLst>
                <a:gd name="T0" fmla="*/ 45 w 45"/>
                <a:gd name="T1" fmla="*/ 117 h 162"/>
                <a:gd name="T2" fmla="*/ 0 w 45"/>
                <a:gd name="T3" fmla="*/ 162 h 162"/>
                <a:gd name="T4" fmla="*/ 0 w 45"/>
                <a:gd name="T5" fmla="*/ 50 h 162"/>
                <a:gd name="T6" fmla="*/ 45 w 45"/>
                <a:gd name="T7" fmla="*/ 0 h 162"/>
                <a:gd name="T8" fmla="*/ 45 w 45"/>
                <a:gd name="T9" fmla="*/ 117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7"/>
                  </a:moveTo>
                  <a:lnTo>
                    <a:pt x="0" y="162"/>
                  </a:lnTo>
                  <a:lnTo>
                    <a:pt x="0" y="50"/>
                  </a:lnTo>
                  <a:lnTo>
                    <a:pt x="45" y="0"/>
                  </a:lnTo>
                  <a:lnTo>
                    <a:pt x="45" y="117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3064" y="1390"/>
              <a:ext cx="2869" cy="50"/>
            </a:xfrm>
            <a:custGeom>
              <a:avLst/>
              <a:gdLst>
                <a:gd name="T0" fmla="*/ 0 w 2869"/>
                <a:gd name="T1" fmla="*/ 50 h 50"/>
                <a:gd name="T2" fmla="*/ 2824 w 2869"/>
                <a:gd name="T3" fmla="*/ 50 h 50"/>
                <a:gd name="T4" fmla="*/ 2869 w 2869"/>
                <a:gd name="T5" fmla="*/ 0 h 50"/>
                <a:gd name="T6" fmla="*/ 45 w 2869"/>
                <a:gd name="T7" fmla="*/ 0 h 50"/>
                <a:gd name="T8" fmla="*/ 0 w 2869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9"/>
                <a:gd name="T16" fmla="*/ 0 h 50"/>
                <a:gd name="T17" fmla="*/ 2869 w 286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9" h="50">
                  <a:moveTo>
                    <a:pt x="0" y="50"/>
                  </a:moveTo>
                  <a:lnTo>
                    <a:pt x="2824" y="50"/>
                  </a:lnTo>
                  <a:lnTo>
                    <a:pt x="2869" y="0"/>
                  </a:lnTo>
                  <a:lnTo>
                    <a:pt x="45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3064" y="1440"/>
              <a:ext cx="2824" cy="112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5888" y="1390"/>
              <a:ext cx="45" cy="162"/>
            </a:xfrm>
            <a:custGeom>
              <a:avLst/>
              <a:gdLst>
                <a:gd name="T0" fmla="*/ 45 w 45"/>
                <a:gd name="T1" fmla="*/ 117 h 162"/>
                <a:gd name="T2" fmla="*/ 0 w 45"/>
                <a:gd name="T3" fmla="*/ 162 h 162"/>
                <a:gd name="T4" fmla="*/ 0 w 45"/>
                <a:gd name="T5" fmla="*/ 50 h 162"/>
                <a:gd name="T6" fmla="*/ 45 w 45"/>
                <a:gd name="T7" fmla="*/ 0 h 162"/>
                <a:gd name="T8" fmla="*/ 45 w 45"/>
                <a:gd name="T9" fmla="*/ 117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7"/>
                  </a:moveTo>
                  <a:lnTo>
                    <a:pt x="0" y="162"/>
                  </a:lnTo>
                  <a:lnTo>
                    <a:pt x="0" y="50"/>
                  </a:lnTo>
                  <a:lnTo>
                    <a:pt x="45" y="0"/>
                  </a:lnTo>
                  <a:lnTo>
                    <a:pt x="45" y="117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2528" y="1222"/>
              <a:ext cx="384" cy="45"/>
            </a:xfrm>
            <a:custGeom>
              <a:avLst/>
              <a:gdLst>
                <a:gd name="T0" fmla="*/ 0 w 384"/>
                <a:gd name="T1" fmla="*/ 45 h 45"/>
                <a:gd name="T2" fmla="*/ 333 w 384"/>
                <a:gd name="T3" fmla="*/ 45 h 45"/>
                <a:gd name="T4" fmla="*/ 384 w 384"/>
                <a:gd name="T5" fmla="*/ 0 h 45"/>
                <a:gd name="T6" fmla="*/ 46 w 384"/>
                <a:gd name="T7" fmla="*/ 0 h 45"/>
                <a:gd name="T8" fmla="*/ 0 w 384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45"/>
                <a:gd name="T17" fmla="*/ 384 w 384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45">
                  <a:moveTo>
                    <a:pt x="0" y="45"/>
                  </a:moveTo>
                  <a:lnTo>
                    <a:pt x="333" y="45"/>
                  </a:lnTo>
                  <a:lnTo>
                    <a:pt x="384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2528" y="1267"/>
              <a:ext cx="333" cy="117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2861" y="1222"/>
              <a:ext cx="51" cy="162"/>
            </a:xfrm>
            <a:custGeom>
              <a:avLst/>
              <a:gdLst>
                <a:gd name="T0" fmla="*/ 51 w 51"/>
                <a:gd name="T1" fmla="*/ 112 h 162"/>
                <a:gd name="T2" fmla="*/ 0 w 51"/>
                <a:gd name="T3" fmla="*/ 162 h 162"/>
                <a:gd name="T4" fmla="*/ 0 w 51"/>
                <a:gd name="T5" fmla="*/ 45 h 162"/>
                <a:gd name="T6" fmla="*/ 51 w 51"/>
                <a:gd name="T7" fmla="*/ 0 h 162"/>
                <a:gd name="T8" fmla="*/ 51 w 51"/>
                <a:gd name="T9" fmla="*/ 112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62"/>
                <a:gd name="T17" fmla="*/ 51 w 51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62">
                  <a:moveTo>
                    <a:pt x="51" y="112"/>
                  </a:moveTo>
                  <a:lnTo>
                    <a:pt x="0" y="162"/>
                  </a:lnTo>
                  <a:lnTo>
                    <a:pt x="0" y="45"/>
                  </a:lnTo>
                  <a:lnTo>
                    <a:pt x="51" y="0"/>
                  </a:lnTo>
                  <a:lnTo>
                    <a:pt x="51" y="112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2861" y="1222"/>
              <a:ext cx="3072" cy="45"/>
            </a:xfrm>
            <a:custGeom>
              <a:avLst/>
              <a:gdLst>
                <a:gd name="T0" fmla="*/ 0 w 3072"/>
                <a:gd name="T1" fmla="*/ 45 h 45"/>
                <a:gd name="T2" fmla="*/ 3027 w 3072"/>
                <a:gd name="T3" fmla="*/ 45 h 45"/>
                <a:gd name="T4" fmla="*/ 3072 w 3072"/>
                <a:gd name="T5" fmla="*/ 0 h 45"/>
                <a:gd name="T6" fmla="*/ 51 w 3072"/>
                <a:gd name="T7" fmla="*/ 0 h 45"/>
                <a:gd name="T8" fmla="*/ 0 w 3072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2"/>
                <a:gd name="T16" fmla="*/ 0 h 45"/>
                <a:gd name="T17" fmla="*/ 3072 w 3072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2" h="45">
                  <a:moveTo>
                    <a:pt x="0" y="45"/>
                  </a:moveTo>
                  <a:lnTo>
                    <a:pt x="3027" y="45"/>
                  </a:lnTo>
                  <a:lnTo>
                    <a:pt x="3072" y="0"/>
                  </a:lnTo>
                  <a:lnTo>
                    <a:pt x="5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2861" y="1267"/>
              <a:ext cx="3027" cy="117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5888" y="1222"/>
              <a:ext cx="45" cy="162"/>
            </a:xfrm>
            <a:custGeom>
              <a:avLst/>
              <a:gdLst>
                <a:gd name="T0" fmla="*/ 45 w 45"/>
                <a:gd name="T1" fmla="*/ 112 h 162"/>
                <a:gd name="T2" fmla="*/ 0 w 45"/>
                <a:gd name="T3" fmla="*/ 162 h 162"/>
                <a:gd name="T4" fmla="*/ 0 w 45"/>
                <a:gd name="T5" fmla="*/ 45 h 162"/>
                <a:gd name="T6" fmla="*/ 45 w 45"/>
                <a:gd name="T7" fmla="*/ 0 h 162"/>
                <a:gd name="T8" fmla="*/ 45 w 45"/>
                <a:gd name="T9" fmla="*/ 112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2"/>
                  </a:moveTo>
                  <a:lnTo>
                    <a:pt x="0" y="162"/>
                  </a:lnTo>
                  <a:lnTo>
                    <a:pt x="0" y="45"/>
                  </a:lnTo>
                  <a:lnTo>
                    <a:pt x="45" y="0"/>
                  </a:lnTo>
                  <a:lnTo>
                    <a:pt x="45" y="112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2528" y="1048"/>
              <a:ext cx="2599" cy="51"/>
            </a:xfrm>
            <a:custGeom>
              <a:avLst/>
              <a:gdLst>
                <a:gd name="T0" fmla="*/ 0 w 2599"/>
                <a:gd name="T1" fmla="*/ 51 h 51"/>
                <a:gd name="T2" fmla="*/ 2554 w 2599"/>
                <a:gd name="T3" fmla="*/ 51 h 51"/>
                <a:gd name="T4" fmla="*/ 2599 w 2599"/>
                <a:gd name="T5" fmla="*/ 0 h 51"/>
                <a:gd name="T6" fmla="*/ 46 w 2599"/>
                <a:gd name="T7" fmla="*/ 0 h 51"/>
                <a:gd name="T8" fmla="*/ 0 w 2599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9"/>
                <a:gd name="T16" fmla="*/ 0 h 51"/>
                <a:gd name="T17" fmla="*/ 2599 w 259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9" h="51">
                  <a:moveTo>
                    <a:pt x="0" y="51"/>
                  </a:moveTo>
                  <a:lnTo>
                    <a:pt x="2554" y="51"/>
                  </a:lnTo>
                  <a:lnTo>
                    <a:pt x="2599" y="0"/>
                  </a:lnTo>
                  <a:lnTo>
                    <a:pt x="4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2528" y="1099"/>
              <a:ext cx="2554" cy="112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5082" y="1048"/>
              <a:ext cx="45" cy="163"/>
            </a:xfrm>
            <a:custGeom>
              <a:avLst/>
              <a:gdLst>
                <a:gd name="T0" fmla="*/ 45 w 45"/>
                <a:gd name="T1" fmla="*/ 112 h 163"/>
                <a:gd name="T2" fmla="*/ 0 w 45"/>
                <a:gd name="T3" fmla="*/ 163 h 163"/>
                <a:gd name="T4" fmla="*/ 0 w 45"/>
                <a:gd name="T5" fmla="*/ 51 h 163"/>
                <a:gd name="T6" fmla="*/ 45 w 45"/>
                <a:gd name="T7" fmla="*/ 0 h 163"/>
                <a:gd name="T8" fmla="*/ 45 w 45"/>
                <a:gd name="T9" fmla="*/ 112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3"/>
                <a:gd name="T17" fmla="*/ 45 w 45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3">
                  <a:moveTo>
                    <a:pt x="45" y="112"/>
                  </a:moveTo>
                  <a:lnTo>
                    <a:pt x="0" y="163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45" y="112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5082" y="1048"/>
              <a:ext cx="851" cy="51"/>
            </a:xfrm>
            <a:custGeom>
              <a:avLst/>
              <a:gdLst>
                <a:gd name="T0" fmla="*/ 0 w 851"/>
                <a:gd name="T1" fmla="*/ 51 h 51"/>
                <a:gd name="T2" fmla="*/ 806 w 851"/>
                <a:gd name="T3" fmla="*/ 51 h 51"/>
                <a:gd name="T4" fmla="*/ 851 w 851"/>
                <a:gd name="T5" fmla="*/ 0 h 51"/>
                <a:gd name="T6" fmla="*/ 45 w 851"/>
                <a:gd name="T7" fmla="*/ 0 h 51"/>
                <a:gd name="T8" fmla="*/ 0 w 851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51"/>
                <a:gd name="T17" fmla="*/ 851 w 85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51">
                  <a:moveTo>
                    <a:pt x="0" y="51"/>
                  </a:moveTo>
                  <a:lnTo>
                    <a:pt x="806" y="51"/>
                  </a:lnTo>
                  <a:lnTo>
                    <a:pt x="851" y="0"/>
                  </a:lnTo>
                  <a:lnTo>
                    <a:pt x="45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5082" y="1099"/>
              <a:ext cx="806" cy="112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5888" y="1048"/>
              <a:ext cx="45" cy="163"/>
            </a:xfrm>
            <a:custGeom>
              <a:avLst/>
              <a:gdLst>
                <a:gd name="T0" fmla="*/ 45 w 45"/>
                <a:gd name="T1" fmla="*/ 112 h 163"/>
                <a:gd name="T2" fmla="*/ 0 w 45"/>
                <a:gd name="T3" fmla="*/ 163 h 163"/>
                <a:gd name="T4" fmla="*/ 0 w 45"/>
                <a:gd name="T5" fmla="*/ 51 h 163"/>
                <a:gd name="T6" fmla="*/ 45 w 45"/>
                <a:gd name="T7" fmla="*/ 0 h 163"/>
                <a:gd name="T8" fmla="*/ 45 w 45"/>
                <a:gd name="T9" fmla="*/ 112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3"/>
                <a:gd name="T17" fmla="*/ 45 w 45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3">
                  <a:moveTo>
                    <a:pt x="45" y="112"/>
                  </a:moveTo>
                  <a:lnTo>
                    <a:pt x="0" y="163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45" y="112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2528" y="875"/>
              <a:ext cx="2904" cy="50"/>
            </a:xfrm>
            <a:custGeom>
              <a:avLst/>
              <a:gdLst>
                <a:gd name="T0" fmla="*/ 0 w 2904"/>
                <a:gd name="T1" fmla="*/ 50 h 50"/>
                <a:gd name="T2" fmla="*/ 2853 w 2904"/>
                <a:gd name="T3" fmla="*/ 50 h 50"/>
                <a:gd name="T4" fmla="*/ 2904 w 2904"/>
                <a:gd name="T5" fmla="*/ 0 h 50"/>
                <a:gd name="T6" fmla="*/ 46 w 2904"/>
                <a:gd name="T7" fmla="*/ 0 h 50"/>
                <a:gd name="T8" fmla="*/ 0 w 2904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04"/>
                <a:gd name="T16" fmla="*/ 0 h 50"/>
                <a:gd name="T17" fmla="*/ 2904 w 290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04" h="50">
                  <a:moveTo>
                    <a:pt x="0" y="50"/>
                  </a:moveTo>
                  <a:lnTo>
                    <a:pt x="2853" y="50"/>
                  </a:lnTo>
                  <a:lnTo>
                    <a:pt x="2904" y="0"/>
                  </a:lnTo>
                  <a:lnTo>
                    <a:pt x="46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2528" y="925"/>
              <a:ext cx="2853" cy="112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5381" y="875"/>
              <a:ext cx="51" cy="162"/>
            </a:xfrm>
            <a:custGeom>
              <a:avLst/>
              <a:gdLst>
                <a:gd name="T0" fmla="*/ 51 w 51"/>
                <a:gd name="T1" fmla="*/ 118 h 162"/>
                <a:gd name="T2" fmla="*/ 0 w 51"/>
                <a:gd name="T3" fmla="*/ 162 h 162"/>
                <a:gd name="T4" fmla="*/ 0 w 51"/>
                <a:gd name="T5" fmla="*/ 50 h 162"/>
                <a:gd name="T6" fmla="*/ 51 w 51"/>
                <a:gd name="T7" fmla="*/ 0 h 162"/>
                <a:gd name="T8" fmla="*/ 51 w 51"/>
                <a:gd name="T9" fmla="*/ 118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62"/>
                <a:gd name="T17" fmla="*/ 51 w 51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62">
                  <a:moveTo>
                    <a:pt x="51" y="118"/>
                  </a:moveTo>
                  <a:lnTo>
                    <a:pt x="0" y="162"/>
                  </a:lnTo>
                  <a:lnTo>
                    <a:pt x="0" y="50"/>
                  </a:lnTo>
                  <a:lnTo>
                    <a:pt x="51" y="0"/>
                  </a:lnTo>
                  <a:lnTo>
                    <a:pt x="51" y="1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5381" y="875"/>
              <a:ext cx="552" cy="50"/>
            </a:xfrm>
            <a:custGeom>
              <a:avLst/>
              <a:gdLst>
                <a:gd name="T0" fmla="*/ 0 w 552"/>
                <a:gd name="T1" fmla="*/ 50 h 50"/>
                <a:gd name="T2" fmla="*/ 507 w 552"/>
                <a:gd name="T3" fmla="*/ 50 h 50"/>
                <a:gd name="T4" fmla="*/ 552 w 552"/>
                <a:gd name="T5" fmla="*/ 0 h 50"/>
                <a:gd name="T6" fmla="*/ 51 w 552"/>
                <a:gd name="T7" fmla="*/ 0 h 50"/>
                <a:gd name="T8" fmla="*/ 0 w 552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50"/>
                <a:gd name="T17" fmla="*/ 552 w 55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50">
                  <a:moveTo>
                    <a:pt x="0" y="50"/>
                  </a:moveTo>
                  <a:lnTo>
                    <a:pt x="507" y="50"/>
                  </a:lnTo>
                  <a:lnTo>
                    <a:pt x="552" y="0"/>
                  </a:lnTo>
                  <a:lnTo>
                    <a:pt x="51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5381" y="925"/>
              <a:ext cx="507" cy="112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5888" y="875"/>
              <a:ext cx="45" cy="162"/>
            </a:xfrm>
            <a:custGeom>
              <a:avLst/>
              <a:gdLst>
                <a:gd name="T0" fmla="*/ 45 w 45"/>
                <a:gd name="T1" fmla="*/ 118 h 162"/>
                <a:gd name="T2" fmla="*/ 0 w 45"/>
                <a:gd name="T3" fmla="*/ 162 h 162"/>
                <a:gd name="T4" fmla="*/ 0 w 45"/>
                <a:gd name="T5" fmla="*/ 50 h 162"/>
                <a:gd name="T6" fmla="*/ 45 w 45"/>
                <a:gd name="T7" fmla="*/ 0 h 162"/>
                <a:gd name="T8" fmla="*/ 45 w 45"/>
                <a:gd name="T9" fmla="*/ 118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62"/>
                <a:gd name="T17" fmla="*/ 45 w 4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62">
                  <a:moveTo>
                    <a:pt x="45" y="118"/>
                  </a:moveTo>
                  <a:lnTo>
                    <a:pt x="0" y="162"/>
                  </a:lnTo>
                  <a:lnTo>
                    <a:pt x="0" y="50"/>
                  </a:lnTo>
                  <a:lnTo>
                    <a:pt x="45" y="0"/>
                  </a:lnTo>
                  <a:lnTo>
                    <a:pt x="45" y="118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auto">
            <a:xfrm>
              <a:off x="2495" y="3330"/>
              <a:ext cx="33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auto">
            <a:xfrm>
              <a:off x="2495" y="333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auto">
            <a:xfrm>
              <a:off x="2827" y="333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auto">
            <a:xfrm>
              <a:off x="3165" y="333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auto">
            <a:xfrm>
              <a:off x="3498" y="333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auto">
            <a:xfrm>
              <a:off x="3836" y="333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auto">
            <a:xfrm>
              <a:off x="4175" y="333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auto">
            <a:xfrm>
              <a:off x="4507" y="333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auto">
            <a:xfrm>
              <a:off x="4845" y="333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auto">
            <a:xfrm>
              <a:off x="5178" y="333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auto">
            <a:xfrm>
              <a:off x="5516" y="333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auto">
            <a:xfrm>
              <a:off x="5855" y="333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37" name="Rectangle 135"/>
            <p:cNvSpPr>
              <a:spLocks noChangeArrowheads="1"/>
            </p:cNvSpPr>
            <p:nvPr/>
          </p:nvSpPr>
          <p:spPr bwMode="auto">
            <a:xfrm>
              <a:off x="2472" y="3409"/>
              <a:ext cx="43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0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38" name="Rectangle 136"/>
            <p:cNvSpPr>
              <a:spLocks noChangeArrowheads="1"/>
            </p:cNvSpPr>
            <p:nvPr/>
          </p:nvSpPr>
          <p:spPr bwMode="auto">
            <a:xfrm>
              <a:off x="2776" y="3409"/>
              <a:ext cx="8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10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3115" y="3409"/>
              <a:ext cx="8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20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3447" y="3409"/>
              <a:ext cx="8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30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41" name="Rectangle 139"/>
            <p:cNvSpPr>
              <a:spLocks noChangeArrowheads="1"/>
            </p:cNvSpPr>
            <p:nvPr/>
          </p:nvSpPr>
          <p:spPr bwMode="auto">
            <a:xfrm>
              <a:off x="3786" y="3409"/>
              <a:ext cx="8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40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42" name="Rectangle 140"/>
            <p:cNvSpPr>
              <a:spLocks noChangeArrowheads="1"/>
            </p:cNvSpPr>
            <p:nvPr/>
          </p:nvSpPr>
          <p:spPr bwMode="auto">
            <a:xfrm>
              <a:off x="4124" y="3409"/>
              <a:ext cx="8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50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43" name="Rectangle 141"/>
            <p:cNvSpPr>
              <a:spLocks noChangeArrowheads="1"/>
            </p:cNvSpPr>
            <p:nvPr/>
          </p:nvSpPr>
          <p:spPr bwMode="auto">
            <a:xfrm>
              <a:off x="4456" y="3409"/>
              <a:ext cx="8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60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44" name="Rectangle 142"/>
            <p:cNvSpPr>
              <a:spLocks noChangeArrowheads="1"/>
            </p:cNvSpPr>
            <p:nvPr/>
          </p:nvSpPr>
          <p:spPr bwMode="auto">
            <a:xfrm>
              <a:off x="4795" y="3409"/>
              <a:ext cx="8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70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45" name="Rectangle 143"/>
            <p:cNvSpPr>
              <a:spLocks noChangeArrowheads="1"/>
            </p:cNvSpPr>
            <p:nvPr/>
          </p:nvSpPr>
          <p:spPr bwMode="auto">
            <a:xfrm>
              <a:off x="5127" y="3409"/>
              <a:ext cx="8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80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46" name="Rectangle 144"/>
            <p:cNvSpPr>
              <a:spLocks noChangeArrowheads="1"/>
            </p:cNvSpPr>
            <p:nvPr/>
          </p:nvSpPr>
          <p:spPr bwMode="auto">
            <a:xfrm>
              <a:off x="5466" y="3409"/>
              <a:ext cx="8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90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47" name="Rectangle 145"/>
            <p:cNvSpPr>
              <a:spLocks noChangeArrowheads="1"/>
            </p:cNvSpPr>
            <p:nvPr/>
          </p:nvSpPr>
          <p:spPr bwMode="auto">
            <a:xfrm>
              <a:off x="5781" y="3409"/>
              <a:ext cx="13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100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48" name="Rectangle 146"/>
            <p:cNvSpPr>
              <a:spLocks noChangeArrowheads="1"/>
            </p:cNvSpPr>
            <p:nvPr/>
          </p:nvSpPr>
          <p:spPr bwMode="auto">
            <a:xfrm>
              <a:off x="4129" y="3576"/>
              <a:ext cx="69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1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%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auto">
            <a:xfrm flipV="1">
              <a:off x="2495" y="931"/>
              <a:ext cx="1" cy="23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50" name="Line 148"/>
            <p:cNvSpPr>
              <a:spLocks noChangeShapeType="1"/>
            </p:cNvSpPr>
            <p:nvPr/>
          </p:nvSpPr>
          <p:spPr bwMode="auto">
            <a:xfrm flipH="1">
              <a:off x="2438" y="3330"/>
              <a:ext cx="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228" y="3162"/>
              <a:ext cx="227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30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Регулирование числом скважин</a:t>
              </a:r>
              <a:endParaRPr lang="ru-RU" dirty="0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206" y="3006"/>
              <a:ext cx="183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Регулирование </a:t>
              </a:r>
              <a:r>
                <a:rPr lang="ru-RU" sz="1300" dirty="0" smtClean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технологическим </a:t>
              </a:r>
              <a:r>
                <a:rPr lang="ru-RU" sz="130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режимом</a:t>
              </a:r>
              <a:endParaRPr lang="ru-RU" dirty="0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53" name="Rectangle 151"/>
            <p:cNvSpPr>
              <a:spLocks noChangeArrowheads="1"/>
            </p:cNvSpPr>
            <p:nvPr/>
          </p:nvSpPr>
          <p:spPr bwMode="auto">
            <a:xfrm>
              <a:off x="223" y="2821"/>
              <a:ext cx="71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Давление в сети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54" name="Rectangle 152"/>
            <p:cNvSpPr>
              <a:spLocks noChangeArrowheads="1"/>
            </p:cNvSpPr>
            <p:nvPr/>
          </p:nvSpPr>
          <p:spPr bwMode="auto">
            <a:xfrm>
              <a:off x="188" y="2647"/>
              <a:ext cx="1064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Учет компонентов сырья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55" name="Rectangle 153"/>
            <p:cNvSpPr>
              <a:spLocks noChangeArrowheads="1"/>
            </p:cNvSpPr>
            <p:nvPr/>
          </p:nvSpPr>
          <p:spPr bwMode="auto">
            <a:xfrm>
              <a:off x="204" y="2503"/>
              <a:ext cx="76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Учет переработки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56" name="Rectangle 154"/>
            <p:cNvSpPr>
              <a:spLocks noChangeArrowheads="1"/>
            </p:cNvSpPr>
            <p:nvPr/>
          </p:nvSpPr>
          <p:spPr bwMode="auto">
            <a:xfrm>
              <a:off x="196" y="2329"/>
              <a:ext cx="1244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Размещение скважин (сетка)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57" name="Rectangle 155"/>
            <p:cNvSpPr>
              <a:spLocks noChangeArrowheads="1"/>
            </p:cNvSpPr>
            <p:nvPr/>
          </p:nvSpPr>
          <p:spPr bwMode="auto">
            <a:xfrm>
              <a:off x="211" y="2144"/>
              <a:ext cx="12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Нагнетание рабочего агента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58" name="Rectangle 156"/>
            <p:cNvSpPr>
              <a:spLocks noChangeArrowheads="1"/>
            </p:cNvSpPr>
            <p:nvPr/>
          </p:nvSpPr>
          <p:spPr bwMode="auto">
            <a:xfrm>
              <a:off x="204" y="1953"/>
              <a:ext cx="554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Охрана недр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59" name="Rectangle 157"/>
            <p:cNvSpPr>
              <a:spLocks noChangeArrowheads="1"/>
            </p:cNvSpPr>
            <p:nvPr/>
          </p:nvSpPr>
          <p:spPr bwMode="auto">
            <a:xfrm>
              <a:off x="217" y="1792"/>
              <a:ext cx="141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Окружающая среда (атмосфера)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0" name="Rectangle 158"/>
            <p:cNvSpPr>
              <a:spLocks noChangeArrowheads="1"/>
            </p:cNvSpPr>
            <p:nvPr/>
          </p:nvSpPr>
          <p:spPr bwMode="auto">
            <a:xfrm>
              <a:off x="198" y="1590"/>
              <a:ext cx="69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Ремонт скважин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1" name="Rectangle 159"/>
            <p:cNvSpPr>
              <a:spLocks noChangeArrowheads="1"/>
            </p:cNvSpPr>
            <p:nvPr/>
          </p:nvSpPr>
          <p:spPr bwMode="auto">
            <a:xfrm>
              <a:off x="203" y="1433"/>
              <a:ext cx="18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ГТМ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2" name="Rectangle 160"/>
            <p:cNvSpPr>
              <a:spLocks noChangeArrowheads="1"/>
            </p:cNvSpPr>
            <p:nvPr/>
          </p:nvSpPr>
          <p:spPr bwMode="auto">
            <a:xfrm>
              <a:off x="203" y="1300"/>
              <a:ext cx="161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Изменение фильтрационных потоков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203" y="1133"/>
              <a:ext cx="196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Выработка начальных геологических запасов</a:t>
              </a:r>
              <a:endParaRPr lang="ru-RU" dirty="0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4" name="Rectangle 162"/>
            <p:cNvSpPr>
              <a:spLocks noChangeArrowheads="1"/>
            </p:cNvSpPr>
            <p:nvPr/>
          </p:nvSpPr>
          <p:spPr bwMode="auto">
            <a:xfrm>
              <a:off x="208" y="959"/>
              <a:ext cx="2379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30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Магистральный трубопроводный транспорт</a:t>
              </a:r>
              <a:endParaRPr lang="ru-RU" dirty="0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5" name="Rectangle 163"/>
            <p:cNvSpPr>
              <a:spLocks noChangeArrowheads="1"/>
            </p:cNvSpPr>
            <p:nvPr/>
          </p:nvSpPr>
          <p:spPr bwMode="auto">
            <a:xfrm>
              <a:off x="3194" y="579"/>
              <a:ext cx="62" cy="61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6" name="Rectangle 164"/>
            <p:cNvSpPr>
              <a:spLocks noChangeArrowheads="1"/>
            </p:cNvSpPr>
            <p:nvPr/>
          </p:nvSpPr>
          <p:spPr bwMode="auto">
            <a:xfrm>
              <a:off x="3289" y="545"/>
              <a:ext cx="14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Газ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7" name="Rectangle 165"/>
            <p:cNvSpPr>
              <a:spLocks noChangeArrowheads="1"/>
            </p:cNvSpPr>
            <p:nvPr/>
          </p:nvSpPr>
          <p:spPr bwMode="auto">
            <a:xfrm>
              <a:off x="4885" y="579"/>
              <a:ext cx="62" cy="61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8" name="Rectangle 166"/>
            <p:cNvSpPr>
              <a:spLocks noChangeArrowheads="1"/>
            </p:cNvSpPr>
            <p:nvPr/>
          </p:nvSpPr>
          <p:spPr bwMode="auto">
            <a:xfrm>
              <a:off x="4981" y="545"/>
              <a:ext cx="284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Нефть</a:t>
              </a:r>
              <a:endParaRPr lang="ru-RU">
                <a:latin typeface="Arial Narrow" pitchFamily="34" charset="0"/>
                <a:cs typeface="Arial" charset="0"/>
              </a:endParaRPr>
            </a:p>
          </p:txBody>
        </p:sp>
      </p:grpSp>
      <p:sp>
        <p:nvSpPr>
          <p:cNvPr id="16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13808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128527"/>
            <a:ext cx="7210425" cy="800219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Основные компоненты добытого углеводородного сырья Астраханского месторождения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15</a:t>
            </a:fld>
            <a:endParaRPr lang="ru-RU" altLang="ru-RU" sz="2000" dirty="0" smtClean="0"/>
          </a:p>
        </p:txBody>
      </p:sp>
      <p:pic>
        <p:nvPicPr>
          <p:cNvPr id="5" name="Picture 51" descr="потоки_комп_АГК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3" y="1065213"/>
            <a:ext cx="8085137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2507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128527"/>
            <a:ext cx="7210425" cy="800219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Товарная продукция промысла и газоперерабатывающего завода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16</a:t>
            </a:fld>
            <a:endParaRPr lang="ru-RU" altLang="ru-RU" sz="2000" dirty="0" smtClean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69371506"/>
              </p:ext>
            </p:extLst>
          </p:nvPr>
        </p:nvGraphicFramePr>
        <p:xfrm>
          <a:off x="251520" y="1022543"/>
          <a:ext cx="3950096" cy="334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48365007"/>
              </p:ext>
            </p:extLst>
          </p:nvPr>
        </p:nvGraphicFramePr>
        <p:xfrm>
          <a:off x="3418420" y="3259542"/>
          <a:ext cx="526797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21321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328581"/>
            <a:ext cx="7210425" cy="400110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«Жизненный цикл» месторождения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17</a:t>
            </a:fld>
            <a:endParaRPr lang="ru-RU" altLang="ru-RU" sz="2000" dirty="0" smtClean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21" y="1046925"/>
            <a:ext cx="9074150" cy="5256212"/>
          </a:xfrm>
          <a:prstGeom prst="rect">
            <a:avLst/>
          </a:prstGeom>
          <a:noFill/>
        </p:spPr>
      </p:pic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32215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328581"/>
            <a:ext cx="7210425" cy="400110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О выделении стадий разработки месторождения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18</a:t>
            </a:fld>
            <a:endParaRPr lang="ru-RU" altLang="ru-RU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45" y="1096899"/>
            <a:ext cx="8259296" cy="517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38255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328581"/>
            <a:ext cx="7210425" cy="400110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Иерархия разрабатываемых национальных стандартов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19</a:t>
            </a:fld>
            <a:endParaRPr lang="ru-RU" altLang="ru-RU" sz="2000" dirty="0" smtClean="0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971675" y="3742025"/>
            <a:ext cx="2173288" cy="461963"/>
          </a:xfrm>
          <a:prstGeom prst="flowChartProcess">
            <a:avLst/>
          </a:prstGeom>
          <a:noFill/>
          <a:ln w="762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200" dirty="0">
                <a:solidFill>
                  <a:schemeClr val="tx1"/>
                </a:solidFill>
              </a:rPr>
              <a:t>Требования к </a:t>
            </a:r>
            <a:r>
              <a:rPr lang="ru-RU" altLang="ru-RU" sz="1200" dirty="0">
                <a:solidFill>
                  <a:srgbClr val="FF0000"/>
                </a:solidFill>
              </a:rPr>
              <a:t>техническому</a:t>
            </a:r>
            <a:r>
              <a:rPr lang="ru-RU" altLang="ru-RU" sz="1200" dirty="0"/>
              <a:t> </a:t>
            </a:r>
            <a:r>
              <a:rPr lang="ru-RU" altLang="ru-RU" sz="1200" dirty="0">
                <a:solidFill>
                  <a:schemeClr val="tx1"/>
                </a:solidFill>
              </a:rPr>
              <a:t>проекту разработки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28588" y="1150938"/>
            <a:ext cx="8823325" cy="615950"/>
          </a:xfrm>
          <a:prstGeom prst="flowChartProcess">
            <a:avLst/>
          </a:prstGeom>
          <a:solidFill>
            <a:srgbClr val="00FFFF"/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МЕСТОРОЖДЕНИЯ </a:t>
            </a:r>
            <a:r>
              <a:rPr lang="ru-RU" altLang="ru-RU" b="1">
                <a:solidFill>
                  <a:schemeClr val="tx1"/>
                </a:solidFill>
              </a:rPr>
              <a:t>ГАЗОВЫЕ, ГАЗОКОНДЕНСАТНЫЕ, НЕФТЕГАЗОВЫЕ И НЕФТЕГАЗОКОНДЕНСАТНЫЕ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084264" y="2835103"/>
            <a:ext cx="7674254" cy="461665"/>
          </a:xfrm>
          <a:prstGeom prst="flowChartProcess">
            <a:avLst/>
          </a:prstGeom>
          <a:solidFill>
            <a:srgbClr val="FFFF99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200" dirty="0">
                <a:solidFill>
                  <a:schemeClr val="tx1"/>
                </a:solidFill>
              </a:rPr>
              <a:t>ГОСТ Р 55415-2012 Месторождения газовые, газоконденсатные, нефтегазовые и нефтегазоконденсатные. </a:t>
            </a:r>
            <a:r>
              <a:rPr lang="ru-RU" altLang="ru-RU" sz="1200" dirty="0" smtClean="0">
                <a:solidFill>
                  <a:schemeClr val="tx1"/>
                </a:solidFill>
              </a:rPr>
              <a:t>Требования к техническому проекту </a:t>
            </a:r>
            <a:r>
              <a:rPr lang="ru-RU" altLang="ru-RU" sz="1200" dirty="0">
                <a:solidFill>
                  <a:schemeClr val="tx1"/>
                </a:solidFill>
              </a:rPr>
              <a:t>разработки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28588" y="1890713"/>
            <a:ext cx="8823325" cy="338137"/>
          </a:xfrm>
          <a:prstGeom prst="flowChartProcess">
            <a:avLst/>
          </a:prstGeom>
          <a:solidFill>
            <a:srgbClr val="CCFFFF"/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600">
                <a:solidFill>
                  <a:schemeClr val="tx1"/>
                </a:solidFill>
              </a:rPr>
              <a:t>Разработка месторождения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276725" y="3773775"/>
            <a:ext cx="2041525" cy="461963"/>
          </a:xfrm>
          <a:prstGeom prst="flowChartProcess">
            <a:avLst/>
          </a:prstGeom>
          <a:noFill/>
          <a:ln w="38100" cap="rnd" algn="ctr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200">
                <a:solidFill>
                  <a:schemeClr val="tx1"/>
                </a:solidFill>
              </a:rPr>
              <a:t>Требования к проектной документации по обустройству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1971675" y="2271862"/>
            <a:ext cx="6956425" cy="461665"/>
          </a:xfrm>
          <a:prstGeom prst="flowChartProcess">
            <a:avLst/>
          </a:prstGeom>
          <a:solidFill>
            <a:srgbClr val="FFFF99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200" dirty="0" smtClean="0">
                <a:solidFill>
                  <a:schemeClr val="tx1"/>
                </a:solidFill>
              </a:rPr>
              <a:t>ГОСТ Р 55415-2012 Месторождения газовые, газоконденсатные, нефтегазовые и нефтегазоконденсатные. Правила разработки</a:t>
            </a:r>
            <a:endParaRPr lang="ru-RU" altLang="ru-RU" sz="1200" dirty="0">
              <a:solidFill>
                <a:schemeClr val="tx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28588" y="2371725"/>
            <a:ext cx="1646237" cy="277813"/>
          </a:xfrm>
          <a:prstGeom prst="flowChartProcess">
            <a:avLst/>
          </a:prstGeom>
          <a:solidFill>
            <a:srgbClr val="FFFF99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200">
                <a:solidFill>
                  <a:schemeClr val="tx1"/>
                </a:solidFill>
              </a:rPr>
              <a:t>Термины и определения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458788" y="4476098"/>
            <a:ext cx="1250950" cy="830262"/>
          </a:xfrm>
          <a:prstGeom prst="flowChartProcess">
            <a:avLst/>
          </a:prstGeom>
          <a:noFill/>
          <a:ln w="762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200">
                <a:solidFill>
                  <a:schemeClr val="tx1"/>
                </a:solidFill>
              </a:rPr>
              <a:t>Технические требования к геологической информации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1971675" y="4568173"/>
            <a:ext cx="2503488" cy="646112"/>
          </a:xfrm>
          <a:prstGeom prst="flowChartProcess">
            <a:avLst/>
          </a:prstGeom>
          <a:noFill/>
          <a:ln w="762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200">
                <a:solidFill>
                  <a:schemeClr val="tx1"/>
                </a:solidFill>
              </a:rPr>
              <a:t>Требования к оценке соответствия разработки месторождений проектной документации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737100" y="4568173"/>
            <a:ext cx="3197225" cy="646112"/>
          </a:xfrm>
          <a:prstGeom prst="flowChartProcess">
            <a:avLst/>
          </a:prstGeom>
          <a:noFill/>
          <a:ln w="762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200">
                <a:solidFill>
                  <a:schemeClr val="tx1"/>
                </a:solidFill>
              </a:rPr>
              <a:t>Требования к проведению авторского сопровождения проектного документа по разработке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28588" y="3751550"/>
            <a:ext cx="1711325" cy="461963"/>
          </a:xfrm>
          <a:prstGeom prst="flowChartProcess">
            <a:avLst/>
          </a:prstGeom>
          <a:noFill/>
          <a:ln w="38100" cap="rnd" algn="ctr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200">
                <a:solidFill>
                  <a:schemeClr val="tx1"/>
                </a:solidFill>
              </a:rPr>
              <a:t>Требования к проекту на строительство скважины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6448425" y="3783300"/>
            <a:ext cx="2503488" cy="646113"/>
          </a:xfrm>
          <a:prstGeom prst="flowChartProcess">
            <a:avLst/>
          </a:prstGeom>
          <a:noFill/>
          <a:ln w="38100" cap="rnd" algn="ctr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200">
                <a:solidFill>
                  <a:schemeClr val="tx1"/>
                </a:solidFill>
              </a:rPr>
              <a:t>Требования к проектному документу по пробной эксплуатации и опытно-промышленной разработке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3617913" y="3294818"/>
            <a:ext cx="1252537" cy="390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4870450" y="3294818"/>
            <a:ext cx="615950" cy="469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1312863" y="3294818"/>
            <a:ext cx="3557587" cy="454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4870450" y="3294818"/>
            <a:ext cx="2794000" cy="487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1247774" y="4221918"/>
            <a:ext cx="1677987" cy="24829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2925761" y="4239848"/>
            <a:ext cx="163514" cy="31338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2925760" y="4221918"/>
            <a:ext cx="3197134" cy="36418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4" name="AutoShape 28"/>
          <p:cNvSpPr>
            <a:spLocks noChangeArrowheads="1"/>
          </p:cNvSpPr>
          <p:nvPr/>
        </p:nvSpPr>
        <p:spPr bwMode="auto">
          <a:xfrm>
            <a:off x="720725" y="5416550"/>
            <a:ext cx="2767013" cy="831850"/>
          </a:xfrm>
          <a:prstGeom prst="flowChartProcess">
            <a:avLst/>
          </a:prstGeom>
          <a:noFill/>
          <a:ln w="762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200">
                <a:solidFill>
                  <a:schemeClr val="tx1"/>
                </a:solidFill>
              </a:rPr>
              <a:t>Требования к подсчету запасов газа и газового конденсата газовых и газоконденсатных месторождений объемным методом</a:t>
            </a:r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auto">
          <a:xfrm>
            <a:off x="3816350" y="5416550"/>
            <a:ext cx="3424238" cy="831850"/>
          </a:xfrm>
          <a:prstGeom prst="flowChartProcess">
            <a:avLst/>
          </a:prstGeom>
          <a:noFill/>
          <a:ln w="762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200">
                <a:solidFill>
                  <a:schemeClr val="tx1"/>
                </a:solidFill>
              </a:rPr>
              <a:t>Требования к подсчету запасов газа и газового конденсата газовых и газоконденсатных месторождений на основе уравнения материального баланса</a:t>
            </a:r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14929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128527"/>
            <a:ext cx="7210425" cy="800219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Группа основополагающих стандартов по разработке месторождений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2</a:t>
            </a:fld>
            <a:endParaRPr lang="ru-RU" altLang="ru-RU" sz="2000" dirty="0" smtClean="0"/>
          </a:p>
        </p:txBody>
      </p:sp>
      <p:sp>
        <p:nvSpPr>
          <p:cNvPr id="1024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4775" y="1238250"/>
            <a:ext cx="8877300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2000" dirty="0">
                <a:solidFill>
                  <a:srgbClr val="FF0000"/>
                </a:solidFill>
              </a:rPr>
              <a:t>ГОСТ Р 55414-2013 Месторождения газовые, газоконденсатные, нефтегазовые и нефтегазоконденсатные. Требования к техническому проекту разработки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dirty="0">
                <a:solidFill>
                  <a:srgbClr val="FF0000"/>
                </a:solidFill>
              </a:rPr>
              <a:t>ГОСТ Р 55415-2013 Месторождения газовые, газоконденсатные, нефтегазовые и нефтегазоконденсатные. Правила </a:t>
            </a:r>
            <a:r>
              <a:rPr lang="ru-RU" altLang="ru-RU" sz="2000" dirty="0" smtClean="0">
                <a:solidFill>
                  <a:srgbClr val="FF0000"/>
                </a:solidFill>
              </a:rPr>
              <a:t>разработки</a:t>
            </a:r>
            <a:endParaRPr lang="ru-RU" altLang="ru-RU" sz="1200" dirty="0">
              <a:solidFill>
                <a:srgbClr val="FF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ru-RU" altLang="ru-RU" sz="2000" b="0" dirty="0">
                <a:solidFill>
                  <a:schemeClr val="tx1"/>
                </a:solidFill>
              </a:rPr>
              <a:t>ГОСТ Р (проект) Проектирование разработки и освоение газовых и газоконденсатных месторождений. Термины и определения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0" dirty="0">
                <a:solidFill>
                  <a:schemeClr val="tx1"/>
                </a:solidFill>
              </a:rPr>
              <a:t>ГОСТ Р (проект) Проектирование разработки и освоение газовых и газоконденсатных месторождений. Технические требования к геологической информации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0" dirty="0">
                <a:solidFill>
                  <a:schemeClr val="tx1"/>
                </a:solidFill>
              </a:rPr>
              <a:t>ГОСТ Р (проект) Проектирование разработки и освоение газовых и газоконденсатных месторождений. Общие требования к оценке соответствия разработки газовых и газоконденсатных месторождений проектной документации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b="0" dirty="0">
                <a:solidFill>
                  <a:schemeClr val="tx1"/>
                </a:solidFill>
              </a:rPr>
              <a:t>ГОСТ Р (проект) Проектирование разработки и освоение газовых и газоконденсатных месторождений. Общие требования к проведению авторского надзора за выполнением проектов разработки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40796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23950" y="3238797"/>
            <a:ext cx="7219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dirty="0" smtClean="0"/>
              <a:t>Спасибо за внимание</a:t>
            </a:r>
            <a:endParaRPr lang="ru-RU" altLang="ru-RU" sz="6000" dirty="0"/>
          </a:p>
        </p:txBody>
      </p:sp>
    </p:spTree>
    <p:extLst>
      <p:ext uri="{BB962C8B-B14F-4D97-AF65-F5344CB8AC3E}">
        <p14:creationId xmlns:p14="http://schemas.microsoft.com/office/powerpoint/2010/main" val="4040481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328581"/>
            <a:ext cx="7210425" cy="400110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Взаимосвязи разрабатываемых стандартов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3</a:t>
            </a:fld>
            <a:endParaRPr lang="ru-RU" altLang="ru-RU" sz="2000" dirty="0" smtClean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076701" y="1724819"/>
            <a:ext cx="4783137" cy="338138"/>
          </a:xfrm>
          <a:prstGeom prst="flowChartProcess">
            <a:avLst/>
          </a:prstGeom>
          <a:solidFill>
            <a:srgbClr val="FFFF99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>
                <a:solidFill>
                  <a:schemeClr val="tx1"/>
                </a:solidFill>
              </a:rPr>
              <a:t>Требования к техническому проекту разработки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94481" y="1296988"/>
            <a:ext cx="3236913" cy="339725"/>
          </a:xfrm>
          <a:prstGeom prst="flowChartProcess">
            <a:avLst/>
          </a:prstGeom>
          <a:solidFill>
            <a:srgbClr val="FFFF99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>
                <a:solidFill>
                  <a:schemeClr val="tx1"/>
                </a:solidFill>
              </a:rPr>
              <a:t>Правила разработки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11126" y="2031425"/>
            <a:ext cx="1327150" cy="584775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76200" algn="ctr">
            <a:solidFill>
              <a:srgbClr val="0000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/>
                </a:solidFill>
              </a:rPr>
              <a:t>Термины и определения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111125" y="3395663"/>
            <a:ext cx="1327150" cy="1077912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76200" algn="ctr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/>
                </a:solidFill>
              </a:rPr>
              <a:t>Технические требования к геологической информации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6737350" y="2776537"/>
            <a:ext cx="2122488" cy="1323975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76200" algn="ctr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/>
                </a:solidFill>
              </a:rPr>
              <a:t>Требования к оценке соответствия разработки месторождений проектной документации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5153025" y="3148012"/>
            <a:ext cx="1485900" cy="1816100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 w="76200" algn="ctr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/>
                </a:solidFill>
              </a:rPr>
              <a:t>Требования к проведению авторского сопровождения проектного документа по разработке</a:t>
            </a: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3276599" y="1724819"/>
            <a:ext cx="1876425" cy="171370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3531395" y="1466849"/>
            <a:ext cx="431006" cy="16986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flipH="1">
            <a:off x="1314450" y="2062957"/>
            <a:ext cx="3219450" cy="133270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7658100" y="2062956"/>
            <a:ext cx="140494" cy="71358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H="1">
            <a:off x="2228848" y="1724819"/>
            <a:ext cx="376237" cy="210740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2990850" y="1724819"/>
            <a:ext cx="1085851" cy="187086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auto">
          <a:xfrm>
            <a:off x="1555750" y="3832225"/>
            <a:ext cx="1720850" cy="2308225"/>
          </a:xfrm>
          <a:prstGeom prst="flowChartProcess">
            <a:avLst/>
          </a:prstGeom>
          <a:noFill/>
          <a:ln w="762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>
                <a:solidFill>
                  <a:schemeClr val="tx1"/>
                </a:solidFill>
              </a:rPr>
              <a:t>Требования к подсчету запасов газа и газового конденсата газовых и газоконденсатных месторождений объемным методом</a:t>
            </a: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3379788" y="3595688"/>
            <a:ext cx="1677987" cy="2554287"/>
          </a:xfrm>
          <a:prstGeom prst="flowChartProcess">
            <a:avLst/>
          </a:prstGeom>
          <a:noFill/>
          <a:ln w="762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>
                <a:solidFill>
                  <a:schemeClr val="tx1"/>
                </a:solidFill>
              </a:rPr>
              <a:t>Требования к подсчету запасов газа и газового конденсата газовых и газоконденсатных месторождений на основе уравнения материального баланса</a:t>
            </a:r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5895974" y="2062957"/>
            <a:ext cx="1314448" cy="10850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609975" y="1724818"/>
            <a:ext cx="2009775" cy="142319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>
            <a:off x="962025" y="1724819"/>
            <a:ext cx="481012" cy="30660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H="1">
            <a:off x="1228725" y="1724819"/>
            <a:ext cx="684212" cy="167084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29938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1" y="159304"/>
            <a:ext cx="7353300" cy="738664"/>
          </a:xfrm>
        </p:spPr>
        <p:txBody>
          <a:bodyPr wrap="square" anchor="ctr" anchorCtr="1">
            <a:spAutoFit/>
          </a:bodyPr>
          <a:lstStyle/>
          <a:p>
            <a:pPr algn="ctr" eaLnBrk="1" hangingPunct="1"/>
            <a:r>
              <a:rPr lang="ru-RU" altLang="ru-RU" sz="2400" dirty="0" smtClean="0"/>
              <a:t>Основа стандартов группы «Проектирование разработки и освоение газовых и газоконденсатных месторождений»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4</a:t>
            </a:fld>
            <a:endParaRPr lang="ru-RU" altLang="ru-RU" sz="2000" dirty="0" smtClean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2388" y="1133475"/>
            <a:ext cx="9024937" cy="3524249"/>
          </a:xfrm>
          <a:prstGeom prst="rect">
            <a:avLst/>
          </a:prstGeom>
          <a:solidFill>
            <a:srgbClr val="FFCC99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0" dirty="0">
                <a:solidFill>
                  <a:schemeClr val="tx1"/>
                </a:solidFill>
              </a:rPr>
              <a:t>Документы государственного уровня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84150" y="4700588"/>
            <a:ext cx="8826500" cy="1584325"/>
          </a:xfrm>
          <a:prstGeom prst="rect">
            <a:avLst/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0">
                <a:solidFill>
                  <a:schemeClr val="tx1"/>
                </a:solidFill>
              </a:rPr>
              <a:t>Документы ОАО «Газпром»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84150" y="1589088"/>
            <a:ext cx="2127250" cy="277812"/>
          </a:xfrm>
          <a:prstGeom prst="flowChartProcess">
            <a:avLst/>
          </a:prstGeom>
          <a:solidFill>
            <a:srgbClr val="CCFFFF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0">
                <a:solidFill>
                  <a:schemeClr val="tx1"/>
                </a:solidFill>
              </a:rPr>
              <a:t>Закон «О недрах»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446338" y="1587500"/>
            <a:ext cx="2325687" cy="277813"/>
          </a:xfrm>
          <a:prstGeom prst="flowChartProcess">
            <a:avLst/>
          </a:prstGeom>
          <a:solidFill>
            <a:srgbClr val="CCFFFF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0">
                <a:solidFill>
                  <a:schemeClr val="tx1"/>
                </a:solidFill>
              </a:rPr>
              <a:t>Правила Охраны недр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84150" y="1985338"/>
            <a:ext cx="4587875" cy="1015663"/>
          </a:xfrm>
          <a:prstGeom prst="flowChartProcess">
            <a:avLst/>
          </a:prstGeom>
          <a:solidFill>
            <a:srgbClr val="FFFF99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0" dirty="0" smtClean="0">
                <a:solidFill>
                  <a:schemeClr val="tx1"/>
                </a:solidFill>
              </a:rPr>
              <a:t>Постановление Правительства РФ от 05.03.2010 № 118 Положение </a:t>
            </a:r>
            <a:r>
              <a:rPr lang="ru-RU" altLang="ru-RU" sz="1200" b="0" dirty="0">
                <a:solidFill>
                  <a:schemeClr val="tx1"/>
                </a:solidFill>
              </a:rPr>
              <a:t>«О подготовке, согласовании и утверждении технических проектов разработки месторождений и иной проектной документации на выполнение работ, связанных с пользованием участками недр, по видам полезных ископаемых и видам пользования недрами»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84150" y="3119071"/>
            <a:ext cx="4587874" cy="830997"/>
          </a:xfrm>
          <a:prstGeom prst="flowChartProcess">
            <a:avLst/>
          </a:prstGeom>
          <a:solidFill>
            <a:schemeClr val="bg1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0" dirty="0" smtClean="0">
                <a:solidFill>
                  <a:schemeClr val="tx1"/>
                </a:solidFill>
              </a:rPr>
              <a:t>Приказ Минприроды РФ от 08.07.2010 № 254 Требования </a:t>
            </a:r>
            <a:r>
              <a:rPr lang="ru-RU" altLang="ru-RU" sz="1200" b="0" dirty="0">
                <a:solidFill>
                  <a:schemeClr val="tx1"/>
                </a:solidFill>
              </a:rPr>
              <a:t>к структуре, содержанию и оформлению технических проектов и иной проектной документации, связанных с разработкой месторождений углеводородного сырья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957763" y="1486585"/>
            <a:ext cx="3986212" cy="646331"/>
          </a:xfrm>
          <a:prstGeom prst="flowChartProcess">
            <a:avLst/>
          </a:prstGeom>
          <a:solidFill>
            <a:srgbClr val="FFFF99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0" dirty="0">
                <a:solidFill>
                  <a:schemeClr val="tx1"/>
                </a:solidFill>
              </a:rPr>
              <a:t>Приказ Минприроды РФ от </a:t>
            </a:r>
            <a:r>
              <a:rPr lang="ru-RU" altLang="ru-RU" sz="1200" b="0" dirty="0" smtClean="0">
                <a:solidFill>
                  <a:schemeClr val="tx1"/>
                </a:solidFill>
              </a:rPr>
              <a:t>08.07.2007 </a:t>
            </a:r>
            <a:r>
              <a:rPr lang="ru-RU" altLang="ru-RU" sz="1200" b="0" dirty="0">
                <a:solidFill>
                  <a:schemeClr val="tx1"/>
                </a:solidFill>
              </a:rPr>
              <a:t>№ </a:t>
            </a:r>
            <a:r>
              <a:rPr lang="ru-RU" altLang="ru-RU" sz="1200" b="0" dirty="0" smtClean="0">
                <a:solidFill>
                  <a:schemeClr val="tx1"/>
                </a:solidFill>
              </a:rPr>
              <a:t>61 </a:t>
            </a:r>
            <a:r>
              <a:rPr lang="ru-RU" altLang="ru-RU" sz="1200" b="0" dirty="0">
                <a:solidFill>
                  <a:schemeClr val="tx1"/>
                </a:solidFill>
              </a:rPr>
              <a:t>Методические рекомендации по проектированию разработки нефтяных и газонефтяных месторождений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973638" y="2227263"/>
            <a:ext cx="3971925" cy="646112"/>
          </a:xfrm>
          <a:prstGeom prst="flowChartProcess">
            <a:avLst/>
          </a:prstGeom>
          <a:solidFill>
            <a:schemeClr val="bg1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0" dirty="0">
                <a:solidFill>
                  <a:schemeClr val="tx1"/>
                </a:solidFill>
              </a:rPr>
              <a:t>ГОСТ Р </a:t>
            </a:r>
            <a:r>
              <a:rPr lang="ru-RU" altLang="ru-RU" sz="1200" b="0" dirty="0" smtClean="0">
                <a:solidFill>
                  <a:schemeClr val="tx1"/>
                </a:solidFill>
              </a:rPr>
              <a:t>55414-2013 Проектирование </a:t>
            </a:r>
            <a:r>
              <a:rPr lang="ru-RU" altLang="ru-RU" sz="1200" b="0" dirty="0">
                <a:solidFill>
                  <a:schemeClr val="tx1"/>
                </a:solidFill>
              </a:rPr>
              <a:t>разработки газовых и газоконденсатных месторождений. Технические требования к проектной документации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4972050" y="2981474"/>
            <a:ext cx="3971925" cy="461665"/>
          </a:xfrm>
          <a:prstGeom prst="flowChartProcess">
            <a:avLst/>
          </a:prstGeom>
          <a:solidFill>
            <a:schemeClr val="bg1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0" dirty="0">
                <a:solidFill>
                  <a:schemeClr val="tx1"/>
                </a:solidFill>
              </a:rPr>
              <a:t>ГОСТ Р </a:t>
            </a:r>
            <a:r>
              <a:rPr lang="ru-RU" altLang="ru-RU" sz="1200" b="0" dirty="0" smtClean="0">
                <a:solidFill>
                  <a:schemeClr val="tx1"/>
                </a:solidFill>
              </a:rPr>
              <a:t>55415-2013 Разработка </a:t>
            </a:r>
            <a:r>
              <a:rPr lang="ru-RU" altLang="ru-RU" sz="1200" b="0" dirty="0">
                <a:solidFill>
                  <a:schemeClr val="tx1"/>
                </a:solidFill>
              </a:rPr>
              <a:t>газовых и газоконденсатных месторождений. </a:t>
            </a:r>
            <a:r>
              <a:rPr lang="ru-RU" altLang="ru-RU" sz="1200" b="0" dirty="0" smtClean="0">
                <a:solidFill>
                  <a:schemeClr val="tx1"/>
                </a:solidFill>
              </a:rPr>
              <a:t>Правила разработки</a:t>
            </a:r>
            <a:endParaRPr lang="ru-RU" altLang="ru-RU" sz="1200" b="0" dirty="0">
              <a:solidFill>
                <a:schemeClr val="tx1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4972050" y="3546475"/>
            <a:ext cx="3971925" cy="460375"/>
          </a:xfrm>
          <a:prstGeom prst="flowChartProcess">
            <a:avLst/>
          </a:prstGeom>
          <a:solidFill>
            <a:schemeClr val="bg1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0" dirty="0">
                <a:solidFill>
                  <a:schemeClr val="tx1"/>
                </a:solidFill>
              </a:rPr>
              <a:t>ГОСТ Р </a:t>
            </a:r>
            <a:r>
              <a:rPr lang="ru-RU" altLang="ru-RU" sz="1200" b="0" dirty="0" smtClean="0">
                <a:solidFill>
                  <a:schemeClr val="tx1"/>
                </a:solidFill>
              </a:rPr>
              <a:t>54713-2009 Месторождения </a:t>
            </a:r>
            <a:r>
              <a:rPr lang="ru-RU" altLang="ru-RU" sz="1200" b="0" dirty="0">
                <a:solidFill>
                  <a:schemeClr val="tx1"/>
                </a:solidFill>
              </a:rPr>
              <a:t>нефтяные и газонефтяные. Правила разработки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4972050" y="4117975"/>
            <a:ext cx="3971925" cy="460375"/>
          </a:xfrm>
          <a:prstGeom prst="flowChartProcess">
            <a:avLst/>
          </a:prstGeom>
          <a:solidFill>
            <a:schemeClr val="bg1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0" dirty="0">
                <a:solidFill>
                  <a:schemeClr val="tx1"/>
                </a:solidFill>
              </a:rPr>
              <a:t>ГОСТ Р </a:t>
            </a:r>
            <a:r>
              <a:rPr lang="ru-RU" altLang="ru-RU" sz="1200" b="0" dirty="0" smtClean="0">
                <a:solidFill>
                  <a:schemeClr val="tx1"/>
                </a:solidFill>
              </a:rPr>
              <a:t>54710-2009 Месторождения </a:t>
            </a:r>
            <a:r>
              <a:rPr lang="ru-RU" altLang="ru-RU" sz="1200" b="0" dirty="0">
                <a:solidFill>
                  <a:schemeClr val="tx1"/>
                </a:solidFill>
              </a:rPr>
              <a:t>нефтяные и газонефтяные. Правила проектирования разработки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1181100" y="5022850"/>
            <a:ext cx="6246813" cy="460375"/>
          </a:xfrm>
          <a:prstGeom prst="flowChartProcess">
            <a:avLst/>
          </a:prstGeom>
          <a:solidFill>
            <a:srgbClr val="FFFF99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0">
                <a:solidFill>
                  <a:schemeClr val="tx1"/>
                </a:solidFill>
              </a:rPr>
              <a:t>Регламент составления проектных документов по разработке газовых и газоконденсатных месторождений, 1999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181100" y="5668963"/>
            <a:ext cx="6246813" cy="460375"/>
          </a:xfrm>
          <a:prstGeom prst="flowChartProcess">
            <a:avLst/>
          </a:prstGeom>
          <a:solidFill>
            <a:srgbClr val="FFFF99"/>
          </a:solidFill>
          <a:ln w="762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0">
                <a:solidFill>
                  <a:schemeClr val="tx1"/>
                </a:solidFill>
              </a:rPr>
              <a:t>Регламент по составлению отчетных документов по авторскому сопровождению разработки месторождений природного газа ВРД39-1.12-065-2002</a:t>
            </a:r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37409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128527"/>
            <a:ext cx="7210425" cy="800219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Последовательность создания национального стандарта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5</a:t>
            </a:fld>
            <a:endParaRPr lang="ru-RU" altLang="ru-RU" sz="2000" dirty="0" smtClean="0"/>
          </a:p>
        </p:txBody>
      </p:sp>
      <p:pic>
        <p:nvPicPr>
          <p:cNvPr id="5" name="Схема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-3731" r="-1228" b="18"/>
          <a:stretch>
            <a:fillRect/>
          </a:stretch>
        </p:blipFill>
        <p:spPr bwMode="auto">
          <a:xfrm>
            <a:off x="600075" y="1438275"/>
            <a:ext cx="62484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3"/>
          <p:cNvSpPr>
            <a:spLocks noChangeAspect="1" noChangeArrowheads="1"/>
          </p:cNvSpPr>
          <p:nvPr/>
        </p:nvSpPr>
        <p:spPr bwMode="auto">
          <a:xfrm>
            <a:off x="6775450" y="1657350"/>
            <a:ext cx="1543050" cy="1438275"/>
          </a:xfrm>
          <a:prstGeom prst="ellipse">
            <a:avLst/>
          </a:prstGeom>
          <a:solidFill>
            <a:srgbClr val="7BA0CD"/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lIns="0" tIns="9144" rIns="0" bIns="9144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1800" b="0" i="1">
                <a:solidFill>
                  <a:srgbClr val="FFFFFF"/>
                </a:solidFill>
                <a:latin typeface="Calibri" pitchFamily="34" charset="0"/>
              </a:rPr>
              <a:t>СТАНДАРТ</a:t>
            </a:r>
            <a:endParaRPr lang="ru-RU" altLang="ru-RU" sz="1800" b="0">
              <a:solidFill>
                <a:schemeClr val="bg1"/>
              </a:solidFill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3295650" y="4533900"/>
            <a:ext cx="40814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700">
                <a:solidFill>
                  <a:srgbClr val="92D050"/>
                </a:solidFill>
              </a:rPr>
              <a:t>Заинтересованные лица и организации, ПК 3</a:t>
            </a:r>
          </a:p>
          <a:p>
            <a:pPr eaLnBrk="1" hangingPunct="1"/>
            <a:endParaRPr lang="ru-RU" altLang="ru-RU" sz="170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266825" y="5305425"/>
            <a:ext cx="152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700" b="0">
                <a:solidFill>
                  <a:schemeClr val="tx1"/>
                </a:solidFill>
              </a:rPr>
              <a:t>Рабочая группа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222500" y="4838700"/>
            <a:ext cx="43878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700" b="0">
                <a:solidFill>
                  <a:srgbClr val="0000FF"/>
                </a:solidFill>
              </a:rPr>
              <a:t>Дочерние общества и организации ОАО «Газпром»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19613" y="3963988"/>
            <a:ext cx="1066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700">
                <a:solidFill>
                  <a:srgbClr val="FFC000"/>
                </a:solidFill>
              </a:rPr>
              <a:t>ПК 3, ТК 23</a:t>
            </a: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057900" y="3748088"/>
            <a:ext cx="26384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700" b="0">
                <a:solidFill>
                  <a:srgbClr val="FF0000"/>
                </a:solidFill>
              </a:rPr>
              <a:t>Эксперты Росстандарта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1190625" y="5667375"/>
            <a:ext cx="7505700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1190625" y="4552950"/>
            <a:ext cx="0" cy="11144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2162175" y="3752850"/>
            <a:ext cx="0" cy="14763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3248025" y="3209925"/>
            <a:ext cx="0" cy="15811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2162175" y="5229225"/>
            <a:ext cx="3895725" cy="0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3248025" y="4791075"/>
            <a:ext cx="2809875" cy="0"/>
          </a:xfrm>
          <a:prstGeom prst="line">
            <a:avLst/>
          </a:prstGeom>
          <a:noFill/>
          <a:ln w="5715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6038850" y="2376488"/>
            <a:ext cx="0" cy="16621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28"/>
          <p:cNvCxnSpPr>
            <a:cxnSpLocks noChangeShapeType="1"/>
          </p:cNvCxnSpPr>
          <p:nvPr/>
        </p:nvCxnSpPr>
        <p:spPr bwMode="auto">
          <a:xfrm>
            <a:off x="6038850" y="4038600"/>
            <a:ext cx="17653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4476750" y="2743200"/>
            <a:ext cx="0" cy="16097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42"/>
          <p:cNvCxnSpPr>
            <a:cxnSpLocks noChangeShapeType="1"/>
          </p:cNvCxnSpPr>
          <p:nvPr/>
        </p:nvCxnSpPr>
        <p:spPr bwMode="auto">
          <a:xfrm>
            <a:off x="4476750" y="4352925"/>
            <a:ext cx="1581150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638175" y="5310188"/>
            <a:ext cx="0" cy="8048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638175" y="6115050"/>
            <a:ext cx="8058150" cy="0"/>
          </a:xfrm>
          <a:prstGeom prst="line">
            <a:avLst/>
          </a:prstGeom>
          <a:ln w="57150">
            <a:solidFill>
              <a:srgbClr val="80008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7"/>
          <p:cNvSpPr>
            <a:spLocks noChangeArrowheads="1"/>
          </p:cNvSpPr>
          <p:nvPr/>
        </p:nvSpPr>
        <p:spPr bwMode="auto">
          <a:xfrm>
            <a:off x="677863" y="5762625"/>
            <a:ext cx="152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700" b="0">
                <a:solidFill>
                  <a:srgbClr val="800080"/>
                </a:solidFill>
              </a:rPr>
              <a:t>Разработчик</a:t>
            </a:r>
          </a:p>
        </p:txBody>
      </p:sp>
      <p:sp>
        <p:nvSpPr>
          <p:cNvPr id="2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2906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128527"/>
            <a:ext cx="7210425" cy="800219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Оценка времени, необходимого для принятия национального стандарта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6</a:t>
            </a:fld>
            <a:endParaRPr lang="ru-RU" altLang="ru-RU" sz="2000" dirty="0" smtClean="0"/>
          </a:p>
        </p:txBody>
      </p:sp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6350" y="1119188"/>
            <a:ext cx="9064625" cy="5135562"/>
            <a:chOff x="6533" y="1118681"/>
            <a:chExt cx="9064359" cy="5136204"/>
          </a:xfrm>
        </p:grpSpPr>
        <p:sp>
          <p:nvSpPr>
            <p:cNvPr id="6" name="Полилиния 5"/>
            <p:cNvSpPr/>
            <p:nvPr/>
          </p:nvSpPr>
          <p:spPr>
            <a:xfrm>
              <a:off x="6533" y="1118681"/>
              <a:ext cx="2260534" cy="5136204"/>
            </a:xfrm>
            <a:custGeom>
              <a:avLst/>
              <a:gdLst>
                <a:gd name="connsiteX0" fmla="*/ 0 w 2260113"/>
                <a:gd name="connsiteY0" fmla="*/ 226011 h 5136204"/>
                <a:gd name="connsiteX1" fmla="*/ 226011 w 2260113"/>
                <a:gd name="connsiteY1" fmla="*/ 0 h 5136204"/>
                <a:gd name="connsiteX2" fmla="*/ 2034102 w 2260113"/>
                <a:gd name="connsiteY2" fmla="*/ 0 h 5136204"/>
                <a:gd name="connsiteX3" fmla="*/ 2260113 w 2260113"/>
                <a:gd name="connsiteY3" fmla="*/ 226011 h 5136204"/>
                <a:gd name="connsiteX4" fmla="*/ 2260113 w 2260113"/>
                <a:gd name="connsiteY4" fmla="*/ 4910193 h 5136204"/>
                <a:gd name="connsiteX5" fmla="*/ 2034102 w 2260113"/>
                <a:gd name="connsiteY5" fmla="*/ 5136204 h 5136204"/>
                <a:gd name="connsiteX6" fmla="*/ 226011 w 2260113"/>
                <a:gd name="connsiteY6" fmla="*/ 5136204 h 5136204"/>
                <a:gd name="connsiteX7" fmla="*/ 0 w 2260113"/>
                <a:gd name="connsiteY7" fmla="*/ 4910193 h 5136204"/>
                <a:gd name="connsiteX8" fmla="*/ 0 w 2260113"/>
                <a:gd name="connsiteY8" fmla="*/ 226011 h 513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113" h="5136204">
                  <a:moveTo>
                    <a:pt x="0" y="226011"/>
                  </a:moveTo>
                  <a:cubicBezTo>
                    <a:pt x="0" y="101189"/>
                    <a:pt x="101189" y="0"/>
                    <a:pt x="226011" y="0"/>
                  </a:cubicBezTo>
                  <a:lnTo>
                    <a:pt x="2034102" y="0"/>
                  </a:lnTo>
                  <a:cubicBezTo>
                    <a:pt x="2158924" y="0"/>
                    <a:pt x="2260113" y="101189"/>
                    <a:pt x="2260113" y="226011"/>
                  </a:cubicBezTo>
                  <a:lnTo>
                    <a:pt x="2260113" y="4910193"/>
                  </a:lnTo>
                  <a:cubicBezTo>
                    <a:pt x="2260113" y="5035015"/>
                    <a:pt x="2158924" y="5136204"/>
                    <a:pt x="2034102" y="5136204"/>
                  </a:cubicBezTo>
                  <a:lnTo>
                    <a:pt x="226011" y="5136204"/>
                  </a:lnTo>
                  <a:cubicBezTo>
                    <a:pt x="101189" y="5136204"/>
                    <a:pt x="0" y="5035015"/>
                    <a:pt x="0" y="4910193"/>
                  </a:cubicBezTo>
                  <a:lnTo>
                    <a:pt x="0" y="226011"/>
                  </a:lnTo>
                  <a:close/>
                </a:path>
              </a:pathLst>
            </a:custGeom>
            <a:ln w="38100"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3686783" spcCol="1270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u="sng" dirty="0"/>
                <a:t>Название этапа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30364" y="2063361"/>
              <a:ext cx="1808109" cy="493775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00FF"/>
                  </a:solidFill>
                </a:rPr>
                <a:t>Разработка макета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17665" y="2900079"/>
              <a:ext cx="1808109" cy="492187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00FF"/>
                  </a:solidFill>
                </a:rPr>
                <a:t>Обсуждение в дочках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30364" y="3633595"/>
              <a:ext cx="1808109" cy="492187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00FF"/>
                  </a:solidFill>
                </a:rPr>
                <a:t>Публичное обсуждение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30364" y="4329007"/>
              <a:ext cx="1808109" cy="493774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00FF"/>
                  </a:solidFill>
                </a:rPr>
                <a:t>Обсуждение в ПК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17665" y="4822781"/>
              <a:ext cx="1808109" cy="693825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00FF"/>
                  </a:solidFill>
                </a:rPr>
                <a:t>Обсуждение в ТК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30364" y="5540421"/>
              <a:ext cx="1808109" cy="697000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00FF"/>
                  </a:solidFill>
                </a:rPr>
                <a:t>Обсуждение в </a:t>
              </a:r>
              <a:r>
                <a:rPr lang="ru-RU" sz="1800" dirty="0" err="1">
                  <a:solidFill>
                    <a:srgbClr val="0000FF"/>
                  </a:solidFill>
                </a:rPr>
                <a:t>Росстандарте</a:t>
              </a:r>
              <a:endParaRPr lang="ru-RU" sz="1800" dirty="0">
                <a:solidFill>
                  <a:srgbClr val="0000FF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271830" y="1118681"/>
              <a:ext cx="2260534" cy="5136204"/>
            </a:xfrm>
            <a:custGeom>
              <a:avLst/>
              <a:gdLst>
                <a:gd name="connsiteX0" fmla="*/ 0 w 2260113"/>
                <a:gd name="connsiteY0" fmla="*/ 226011 h 5136204"/>
                <a:gd name="connsiteX1" fmla="*/ 226011 w 2260113"/>
                <a:gd name="connsiteY1" fmla="*/ 0 h 5136204"/>
                <a:gd name="connsiteX2" fmla="*/ 2034102 w 2260113"/>
                <a:gd name="connsiteY2" fmla="*/ 0 h 5136204"/>
                <a:gd name="connsiteX3" fmla="*/ 2260113 w 2260113"/>
                <a:gd name="connsiteY3" fmla="*/ 226011 h 5136204"/>
                <a:gd name="connsiteX4" fmla="*/ 2260113 w 2260113"/>
                <a:gd name="connsiteY4" fmla="*/ 4910193 h 5136204"/>
                <a:gd name="connsiteX5" fmla="*/ 2034102 w 2260113"/>
                <a:gd name="connsiteY5" fmla="*/ 5136204 h 5136204"/>
                <a:gd name="connsiteX6" fmla="*/ 226011 w 2260113"/>
                <a:gd name="connsiteY6" fmla="*/ 5136204 h 5136204"/>
                <a:gd name="connsiteX7" fmla="*/ 0 w 2260113"/>
                <a:gd name="connsiteY7" fmla="*/ 4910193 h 5136204"/>
                <a:gd name="connsiteX8" fmla="*/ 0 w 2260113"/>
                <a:gd name="connsiteY8" fmla="*/ 226011 h 513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113" h="5136204">
                  <a:moveTo>
                    <a:pt x="0" y="226011"/>
                  </a:moveTo>
                  <a:cubicBezTo>
                    <a:pt x="0" y="101189"/>
                    <a:pt x="101189" y="0"/>
                    <a:pt x="226011" y="0"/>
                  </a:cubicBezTo>
                  <a:lnTo>
                    <a:pt x="2034102" y="0"/>
                  </a:lnTo>
                  <a:cubicBezTo>
                    <a:pt x="2158924" y="0"/>
                    <a:pt x="2260113" y="101189"/>
                    <a:pt x="2260113" y="226011"/>
                  </a:cubicBezTo>
                  <a:lnTo>
                    <a:pt x="2260113" y="4910193"/>
                  </a:lnTo>
                  <a:cubicBezTo>
                    <a:pt x="2260113" y="5035015"/>
                    <a:pt x="2158924" y="5136204"/>
                    <a:pt x="2034102" y="5136204"/>
                  </a:cubicBezTo>
                  <a:lnTo>
                    <a:pt x="226011" y="5136204"/>
                  </a:lnTo>
                  <a:cubicBezTo>
                    <a:pt x="101189" y="5136204"/>
                    <a:pt x="0" y="5035015"/>
                    <a:pt x="0" y="4910193"/>
                  </a:cubicBezTo>
                  <a:lnTo>
                    <a:pt x="0" y="226011"/>
                  </a:lnTo>
                  <a:close/>
                </a:path>
              </a:pathLst>
            </a:custGeom>
            <a:ln w="38100"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3686783" spcCol="1270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u="sng" dirty="0"/>
                <a:t>Затрачиваемое время (план)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497248" y="2060186"/>
              <a:ext cx="1808109" cy="493775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B050"/>
                  </a:solidFill>
                </a:rPr>
                <a:t>3 месяца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484548" y="2888964"/>
              <a:ext cx="1808109" cy="493775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B050"/>
                  </a:solidFill>
                </a:rPr>
                <a:t>1 месяц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497248" y="3643122"/>
              <a:ext cx="1808109" cy="493774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B050"/>
                  </a:solidFill>
                </a:rPr>
                <a:t>2 месяца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471849" y="4313130"/>
              <a:ext cx="1808109" cy="493774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B050"/>
                  </a:solidFill>
                </a:rPr>
                <a:t>2 месяца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484548" y="4959323"/>
              <a:ext cx="1808109" cy="492187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B050"/>
                  </a:solidFill>
                </a:rPr>
                <a:t>1 месяц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497248" y="5553122"/>
              <a:ext cx="1808109" cy="493775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800">
                <a:solidFill>
                  <a:srgbClr val="00B050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537125" y="1118681"/>
              <a:ext cx="2258947" cy="5136204"/>
            </a:xfrm>
            <a:custGeom>
              <a:avLst/>
              <a:gdLst>
                <a:gd name="connsiteX0" fmla="*/ 0 w 2260113"/>
                <a:gd name="connsiteY0" fmla="*/ 226011 h 5136204"/>
                <a:gd name="connsiteX1" fmla="*/ 226011 w 2260113"/>
                <a:gd name="connsiteY1" fmla="*/ 0 h 5136204"/>
                <a:gd name="connsiteX2" fmla="*/ 2034102 w 2260113"/>
                <a:gd name="connsiteY2" fmla="*/ 0 h 5136204"/>
                <a:gd name="connsiteX3" fmla="*/ 2260113 w 2260113"/>
                <a:gd name="connsiteY3" fmla="*/ 226011 h 5136204"/>
                <a:gd name="connsiteX4" fmla="*/ 2260113 w 2260113"/>
                <a:gd name="connsiteY4" fmla="*/ 4910193 h 5136204"/>
                <a:gd name="connsiteX5" fmla="*/ 2034102 w 2260113"/>
                <a:gd name="connsiteY5" fmla="*/ 5136204 h 5136204"/>
                <a:gd name="connsiteX6" fmla="*/ 226011 w 2260113"/>
                <a:gd name="connsiteY6" fmla="*/ 5136204 h 5136204"/>
                <a:gd name="connsiteX7" fmla="*/ 0 w 2260113"/>
                <a:gd name="connsiteY7" fmla="*/ 4910193 h 5136204"/>
                <a:gd name="connsiteX8" fmla="*/ 0 w 2260113"/>
                <a:gd name="connsiteY8" fmla="*/ 226011 h 513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113" h="5136204">
                  <a:moveTo>
                    <a:pt x="0" y="226011"/>
                  </a:moveTo>
                  <a:cubicBezTo>
                    <a:pt x="0" y="101189"/>
                    <a:pt x="101189" y="0"/>
                    <a:pt x="226011" y="0"/>
                  </a:cubicBezTo>
                  <a:lnTo>
                    <a:pt x="2034102" y="0"/>
                  </a:lnTo>
                  <a:cubicBezTo>
                    <a:pt x="2158924" y="0"/>
                    <a:pt x="2260113" y="101189"/>
                    <a:pt x="2260113" y="226011"/>
                  </a:cubicBezTo>
                  <a:lnTo>
                    <a:pt x="2260113" y="4910193"/>
                  </a:lnTo>
                  <a:cubicBezTo>
                    <a:pt x="2260113" y="5035015"/>
                    <a:pt x="2158924" y="5136204"/>
                    <a:pt x="2034102" y="5136204"/>
                  </a:cubicBezTo>
                  <a:lnTo>
                    <a:pt x="226011" y="5136204"/>
                  </a:lnTo>
                  <a:cubicBezTo>
                    <a:pt x="101189" y="5136204"/>
                    <a:pt x="0" y="5035015"/>
                    <a:pt x="0" y="4910193"/>
                  </a:cubicBezTo>
                  <a:lnTo>
                    <a:pt x="0" y="226011"/>
                  </a:lnTo>
                  <a:close/>
                </a:path>
              </a:pathLst>
            </a:custGeom>
            <a:ln w="38100"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5250" tIns="95250" rIns="95250" bIns="3690593" spcCol="1270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500" b="1" u="sng" dirty="0"/>
                <a:t>Затрачиваемое время (факт)</a:t>
              </a:r>
              <a:endParaRPr lang="ru-RU" sz="25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727619" y="2060186"/>
              <a:ext cx="1808110" cy="493775"/>
            </a:xfrm>
            <a:custGeom>
              <a:avLst/>
              <a:gdLst>
                <a:gd name="connsiteX0" fmla="*/ 0 w 1808090"/>
                <a:gd name="connsiteY0" fmla="*/ 49239 h 492386"/>
                <a:gd name="connsiteX1" fmla="*/ 49239 w 1808090"/>
                <a:gd name="connsiteY1" fmla="*/ 0 h 492386"/>
                <a:gd name="connsiteX2" fmla="*/ 1758851 w 1808090"/>
                <a:gd name="connsiteY2" fmla="*/ 0 h 492386"/>
                <a:gd name="connsiteX3" fmla="*/ 1808090 w 1808090"/>
                <a:gd name="connsiteY3" fmla="*/ 49239 h 492386"/>
                <a:gd name="connsiteX4" fmla="*/ 1808090 w 1808090"/>
                <a:gd name="connsiteY4" fmla="*/ 443147 h 492386"/>
                <a:gd name="connsiteX5" fmla="*/ 1758851 w 1808090"/>
                <a:gd name="connsiteY5" fmla="*/ 492386 h 492386"/>
                <a:gd name="connsiteX6" fmla="*/ 49239 w 1808090"/>
                <a:gd name="connsiteY6" fmla="*/ 492386 h 492386"/>
                <a:gd name="connsiteX7" fmla="*/ 0 w 1808090"/>
                <a:gd name="connsiteY7" fmla="*/ 443147 h 492386"/>
                <a:gd name="connsiteX8" fmla="*/ 0 w 1808090"/>
                <a:gd name="connsiteY8" fmla="*/ 49239 h 49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2386">
                  <a:moveTo>
                    <a:pt x="0" y="49239"/>
                  </a:moveTo>
                  <a:cubicBezTo>
                    <a:pt x="0" y="22045"/>
                    <a:pt x="22045" y="0"/>
                    <a:pt x="49239" y="0"/>
                  </a:cubicBezTo>
                  <a:lnTo>
                    <a:pt x="1758851" y="0"/>
                  </a:lnTo>
                  <a:cubicBezTo>
                    <a:pt x="1786045" y="0"/>
                    <a:pt x="1808090" y="22045"/>
                    <a:pt x="1808090" y="49239"/>
                  </a:cubicBezTo>
                  <a:lnTo>
                    <a:pt x="1808090" y="443147"/>
                  </a:lnTo>
                  <a:cubicBezTo>
                    <a:pt x="1808090" y="470341"/>
                    <a:pt x="1786045" y="492386"/>
                    <a:pt x="1758851" y="492386"/>
                  </a:cubicBezTo>
                  <a:lnTo>
                    <a:pt x="49239" y="492386"/>
                  </a:lnTo>
                  <a:cubicBezTo>
                    <a:pt x="22045" y="492386"/>
                    <a:pt x="0" y="470341"/>
                    <a:pt x="0" y="443147"/>
                  </a:cubicBezTo>
                  <a:lnTo>
                    <a:pt x="0" y="492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41" tIns="48711" rIns="60141" bIns="4871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0000"/>
                  </a:solidFill>
                </a:rPr>
                <a:t>5 месяцев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740319" y="2888964"/>
              <a:ext cx="1808110" cy="492187"/>
            </a:xfrm>
            <a:custGeom>
              <a:avLst/>
              <a:gdLst>
                <a:gd name="connsiteX0" fmla="*/ 0 w 1808090"/>
                <a:gd name="connsiteY0" fmla="*/ 49239 h 492386"/>
                <a:gd name="connsiteX1" fmla="*/ 49239 w 1808090"/>
                <a:gd name="connsiteY1" fmla="*/ 0 h 492386"/>
                <a:gd name="connsiteX2" fmla="*/ 1758851 w 1808090"/>
                <a:gd name="connsiteY2" fmla="*/ 0 h 492386"/>
                <a:gd name="connsiteX3" fmla="*/ 1808090 w 1808090"/>
                <a:gd name="connsiteY3" fmla="*/ 49239 h 492386"/>
                <a:gd name="connsiteX4" fmla="*/ 1808090 w 1808090"/>
                <a:gd name="connsiteY4" fmla="*/ 443147 h 492386"/>
                <a:gd name="connsiteX5" fmla="*/ 1758851 w 1808090"/>
                <a:gd name="connsiteY5" fmla="*/ 492386 h 492386"/>
                <a:gd name="connsiteX6" fmla="*/ 49239 w 1808090"/>
                <a:gd name="connsiteY6" fmla="*/ 492386 h 492386"/>
                <a:gd name="connsiteX7" fmla="*/ 0 w 1808090"/>
                <a:gd name="connsiteY7" fmla="*/ 443147 h 492386"/>
                <a:gd name="connsiteX8" fmla="*/ 0 w 1808090"/>
                <a:gd name="connsiteY8" fmla="*/ 49239 h 49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2386">
                  <a:moveTo>
                    <a:pt x="0" y="49239"/>
                  </a:moveTo>
                  <a:cubicBezTo>
                    <a:pt x="0" y="22045"/>
                    <a:pt x="22045" y="0"/>
                    <a:pt x="49239" y="0"/>
                  </a:cubicBezTo>
                  <a:lnTo>
                    <a:pt x="1758851" y="0"/>
                  </a:lnTo>
                  <a:cubicBezTo>
                    <a:pt x="1786045" y="0"/>
                    <a:pt x="1808090" y="22045"/>
                    <a:pt x="1808090" y="49239"/>
                  </a:cubicBezTo>
                  <a:lnTo>
                    <a:pt x="1808090" y="443147"/>
                  </a:lnTo>
                  <a:cubicBezTo>
                    <a:pt x="1808090" y="470341"/>
                    <a:pt x="1786045" y="492386"/>
                    <a:pt x="1758851" y="492386"/>
                  </a:cubicBezTo>
                  <a:lnTo>
                    <a:pt x="49239" y="492386"/>
                  </a:lnTo>
                  <a:cubicBezTo>
                    <a:pt x="22045" y="492386"/>
                    <a:pt x="0" y="470341"/>
                    <a:pt x="0" y="443147"/>
                  </a:cubicBezTo>
                  <a:lnTo>
                    <a:pt x="0" y="492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41" tIns="48711" rIns="60141" bIns="4871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0000"/>
                  </a:solidFill>
                </a:rPr>
                <a:t>2 месяца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714920" y="3651060"/>
              <a:ext cx="1808110" cy="492187"/>
            </a:xfrm>
            <a:custGeom>
              <a:avLst/>
              <a:gdLst>
                <a:gd name="connsiteX0" fmla="*/ 0 w 1808090"/>
                <a:gd name="connsiteY0" fmla="*/ 49239 h 492386"/>
                <a:gd name="connsiteX1" fmla="*/ 49239 w 1808090"/>
                <a:gd name="connsiteY1" fmla="*/ 0 h 492386"/>
                <a:gd name="connsiteX2" fmla="*/ 1758851 w 1808090"/>
                <a:gd name="connsiteY2" fmla="*/ 0 h 492386"/>
                <a:gd name="connsiteX3" fmla="*/ 1808090 w 1808090"/>
                <a:gd name="connsiteY3" fmla="*/ 49239 h 492386"/>
                <a:gd name="connsiteX4" fmla="*/ 1808090 w 1808090"/>
                <a:gd name="connsiteY4" fmla="*/ 443147 h 492386"/>
                <a:gd name="connsiteX5" fmla="*/ 1758851 w 1808090"/>
                <a:gd name="connsiteY5" fmla="*/ 492386 h 492386"/>
                <a:gd name="connsiteX6" fmla="*/ 49239 w 1808090"/>
                <a:gd name="connsiteY6" fmla="*/ 492386 h 492386"/>
                <a:gd name="connsiteX7" fmla="*/ 0 w 1808090"/>
                <a:gd name="connsiteY7" fmla="*/ 443147 h 492386"/>
                <a:gd name="connsiteX8" fmla="*/ 0 w 1808090"/>
                <a:gd name="connsiteY8" fmla="*/ 49239 h 49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2386">
                  <a:moveTo>
                    <a:pt x="0" y="49239"/>
                  </a:moveTo>
                  <a:cubicBezTo>
                    <a:pt x="0" y="22045"/>
                    <a:pt x="22045" y="0"/>
                    <a:pt x="49239" y="0"/>
                  </a:cubicBezTo>
                  <a:lnTo>
                    <a:pt x="1758851" y="0"/>
                  </a:lnTo>
                  <a:cubicBezTo>
                    <a:pt x="1786045" y="0"/>
                    <a:pt x="1808090" y="22045"/>
                    <a:pt x="1808090" y="49239"/>
                  </a:cubicBezTo>
                  <a:lnTo>
                    <a:pt x="1808090" y="443147"/>
                  </a:lnTo>
                  <a:cubicBezTo>
                    <a:pt x="1808090" y="470341"/>
                    <a:pt x="1786045" y="492386"/>
                    <a:pt x="1758851" y="492386"/>
                  </a:cubicBezTo>
                  <a:lnTo>
                    <a:pt x="49239" y="492386"/>
                  </a:lnTo>
                  <a:cubicBezTo>
                    <a:pt x="22045" y="492386"/>
                    <a:pt x="0" y="470341"/>
                    <a:pt x="0" y="443147"/>
                  </a:cubicBezTo>
                  <a:lnTo>
                    <a:pt x="0" y="492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41" tIns="48711" rIns="60141" bIns="4871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0000"/>
                  </a:solidFill>
                </a:rPr>
                <a:t>3 месяца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740319" y="4335358"/>
              <a:ext cx="1808110" cy="492187"/>
            </a:xfrm>
            <a:custGeom>
              <a:avLst/>
              <a:gdLst>
                <a:gd name="connsiteX0" fmla="*/ 0 w 1808090"/>
                <a:gd name="connsiteY0" fmla="*/ 49239 h 492386"/>
                <a:gd name="connsiteX1" fmla="*/ 49239 w 1808090"/>
                <a:gd name="connsiteY1" fmla="*/ 0 h 492386"/>
                <a:gd name="connsiteX2" fmla="*/ 1758851 w 1808090"/>
                <a:gd name="connsiteY2" fmla="*/ 0 h 492386"/>
                <a:gd name="connsiteX3" fmla="*/ 1808090 w 1808090"/>
                <a:gd name="connsiteY3" fmla="*/ 49239 h 492386"/>
                <a:gd name="connsiteX4" fmla="*/ 1808090 w 1808090"/>
                <a:gd name="connsiteY4" fmla="*/ 443147 h 492386"/>
                <a:gd name="connsiteX5" fmla="*/ 1758851 w 1808090"/>
                <a:gd name="connsiteY5" fmla="*/ 492386 h 492386"/>
                <a:gd name="connsiteX6" fmla="*/ 49239 w 1808090"/>
                <a:gd name="connsiteY6" fmla="*/ 492386 h 492386"/>
                <a:gd name="connsiteX7" fmla="*/ 0 w 1808090"/>
                <a:gd name="connsiteY7" fmla="*/ 443147 h 492386"/>
                <a:gd name="connsiteX8" fmla="*/ 0 w 1808090"/>
                <a:gd name="connsiteY8" fmla="*/ 49239 h 49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2386">
                  <a:moveTo>
                    <a:pt x="0" y="49239"/>
                  </a:moveTo>
                  <a:cubicBezTo>
                    <a:pt x="0" y="22045"/>
                    <a:pt x="22045" y="0"/>
                    <a:pt x="49239" y="0"/>
                  </a:cubicBezTo>
                  <a:lnTo>
                    <a:pt x="1758851" y="0"/>
                  </a:lnTo>
                  <a:cubicBezTo>
                    <a:pt x="1786045" y="0"/>
                    <a:pt x="1808090" y="22045"/>
                    <a:pt x="1808090" y="49239"/>
                  </a:cubicBezTo>
                  <a:lnTo>
                    <a:pt x="1808090" y="443147"/>
                  </a:lnTo>
                  <a:cubicBezTo>
                    <a:pt x="1808090" y="470341"/>
                    <a:pt x="1786045" y="492386"/>
                    <a:pt x="1758851" y="492386"/>
                  </a:cubicBezTo>
                  <a:lnTo>
                    <a:pt x="49239" y="492386"/>
                  </a:lnTo>
                  <a:cubicBezTo>
                    <a:pt x="22045" y="492386"/>
                    <a:pt x="0" y="470341"/>
                    <a:pt x="0" y="443147"/>
                  </a:cubicBezTo>
                  <a:lnTo>
                    <a:pt x="0" y="492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41" tIns="48711" rIns="60141" bIns="4871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0000"/>
                  </a:solidFill>
                </a:rPr>
                <a:t>2 месяца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4727619" y="4945034"/>
              <a:ext cx="1808110" cy="492187"/>
            </a:xfrm>
            <a:custGeom>
              <a:avLst/>
              <a:gdLst>
                <a:gd name="connsiteX0" fmla="*/ 0 w 1808090"/>
                <a:gd name="connsiteY0" fmla="*/ 49239 h 492386"/>
                <a:gd name="connsiteX1" fmla="*/ 49239 w 1808090"/>
                <a:gd name="connsiteY1" fmla="*/ 0 h 492386"/>
                <a:gd name="connsiteX2" fmla="*/ 1758851 w 1808090"/>
                <a:gd name="connsiteY2" fmla="*/ 0 h 492386"/>
                <a:gd name="connsiteX3" fmla="*/ 1808090 w 1808090"/>
                <a:gd name="connsiteY3" fmla="*/ 49239 h 492386"/>
                <a:gd name="connsiteX4" fmla="*/ 1808090 w 1808090"/>
                <a:gd name="connsiteY4" fmla="*/ 443147 h 492386"/>
                <a:gd name="connsiteX5" fmla="*/ 1758851 w 1808090"/>
                <a:gd name="connsiteY5" fmla="*/ 492386 h 492386"/>
                <a:gd name="connsiteX6" fmla="*/ 49239 w 1808090"/>
                <a:gd name="connsiteY6" fmla="*/ 492386 h 492386"/>
                <a:gd name="connsiteX7" fmla="*/ 0 w 1808090"/>
                <a:gd name="connsiteY7" fmla="*/ 443147 h 492386"/>
                <a:gd name="connsiteX8" fmla="*/ 0 w 1808090"/>
                <a:gd name="connsiteY8" fmla="*/ 49239 h 49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2386">
                  <a:moveTo>
                    <a:pt x="0" y="49239"/>
                  </a:moveTo>
                  <a:cubicBezTo>
                    <a:pt x="0" y="22045"/>
                    <a:pt x="22045" y="0"/>
                    <a:pt x="49239" y="0"/>
                  </a:cubicBezTo>
                  <a:lnTo>
                    <a:pt x="1758851" y="0"/>
                  </a:lnTo>
                  <a:cubicBezTo>
                    <a:pt x="1786045" y="0"/>
                    <a:pt x="1808090" y="22045"/>
                    <a:pt x="1808090" y="49239"/>
                  </a:cubicBezTo>
                  <a:lnTo>
                    <a:pt x="1808090" y="443147"/>
                  </a:lnTo>
                  <a:cubicBezTo>
                    <a:pt x="1808090" y="470341"/>
                    <a:pt x="1786045" y="492386"/>
                    <a:pt x="1758851" y="492386"/>
                  </a:cubicBezTo>
                  <a:lnTo>
                    <a:pt x="49239" y="492386"/>
                  </a:lnTo>
                  <a:cubicBezTo>
                    <a:pt x="22045" y="492386"/>
                    <a:pt x="0" y="470341"/>
                    <a:pt x="0" y="443147"/>
                  </a:cubicBezTo>
                  <a:lnTo>
                    <a:pt x="0" y="492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41" tIns="48711" rIns="60141" bIns="4871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0000"/>
                  </a:solidFill>
                </a:rPr>
                <a:t>2 месяца</a:t>
              </a: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740319" y="5562648"/>
              <a:ext cx="1808110" cy="492187"/>
            </a:xfrm>
            <a:custGeom>
              <a:avLst/>
              <a:gdLst>
                <a:gd name="connsiteX0" fmla="*/ 0 w 1808090"/>
                <a:gd name="connsiteY0" fmla="*/ 49239 h 492386"/>
                <a:gd name="connsiteX1" fmla="*/ 49239 w 1808090"/>
                <a:gd name="connsiteY1" fmla="*/ 0 h 492386"/>
                <a:gd name="connsiteX2" fmla="*/ 1758851 w 1808090"/>
                <a:gd name="connsiteY2" fmla="*/ 0 h 492386"/>
                <a:gd name="connsiteX3" fmla="*/ 1808090 w 1808090"/>
                <a:gd name="connsiteY3" fmla="*/ 49239 h 492386"/>
                <a:gd name="connsiteX4" fmla="*/ 1808090 w 1808090"/>
                <a:gd name="connsiteY4" fmla="*/ 443147 h 492386"/>
                <a:gd name="connsiteX5" fmla="*/ 1758851 w 1808090"/>
                <a:gd name="connsiteY5" fmla="*/ 492386 h 492386"/>
                <a:gd name="connsiteX6" fmla="*/ 49239 w 1808090"/>
                <a:gd name="connsiteY6" fmla="*/ 492386 h 492386"/>
                <a:gd name="connsiteX7" fmla="*/ 0 w 1808090"/>
                <a:gd name="connsiteY7" fmla="*/ 443147 h 492386"/>
                <a:gd name="connsiteX8" fmla="*/ 0 w 1808090"/>
                <a:gd name="connsiteY8" fmla="*/ 49239 h 49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2386">
                  <a:moveTo>
                    <a:pt x="0" y="49239"/>
                  </a:moveTo>
                  <a:cubicBezTo>
                    <a:pt x="0" y="22045"/>
                    <a:pt x="22045" y="0"/>
                    <a:pt x="49239" y="0"/>
                  </a:cubicBezTo>
                  <a:lnTo>
                    <a:pt x="1758851" y="0"/>
                  </a:lnTo>
                  <a:cubicBezTo>
                    <a:pt x="1786045" y="0"/>
                    <a:pt x="1808090" y="22045"/>
                    <a:pt x="1808090" y="49239"/>
                  </a:cubicBezTo>
                  <a:lnTo>
                    <a:pt x="1808090" y="443147"/>
                  </a:lnTo>
                  <a:cubicBezTo>
                    <a:pt x="1808090" y="470341"/>
                    <a:pt x="1786045" y="492386"/>
                    <a:pt x="1758851" y="492386"/>
                  </a:cubicBezTo>
                  <a:lnTo>
                    <a:pt x="49239" y="492386"/>
                  </a:lnTo>
                  <a:cubicBezTo>
                    <a:pt x="22045" y="492386"/>
                    <a:pt x="0" y="470341"/>
                    <a:pt x="0" y="443147"/>
                  </a:cubicBezTo>
                  <a:lnTo>
                    <a:pt x="0" y="492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41" tIns="48711" rIns="60141" bIns="4871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0000"/>
                  </a:solidFill>
                </a:rPr>
                <a:t>2 </a:t>
              </a:r>
              <a:r>
                <a:rPr lang="ru-RU" sz="1800" dirty="0" smtClean="0">
                  <a:solidFill>
                    <a:srgbClr val="FF0000"/>
                  </a:solidFill>
                </a:rPr>
                <a:t>месяца </a:t>
              </a:r>
              <a:r>
                <a:rPr lang="ru-RU" sz="1800" dirty="0">
                  <a:solidFill>
                    <a:srgbClr val="FF0000"/>
                  </a:solidFill>
                </a:rPr>
                <a:t>-1 год</a:t>
              </a: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6810358" y="1118681"/>
              <a:ext cx="2260534" cy="5136204"/>
            </a:xfrm>
            <a:custGeom>
              <a:avLst/>
              <a:gdLst>
                <a:gd name="connsiteX0" fmla="*/ 0 w 2260113"/>
                <a:gd name="connsiteY0" fmla="*/ 226011 h 5136204"/>
                <a:gd name="connsiteX1" fmla="*/ 226011 w 2260113"/>
                <a:gd name="connsiteY1" fmla="*/ 0 h 5136204"/>
                <a:gd name="connsiteX2" fmla="*/ 2034102 w 2260113"/>
                <a:gd name="connsiteY2" fmla="*/ 0 h 5136204"/>
                <a:gd name="connsiteX3" fmla="*/ 2260113 w 2260113"/>
                <a:gd name="connsiteY3" fmla="*/ 226011 h 5136204"/>
                <a:gd name="connsiteX4" fmla="*/ 2260113 w 2260113"/>
                <a:gd name="connsiteY4" fmla="*/ 4910193 h 5136204"/>
                <a:gd name="connsiteX5" fmla="*/ 2034102 w 2260113"/>
                <a:gd name="connsiteY5" fmla="*/ 5136204 h 5136204"/>
                <a:gd name="connsiteX6" fmla="*/ 226011 w 2260113"/>
                <a:gd name="connsiteY6" fmla="*/ 5136204 h 5136204"/>
                <a:gd name="connsiteX7" fmla="*/ 0 w 2260113"/>
                <a:gd name="connsiteY7" fmla="*/ 4910193 h 5136204"/>
                <a:gd name="connsiteX8" fmla="*/ 0 w 2260113"/>
                <a:gd name="connsiteY8" fmla="*/ 226011 h 513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113" h="5136204">
                  <a:moveTo>
                    <a:pt x="0" y="226011"/>
                  </a:moveTo>
                  <a:cubicBezTo>
                    <a:pt x="0" y="101189"/>
                    <a:pt x="101189" y="0"/>
                    <a:pt x="226011" y="0"/>
                  </a:cubicBezTo>
                  <a:lnTo>
                    <a:pt x="2034102" y="0"/>
                  </a:lnTo>
                  <a:cubicBezTo>
                    <a:pt x="2158924" y="0"/>
                    <a:pt x="2260113" y="101189"/>
                    <a:pt x="2260113" y="226011"/>
                  </a:cubicBezTo>
                  <a:lnTo>
                    <a:pt x="2260113" y="4910193"/>
                  </a:lnTo>
                  <a:cubicBezTo>
                    <a:pt x="2260113" y="5035015"/>
                    <a:pt x="2158924" y="5136204"/>
                    <a:pt x="2034102" y="5136204"/>
                  </a:cubicBezTo>
                  <a:lnTo>
                    <a:pt x="226011" y="5136204"/>
                  </a:lnTo>
                  <a:cubicBezTo>
                    <a:pt x="101189" y="5136204"/>
                    <a:pt x="0" y="5035015"/>
                    <a:pt x="0" y="4910193"/>
                  </a:cubicBezTo>
                  <a:lnTo>
                    <a:pt x="0" y="226011"/>
                  </a:lnTo>
                  <a:close/>
                </a:path>
              </a:pathLst>
            </a:custGeom>
            <a:ln w="38100"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3686783" spcCol="1270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u="sng" dirty="0"/>
                <a:t>Причины задержки</a:t>
              </a:r>
              <a:endParaRPr lang="ru-RU" dirty="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6984978" y="1880776"/>
              <a:ext cx="1927168" cy="752569"/>
            </a:xfrm>
            <a:custGeom>
              <a:avLst/>
              <a:gdLst>
                <a:gd name="connsiteX0" fmla="*/ 0 w 1808090"/>
                <a:gd name="connsiteY0" fmla="*/ 55221 h 552210"/>
                <a:gd name="connsiteX1" fmla="*/ 55221 w 1808090"/>
                <a:gd name="connsiteY1" fmla="*/ 0 h 552210"/>
                <a:gd name="connsiteX2" fmla="*/ 1752869 w 1808090"/>
                <a:gd name="connsiteY2" fmla="*/ 0 h 552210"/>
                <a:gd name="connsiteX3" fmla="*/ 1808090 w 1808090"/>
                <a:gd name="connsiteY3" fmla="*/ 55221 h 552210"/>
                <a:gd name="connsiteX4" fmla="*/ 1808090 w 1808090"/>
                <a:gd name="connsiteY4" fmla="*/ 496989 h 552210"/>
                <a:gd name="connsiteX5" fmla="*/ 1752869 w 1808090"/>
                <a:gd name="connsiteY5" fmla="*/ 552210 h 552210"/>
                <a:gd name="connsiteX6" fmla="*/ 55221 w 1808090"/>
                <a:gd name="connsiteY6" fmla="*/ 552210 h 552210"/>
                <a:gd name="connsiteX7" fmla="*/ 0 w 1808090"/>
                <a:gd name="connsiteY7" fmla="*/ 496989 h 552210"/>
                <a:gd name="connsiteX8" fmla="*/ 0 w 1808090"/>
                <a:gd name="connsiteY8" fmla="*/ 55221 h 55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552210">
                  <a:moveTo>
                    <a:pt x="0" y="55221"/>
                  </a:moveTo>
                  <a:cubicBezTo>
                    <a:pt x="0" y="24723"/>
                    <a:pt x="24723" y="0"/>
                    <a:pt x="55221" y="0"/>
                  </a:cubicBezTo>
                  <a:lnTo>
                    <a:pt x="1752869" y="0"/>
                  </a:lnTo>
                  <a:cubicBezTo>
                    <a:pt x="1783367" y="0"/>
                    <a:pt x="1808090" y="24723"/>
                    <a:pt x="1808090" y="55221"/>
                  </a:cubicBezTo>
                  <a:lnTo>
                    <a:pt x="1808090" y="496989"/>
                  </a:lnTo>
                  <a:cubicBezTo>
                    <a:pt x="1808090" y="527487"/>
                    <a:pt x="1783367" y="552210"/>
                    <a:pt x="1752869" y="552210"/>
                  </a:cubicBezTo>
                  <a:lnTo>
                    <a:pt x="55221" y="552210"/>
                  </a:lnTo>
                  <a:cubicBezTo>
                    <a:pt x="24723" y="552210"/>
                    <a:pt x="0" y="527487"/>
                    <a:pt x="0" y="496989"/>
                  </a:cubicBezTo>
                  <a:lnTo>
                    <a:pt x="0" y="552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1894" tIns="50464" rIns="61894" bIns="50464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0000"/>
                  </a:solidFill>
                </a:rPr>
                <a:t>Обсуждение внутри рабочей группы</a:t>
              </a: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6984978" y="2673037"/>
              <a:ext cx="1927168" cy="971671"/>
            </a:xfrm>
            <a:custGeom>
              <a:avLst/>
              <a:gdLst>
                <a:gd name="connsiteX0" fmla="*/ 0 w 1808090"/>
                <a:gd name="connsiteY0" fmla="*/ 55221 h 552210"/>
                <a:gd name="connsiteX1" fmla="*/ 55221 w 1808090"/>
                <a:gd name="connsiteY1" fmla="*/ 0 h 552210"/>
                <a:gd name="connsiteX2" fmla="*/ 1752869 w 1808090"/>
                <a:gd name="connsiteY2" fmla="*/ 0 h 552210"/>
                <a:gd name="connsiteX3" fmla="*/ 1808090 w 1808090"/>
                <a:gd name="connsiteY3" fmla="*/ 55221 h 552210"/>
                <a:gd name="connsiteX4" fmla="*/ 1808090 w 1808090"/>
                <a:gd name="connsiteY4" fmla="*/ 496989 h 552210"/>
                <a:gd name="connsiteX5" fmla="*/ 1752869 w 1808090"/>
                <a:gd name="connsiteY5" fmla="*/ 552210 h 552210"/>
                <a:gd name="connsiteX6" fmla="*/ 55221 w 1808090"/>
                <a:gd name="connsiteY6" fmla="*/ 552210 h 552210"/>
                <a:gd name="connsiteX7" fmla="*/ 0 w 1808090"/>
                <a:gd name="connsiteY7" fmla="*/ 496989 h 552210"/>
                <a:gd name="connsiteX8" fmla="*/ 0 w 1808090"/>
                <a:gd name="connsiteY8" fmla="*/ 55221 h 55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552210">
                  <a:moveTo>
                    <a:pt x="0" y="55221"/>
                  </a:moveTo>
                  <a:cubicBezTo>
                    <a:pt x="0" y="24723"/>
                    <a:pt x="24723" y="0"/>
                    <a:pt x="55221" y="0"/>
                  </a:cubicBezTo>
                  <a:lnTo>
                    <a:pt x="1752869" y="0"/>
                  </a:lnTo>
                  <a:cubicBezTo>
                    <a:pt x="1783367" y="0"/>
                    <a:pt x="1808090" y="24723"/>
                    <a:pt x="1808090" y="55221"/>
                  </a:cubicBezTo>
                  <a:lnTo>
                    <a:pt x="1808090" y="496989"/>
                  </a:lnTo>
                  <a:cubicBezTo>
                    <a:pt x="1808090" y="527487"/>
                    <a:pt x="1783367" y="552210"/>
                    <a:pt x="1752869" y="552210"/>
                  </a:cubicBezTo>
                  <a:lnTo>
                    <a:pt x="55221" y="552210"/>
                  </a:lnTo>
                  <a:cubicBezTo>
                    <a:pt x="24723" y="552210"/>
                    <a:pt x="0" y="527487"/>
                    <a:pt x="0" y="496989"/>
                  </a:cubicBezTo>
                  <a:lnTo>
                    <a:pt x="0" y="552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1894" tIns="50464" rIns="61894" bIns="50464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0000"/>
                  </a:solidFill>
                </a:rPr>
                <a:t>Перепоручение и согласование внутри организации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6984978" y="3681226"/>
              <a:ext cx="1927168" cy="552519"/>
            </a:xfrm>
            <a:custGeom>
              <a:avLst/>
              <a:gdLst>
                <a:gd name="connsiteX0" fmla="*/ 0 w 1808090"/>
                <a:gd name="connsiteY0" fmla="*/ 55221 h 552210"/>
                <a:gd name="connsiteX1" fmla="*/ 55221 w 1808090"/>
                <a:gd name="connsiteY1" fmla="*/ 0 h 552210"/>
                <a:gd name="connsiteX2" fmla="*/ 1752869 w 1808090"/>
                <a:gd name="connsiteY2" fmla="*/ 0 h 552210"/>
                <a:gd name="connsiteX3" fmla="*/ 1808090 w 1808090"/>
                <a:gd name="connsiteY3" fmla="*/ 55221 h 552210"/>
                <a:gd name="connsiteX4" fmla="*/ 1808090 w 1808090"/>
                <a:gd name="connsiteY4" fmla="*/ 496989 h 552210"/>
                <a:gd name="connsiteX5" fmla="*/ 1752869 w 1808090"/>
                <a:gd name="connsiteY5" fmla="*/ 552210 h 552210"/>
                <a:gd name="connsiteX6" fmla="*/ 55221 w 1808090"/>
                <a:gd name="connsiteY6" fmla="*/ 552210 h 552210"/>
                <a:gd name="connsiteX7" fmla="*/ 0 w 1808090"/>
                <a:gd name="connsiteY7" fmla="*/ 496989 h 552210"/>
                <a:gd name="connsiteX8" fmla="*/ 0 w 1808090"/>
                <a:gd name="connsiteY8" fmla="*/ 55221 h 55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552210">
                  <a:moveTo>
                    <a:pt x="0" y="55221"/>
                  </a:moveTo>
                  <a:cubicBezTo>
                    <a:pt x="0" y="24723"/>
                    <a:pt x="24723" y="0"/>
                    <a:pt x="55221" y="0"/>
                  </a:cubicBezTo>
                  <a:lnTo>
                    <a:pt x="1752869" y="0"/>
                  </a:lnTo>
                  <a:cubicBezTo>
                    <a:pt x="1783367" y="0"/>
                    <a:pt x="1808090" y="24723"/>
                    <a:pt x="1808090" y="55221"/>
                  </a:cubicBezTo>
                  <a:lnTo>
                    <a:pt x="1808090" y="496989"/>
                  </a:lnTo>
                  <a:cubicBezTo>
                    <a:pt x="1808090" y="527487"/>
                    <a:pt x="1783367" y="552210"/>
                    <a:pt x="1752869" y="552210"/>
                  </a:cubicBezTo>
                  <a:lnTo>
                    <a:pt x="55221" y="552210"/>
                  </a:lnTo>
                  <a:cubicBezTo>
                    <a:pt x="24723" y="552210"/>
                    <a:pt x="0" y="527487"/>
                    <a:pt x="0" y="496989"/>
                  </a:cubicBezTo>
                  <a:lnTo>
                    <a:pt x="0" y="552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1894" tIns="50464" rIns="61894" bIns="50464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0000"/>
                  </a:solidFill>
                </a:rPr>
                <a:t>Набор мин кол-ва голосов</a:t>
              </a:r>
            </a:p>
          </p:txBody>
        </p:sp>
        <p:sp>
          <p:nvSpPr>
            <p:cNvPr id="31" name="Полилиния 18434"/>
            <p:cNvSpPr/>
            <p:nvPr/>
          </p:nvSpPr>
          <p:spPr>
            <a:xfrm>
              <a:off x="7000853" y="4270262"/>
              <a:ext cx="1927168" cy="552519"/>
            </a:xfrm>
            <a:custGeom>
              <a:avLst/>
              <a:gdLst>
                <a:gd name="connsiteX0" fmla="*/ 0 w 1808090"/>
                <a:gd name="connsiteY0" fmla="*/ 55221 h 552210"/>
                <a:gd name="connsiteX1" fmla="*/ 55221 w 1808090"/>
                <a:gd name="connsiteY1" fmla="*/ 0 h 552210"/>
                <a:gd name="connsiteX2" fmla="*/ 1752869 w 1808090"/>
                <a:gd name="connsiteY2" fmla="*/ 0 h 552210"/>
                <a:gd name="connsiteX3" fmla="*/ 1808090 w 1808090"/>
                <a:gd name="connsiteY3" fmla="*/ 55221 h 552210"/>
                <a:gd name="connsiteX4" fmla="*/ 1808090 w 1808090"/>
                <a:gd name="connsiteY4" fmla="*/ 496989 h 552210"/>
                <a:gd name="connsiteX5" fmla="*/ 1752869 w 1808090"/>
                <a:gd name="connsiteY5" fmla="*/ 552210 h 552210"/>
                <a:gd name="connsiteX6" fmla="*/ 55221 w 1808090"/>
                <a:gd name="connsiteY6" fmla="*/ 552210 h 552210"/>
                <a:gd name="connsiteX7" fmla="*/ 0 w 1808090"/>
                <a:gd name="connsiteY7" fmla="*/ 496989 h 552210"/>
                <a:gd name="connsiteX8" fmla="*/ 0 w 1808090"/>
                <a:gd name="connsiteY8" fmla="*/ 55221 h 55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552210">
                  <a:moveTo>
                    <a:pt x="0" y="55221"/>
                  </a:moveTo>
                  <a:cubicBezTo>
                    <a:pt x="0" y="24723"/>
                    <a:pt x="24723" y="0"/>
                    <a:pt x="55221" y="0"/>
                  </a:cubicBezTo>
                  <a:lnTo>
                    <a:pt x="1752869" y="0"/>
                  </a:lnTo>
                  <a:cubicBezTo>
                    <a:pt x="1783367" y="0"/>
                    <a:pt x="1808090" y="24723"/>
                    <a:pt x="1808090" y="55221"/>
                  </a:cubicBezTo>
                  <a:lnTo>
                    <a:pt x="1808090" y="496989"/>
                  </a:lnTo>
                  <a:cubicBezTo>
                    <a:pt x="1808090" y="527487"/>
                    <a:pt x="1783367" y="552210"/>
                    <a:pt x="1752869" y="552210"/>
                  </a:cubicBezTo>
                  <a:lnTo>
                    <a:pt x="55221" y="552210"/>
                  </a:lnTo>
                  <a:cubicBezTo>
                    <a:pt x="24723" y="552210"/>
                    <a:pt x="0" y="527487"/>
                    <a:pt x="0" y="496989"/>
                  </a:cubicBezTo>
                  <a:lnTo>
                    <a:pt x="0" y="552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1894" tIns="50464" rIns="61894" bIns="50464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0000"/>
                  </a:solidFill>
                </a:rPr>
                <a:t>Набор голосов</a:t>
              </a:r>
            </a:p>
          </p:txBody>
        </p:sp>
        <p:sp>
          <p:nvSpPr>
            <p:cNvPr id="32" name="Полилиния 18435"/>
            <p:cNvSpPr/>
            <p:nvPr/>
          </p:nvSpPr>
          <p:spPr>
            <a:xfrm>
              <a:off x="7000853" y="4905341"/>
              <a:ext cx="1927168" cy="552519"/>
            </a:xfrm>
            <a:custGeom>
              <a:avLst/>
              <a:gdLst>
                <a:gd name="connsiteX0" fmla="*/ 0 w 1808090"/>
                <a:gd name="connsiteY0" fmla="*/ 55221 h 552210"/>
                <a:gd name="connsiteX1" fmla="*/ 55221 w 1808090"/>
                <a:gd name="connsiteY1" fmla="*/ 0 h 552210"/>
                <a:gd name="connsiteX2" fmla="*/ 1752869 w 1808090"/>
                <a:gd name="connsiteY2" fmla="*/ 0 h 552210"/>
                <a:gd name="connsiteX3" fmla="*/ 1808090 w 1808090"/>
                <a:gd name="connsiteY3" fmla="*/ 55221 h 552210"/>
                <a:gd name="connsiteX4" fmla="*/ 1808090 w 1808090"/>
                <a:gd name="connsiteY4" fmla="*/ 496989 h 552210"/>
                <a:gd name="connsiteX5" fmla="*/ 1752869 w 1808090"/>
                <a:gd name="connsiteY5" fmla="*/ 552210 h 552210"/>
                <a:gd name="connsiteX6" fmla="*/ 55221 w 1808090"/>
                <a:gd name="connsiteY6" fmla="*/ 552210 h 552210"/>
                <a:gd name="connsiteX7" fmla="*/ 0 w 1808090"/>
                <a:gd name="connsiteY7" fmla="*/ 496989 h 552210"/>
                <a:gd name="connsiteX8" fmla="*/ 0 w 1808090"/>
                <a:gd name="connsiteY8" fmla="*/ 55221 h 55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552210">
                  <a:moveTo>
                    <a:pt x="0" y="55221"/>
                  </a:moveTo>
                  <a:cubicBezTo>
                    <a:pt x="0" y="24723"/>
                    <a:pt x="24723" y="0"/>
                    <a:pt x="55221" y="0"/>
                  </a:cubicBezTo>
                  <a:lnTo>
                    <a:pt x="1752869" y="0"/>
                  </a:lnTo>
                  <a:cubicBezTo>
                    <a:pt x="1783367" y="0"/>
                    <a:pt x="1808090" y="24723"/>
                    <a:pt x="1808090" y="55221"/>
                  </a:cubicBezTo>
                  <a:lnTo>
                    <a:pt x="1808090" y="496989"/>
                  </a:lnTo>
                  <a:cubicBezTo>
                    <a:pt x="1808090" y="527487"/>
                    <a:pt x="1783367" y="552210"/>
                    <a:pt x="1752869" y="552210"/>
                  </a:cubicBezTo>
                  <a:lnTo>
                    <a:pt x="55221" y="552210"/>
                  </a:lnTo>
                  <a:cubicBezTo>
                    <a:pt x="24723" y="552210"/>
                    <a:pt x="0" y="527487"/>
                    <a:pt x="0" y="496989"/>
                  </a:cubicBezTo>
                  <a:lnTo>
                    <a:pt x="0" y="552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1894" tIns="50464" rIns="61894" bIns="50464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0000"/>
                  </a:solidFill>
                </a:rPr>
                <a:t>2 месяца</a:t>
              </a: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6984978" y="5516606"/>
              <a:ext cx="1927168" cy="692237"/>
            </a:xfrm>
            <a:custGeom>
              <a:avLst/>
              <a:gdLst>
                <a:gd name="connsiteX0" fmla="*/ 0 w 1808090"/>
                <a:gd name="connsiteY0" fmla="*/ 55221 h 552210"/>
                <a:gd name="connsiteX1" fmla="*/ 55221 w 1808090"/>
                <a:gd name="connsiteY1" fmla="*/ 0 h 552210"/>
                <a:gd name="connsiteX2" fmla="*/ 1752869 w 1808090"/>
                <a:gd name="connsiteY2" fmla="*/ 0 h 552210"/>
                <a:gd name="connsiteX3" fmla="*/ 1808090 w 1808090"/>
                <a:gd name="connsiteY3" fmla="*/ 55221 h 552210"/>
                <a:gd name="connsiteX4" fmla="*/ 1808090 w 1808090"/>
                <a:gd name="connsiteY4" fmla="*/ 496989 h 552210"/>
                <a:gd name="connsiteX5" fmla="*/ 1752869 w 1808090"/>
                <a:gd name="connsiteY5" fmla="*/ 552210 h 552210"/>
                <a:gd name="connsiteX6" fmla="*/ 55221 w 1808090"/>
                <a:gd name="connsiteY6" fmla="*/ 552210 h 552210"/>
                <a:gd name="connsiteX7" fmla="*/ 0 w 1808090"/>
                <a:gd name="connsiteY7" fmla="*/ 496989 h 552210"/>
                <a:gd name="connsiteX8" fmla="*/ 0 w 1808090"/>
                <a:gd name="connsiteY8" fmla="*/ 55221 h 55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552210">
                  <a:moveTo>
                    <a:pt x="0" y="55221"/>
                  </a:moveTo>
                  <a:cubicBezTo>
                    <a:pt x="0" y="24723"/>
                    <a:pt x="24723" y="0"/>
                    <a:pt x="55221" y="0"/>
                  </a:cubicBezTo>
                  <a:lnTo>
                    <a:pt x="1752869" y="0"/>
                  </a:lnTo>
                  <a:cubicBezTo>
                    <a:pt x="1783367" y="0"/>
                    <a:pt x="1808090" y="24723"/>
                    <a:pt x="1808090" y="55221"/>
                  </a:cubicBezTo>
                  <a:lnTo>
                    <a:pt x="1808090" y="496989"/>
                  </a:lnTo>
                  <a:cubicBezTo>
                    <a:pt x="1808090" y="527487"/>
                    <a:pt x="1783367" y="552210"/>
                    <a:pt x="1752869" y="552210"/>
                  </a:cubicBezTo>
                  <a:lnTo>
                    <a:pt x="55221" y="552210"/>
                  </a:lnTo>
                  <a:cubicBezTo>
                    <a:pt x="24723" y="552210"/>
                    <a:pt x="0" y="527487"/>
                    <a:pt x="0" y="496989"/>
                  </a:cubicBezTo>
                  <a:lnTo>
                    <a:pt x="0" y="552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1894" tIns="50464" rIns="61894" bIns="50464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FF0000"/>
                  </a:solidFill>
                </a:rPr>
                <a:t>Оценка несколькими экспертами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230364" y="1923644"/>
              <a:ext cx="1808109" cy="697000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00FF"/>
                  </a:solidFill>
                </a:rPr>
                <a:t>Разработка макета</a:t>
              </a: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217665" y="2733370"/>
              <a:ext cx="1808109" cy="695412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00FF"/>
                  </a:solidFill>
                </a:rPr>
                <a:t>Обсуждение в дочках</a:t>
              </a: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230364" y="3454185"/>
              <a:ext cx="1808109" cy="695412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00FF"/>
                  </a:solidFill>
                </a:rPr>
                <a:t>Публичное обсуждение</a:t>
              </a: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230364" y="4136895"/>
              <a:ext cx="1808109" cy="697000"/>
            </a:xfrm>
            <a:custGeom>
              <a:avLst/>
              <a:gdLst>
                <a:gd name="connsiteX0" fmla="*/ 0 w 1808090"/>
                <a:gd name="connsiteY0" fmla="*/ 49312 h 493118"/>
                <a:gd name="connsiteX1" fmla="*/ 49312 w 1808090"/>
                <a:gd name="connsiteY1" fmla="*/ 0 h 493118"/>
                <a:gd name="connsiteX2" fmla="*/ 1758778 w 1808090"/>
                <a:gd name="connsiteY2" fmla="*/ 0 h 493118"/>
                <a:gd name="connsiteX3" fmla="*/ 1808090 w 1808090"/>
                <a:gd name="connsiteY3" fmla="*/ 49312 h 493118"/>
                <a:gd name="connsiteX4" fmla="*/ 1808090 w 1808090"/>
                <a:gd name="connsiteY4" fmla="*/ 443806 h 493118"/>
                <a:gd name="connsiteX5" fmla="*/ 1758778 w 1808090"/>
                <a:gd name="connsiteY5" fmla="*/ 493118 h 493118"/>
                <a:gd name="connsiteX6" fmla="*/ 49312 w 1808090"/>
                <a:gd name="connsiteY6" fmla="*/ 493118 h 493118"/>
                <a:gd name="connsiteX7" fmla="*/ 0 w 1808090"/>
                <a:gd name="connsiteY7" fmla="*/ 443806 h 493118"/>
                <a:gd name="connsiteX8" fmla="*/ 0 w 1808090"/>
                <a:gd name="connsiteY8" fmla="*/ 49312 h 4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090" h="493118">
                  <a:moveTo>
                    <a:pt x="0" y="49312"/>
                  </a:moveTo>
                  <a:cubicBezTo>
                    <a:pt x="0" y="22078"/>
                    <a:pt x="22078" y="0"/>
                    <a:pt x="49312" y="0"/>
                  </a:cubicBezTo>
                  <a:lnTo>
                    <a:pt x="1758778" y="0"/>
                  </a:lnTo>
                  <a:cubicBezTo>
                    <a:pt x="1786012" y="0"/>
                    <a:pt x="1808090" y="22078"/>
                    <a:pt x="1808090" y="49312"/>
                  </a:cubicBezTo>
                  <a:lnTo>
                    <a:pt x="1808090" y="443806"/>
                  </a:lnTo>
                  <a:cubicBezTo>
                    <a:pt x="1808090" y="471040"/>
                    <a:pt x="1786012" y="493118"/>
                    <a:pt x="1758778" y="493118"/>
                  </a:cubicBezTo>
                  <a:lnTo>
                    <a:pt x="49312" y="493118"/>
                  </a:lnTo>
                  <a:cubicBezTo>
                    <a:pt x="22078" y="493118"/>
                    <a:pt x="0" y="471040"/>
                    <a:pt x="0" y="443806"/>
                  </a:cubicBezTo>
                  <a:lnTo>
                    <a:pt x="0" y="493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163" tIns="48733" rIns="60163" bIns="4873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solidFill>
                    <a:srgbClr val="0000FF"/>
                  </a:solidFill>
                </a:rPr>
                <a:t>Обсуждение в ПК</a:t>
              </a:r>
            </a:p>
          </p:txBody>
        </p:sp>
      </p:grpSp>
      <p:sp>
        <p:nvSpPr>
          <p:cNvPr id="3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12094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128527"/>
            <a:ext cx="7210425" cy="800219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Пример обсуждения термина «контроль разработки месторождения»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7</a:t>
            </a:fld>
            <a:endParaRPr lang="ru-RU" altLang="ru-RU" sz="2000" dirty="0" smtClean="0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555813" y="1154503"/>
            <a:ext cx="4607858" cy="1077218"/>
          </a:xfrm>
          <a:prstGeom prst="flowChartProcess">
            <a:avLst/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контроль разработки месторождения: Комплексная система наблюдений за состоянием разработки месторождения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Примечание – Основу системы контроля разработки составляют газодинамические, газоконденсатные и геофизические исследования скважин, данные учета добычи углеводородного сырья и его потерь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546846" y="2336601"/>
            <a:ext cx="4616825" cy="954107"/>
          </a:xfrm>
          <a:prstGeom prst="flowChartProcess">
            <a:avLst/>
          </a:prstGeom>
          <a:solidFill>
            <a:schemeClr val="bg1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Контроль разработки месторождения: комплексная система, </a:t>
            </a:r>
            <a:r>
              <a:rPr lang="ru-RU" sz="1400" b="1" dirty="0" smtClean="0">
                <a:solidFill>
                  <a:srgbClr val="0070C0"/>
                </a:solidFill>
              </a:rPr>
              <a:t>включающая получение информации </a:t>
            </a:r>
            <a:r>
              <a:rPr lang="ru-RU" sz="1400" b="1" dirty="0" smtClean="0">
                <a:solidFill>
                  <a:srgbClr val="FF0000"/>
                </a:solidFill>
              </a:rPr>
              <a:t>для </a:t>
            </a:r>
            <a:r>
              <a:rPr lang="ru-RU" sz="1400" b="1" dirty="0" smtClean="0">
                <a:solidFill>
                  <a:srgbClr val="0070C0"/>
                </a:solidFill>
              </a:rPr>
              <a:t>оценки эффективности </a:t>
            </a:r>
            <a:r>
              <a:rPr lang="ru-RU" sz="1400" b="1" dirty="0" smtClean="0">
                <a:solidFill>
                  <a:srgbClr val="FF0000"/>
                </a:solidFill>
              </a:rPr>
              <a:t>реализуемого проекта разработки и выработку мероприятий по её регулированию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 bwMode="auto">
          <a:xfrm>
            <a:off x="17930" y="1613639"/>
            <a:ext cx="457200" cy="1434353"/>
          </a:xfrm>
          <a:prstGeom prst="curvedRightArrow">
            <a:avLst>
              <a:gd name="adj1" fmla="val 52893"/>
              <a:gd name="adj2" fmla="val 138941"/>
              <a:gd name="adj3" fmla="val 25000"/>
            </a:avLst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5307106" y="2352871"/>
            <a:ext cx="3836894" cy="769441"/>
          </a:xfrm>
          <a:prstGeom prst="flowChartProcess">
            <a:avLst/>
          </a:prstGeom>
          <a:solidFill>
            <a:srgbClr val="92D050">
              <a:alpha val="50195"/>
            </a:srgbClr>
          </a:solidFill>
          <a:ln w="76200" algn="ctr">
            <a:solidFill>
              <a:srgbClr val="0000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Аргументация против</a:t>
            </a:r>
            <a:endParaRPr lang="en-US" sz="11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Система наблюдений не единственная составляющая процесса контроля разработки месторождения. Сюда входит и управляющее воздействие па процесс разработки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5298141" y="1161396"/>
            <a:ext cx="3845860" cy="1107996"/>
          </a:xfrm>
          <a:prstGeom prst="flowChartProcess">
            <a:avLst/>
          </a:prstGeom>
          <a:solidFill>
            <a:srgbClr val="FFFF00">
              <a:alpha val="50195"/>
            </a:srgbClr>
          </a:solidFill>
          <a:ln w="76200" algn="ctr">
            <a:solidFill>
              <a:srgbClr val="9933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Аргументация при отказе от внесения изменений в ранее разосланный термин</a:t>
            </a:r>
            <a:endParaRPr lang="en-US" sz="11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Информация является результатом, ее получение – процессом, подготовка мероприятий - следствием. Представляется необходимым выделить системность и отслеживание текущего состояния разработки месторождения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1972236" y="3430213"/>
            <a:ext cx="5172636" cy="1107996"/>
          </a:xfrm>
          <a:prstGeom prst="flowChartProcess">
            <a:avLst/>
          </a:prstGeom>
          <a:solidFill>
            <a:srgbClr val="00B0F0">
              <a:alpha val="50195"/>
            </a:srgbClr>
          </a:solidFill>
          <a:ln w="76200" algn="ctr">
            <a:solidFill>
              <a:srgbClr val="0000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Решение</a:t>
            </a:r>
            <a:endParaRPr lang="en-US" sz="11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сохранить прежнюю редакцию термина и примечание к нему. </a:t>
            </a:r>
            <a:r>
              <a:rPr lang="ru-RU" sz="1100" b="1" dirty="0" smtClean="0">
                <a:solidFill>
                  <a:srgbClr val="FF0000"/>
                </a:solidFill>
              </a:rPr>
              <a:t>Предлагаемое включение в это понятие регулирования исходит из трактовки английского слова </a:t>
            </a:r>
            <a:r>
              <a:rPr lang="en-US" sz="1100" b="1" dirty="0" smtClean="0">
                <a:solidFill>
                  <a:srgbClr val="FF0000"/>
                </a:solidFill>
              </a:rPr>
              <a:t>“control”</a:t>
            </a:r>
            <a:r>
              <a:rPr lang="ru-RU" sz="1100" dirty="0" smtClean="0">
                <a:solidFill>
                  <a:schemeClr val="tx1"/>
                </a:solidFill>
              </a:rPr>
              <a:t>. В отечественной научно-технической литературе чаще используется словосочетание «контроль и регулирование», в котором «контроль» сводится к получению  информации, а «регулирование» – выработке управляющих воздействий.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1021976" y="4674804"/>
            <a:ext cx="7270377" cy="1477328"/>
          </a:xfrm>
          <a:prstGeom prst="flowChartProcess">
            <a:avLst/>
          </a:prstGeom>
          <a:solidFill>
            <a:srgbClr val="FFFF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Вошло в стандарт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контроль разработки месторождения: </a:t>
            </a:r>
            <a:r>
              <a:rPr lang="ru-RU" sz="1600" b="1" dirty="0">
                <a:solidFill>
                  <a:srgbClr val="FF0000"/>
                </a:solidFill>
              </a:rPr>
              <a:t>Комплексная система исследований и наблюдений за состоянием разработки месторождения с целью выработки мероприятий по ее регулированию и совершенствованию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Примечание – Основу системы контроля разработки составляют газодинамические, газоконденсатные и геофизические исследования скважин, данные учета добычи углеводородного сырья и его потерь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9506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128527"/>
            <a:ext cx="7210425" cy="800219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Различия в понятиях «объект разработки» и «эксплуатационный объект»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8</a:t>
            </a:fld>
            <a:endParaRPr lang="ru-RU" alt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946904" y="1258159"/>
            <a:ext cx="4014216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3.8 </a:t>
            </a:r>
            <a:r>
              <a:rPr lang="ru-RU" sz="1600" b="1" dirty="0">
                <a:solidFill>
                  <a:schemeClr val="tx1"/>
                </a:solidFill>
              </a:rPr>
              <a:t>эксплуатационный объект</a:t>
            </a:r>
            <a:r>
              <a:rPr lang="ru-RU" sz="1600" dirty="0">
                <a:solidFill>
                  <a:schemeClr val="tx1"/>
                </a:solidFill>
              </a:rPr>
              <a:t>: Продуктивный пласт или группа пластов, разрабатываемые единой сеткой скважин.</a:t>
            </a:r>
          </a:p>
          <a:p>
            <a:r>
              <a:rPr lang="ru-RU" sz="1600" dirty="0">
                <a:solidFill>
                  <a:schemeClr val="tx1"/>
                </a:solidFill>
              </a:rPr>
              <a:t>[ГОСТ Р 53710-2009, статья 3.4]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161" y="1254930"/>
            <a:ext cx="4681728" cy="486287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объект </a:t>
            </a:r>
            <a:r>
              <a:rPr lang="ru-RU" sz="1600" b="1" dirty="0">
                <a:solidFill>
                  <a:schemeClr val="tx1"/>
                </a:solidFill>
              </a:rPr>
              <a:t>разработки (месторождения): </a:t>
            </a:r>
            <a:r>
              <a:rPr lang="ru-RU" sz="1600" dirty="0">
                <a:solidFill>
                  <a:schemeClr val="tx1"/>
                </a:solidFill>
              </a:rPr>
              <a:t>Совокупность продуктивных отложений (залежей, пластов, участков) месторождения или его части, входящей в лицензионный участок </a:t>
            </a:r>
            <a:r>
              <a:rPr lang="ru-RU" sz="1600" dirty="0" err="1">
                <a:solidFill>
                  <a:schemeClr val="tx1"/>
                </a:solidFill>
              </a:rPr>
              <a:t>недропользователя</a:t>
            </a:r>
            <a:r>
              <a:rPr lang="ru-RU" sz="1600" dirty="0">
                <a:solidFill>
                  <a:schemeClr val="tx1"/>
                </a:solidFill>
              </a:rPr>
              <a:t>, выделенная для проектирования разработки, обустройства и учета добычи и потерь углеводородного сырья, без отрицательных последствий для других продуктивных (газоносных) отложений.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Примечания: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1 Близость входящих в объект разработки пластов по степени изученности, фильтрационно-емкостным характеристикам пластов, термобарическим условиям, составу и физико-химических свойствам пластовых флюидов предопределяют возможность применения </a:t>
            </a:r>
            <a:r>
              <a:rPr lang="ru-RU" sz="1400" dirty="0">
                <a:solidFill>
                  <a:srgbClr val="FF0000"/>
                </a:solidFill>
              </a:rPr>
              <a:t>единой самостоятельной системы сбора, подготовки, учета добываемого углеводородного сырья и его потерь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r>
              <a:rPr lang="ru-RU" sz="1400" dirty="0">
                <a:solidFill>
                  <a:schemeClr val="tx1"/>
                </a:solidFill>
              </a:rPr>
              <a:t>2 Объект разработки может включать в себя </a:t>
            </a:r>
            <a:r>
              <a:rPr lang="ru-RU" sz="1400" dirty="0">
                <a:solidFill>
                  <a:srgbClr val="FF0000"/>
                </a:solidFill>
              </a:rPr>
              <a:t>несколько эксплуатационных объектов</a:t>
            </a:r>
            <a:r>
              <a:rPr lang="ru-RU" sz="1400" dirty="0">
                <a:solidFill>
                  <a:schemeClr val="tx1"/>
                </a:solidFill>
              </a:rPr>
              <a:t>, разрабатываемых самостоятельными сетками скважин.</a:t>
            </a:r>
          </a:p>
          <a:p>
            <a:r>
              <a:rPr lang="ru-RU" sz="1400" dirty="0">
                <a:solidFill>
                  <a:schemeClr val="tx1"/>
                </a:solidFill>
              </a:rPr>
              <a:t>3 В техническом проекте разработки рассматривается один объект </a:t>
            </a:r>
            <a:r>
              <a:rPr lang="ru-RU" sz="1400" dirty="0" smtClean="0">
                <a:solidFill>
                  <a:schemeClr val="tx1"/>
                </a:solidFill>
              </a:rPr>
              <a:t>разработки.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35972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128527"/>
            <a:ext cx="7210425" cy="800219"/>
          </a:xfrm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altLang="ru-RU" dirty="0" smtClean="0"/>
              <a:t>Основные положения об авторском надзоре за выполнение технического проекта разработки</a:t>
            </a:r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0" y="6362700"/>
            <a:ext cx="766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8BF30EF-1F21-47B0-B356-1208A457D6F3}" type="slidenum">
              <a:rPr lang="ru-RU" altLang="ru-RU" sz="2000" smtClean="0"/>
              <a:pPr eaLnBrk="1" hangingPunct="1"/>
              <a:t>9</a:t>
            </a:fld>
            <a:endParaRPr lang="ru-RU" alt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131457"/>
            <a:ext cx="3343835" cy="18158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3.1 </a:t>
            </a:r>
            <a:r>
              <a:rPr lang="ru-RU" sz="1400" b="1" dirty="0">
                <a:solidFill>
                  <a:schemeClr val="tx1"/>
                </a:solidFill>
              </a:rPr>
              <a:t>авторский надзор за выполнением технического проекта разработки месторождения</a:t>
            </a:r>
            <a:r>
              <a:rPr lang="ru-RU" sz="1400" dirty="0">
                <a:solidFill>
                  <a:schemeClr val="tx1"/>
                </a:solidFill>
              </a:rPr>
              <a:t>: Научно-техническая услуга, выполняемая для </a:t>
            </a:r>
            <a:r>
              <a:rPr lang="ru-RU" sz="1400" dirty="0" err="1">
                <a:solidFill>
                  <a:schemeClr val="tx1"/>
                </a:solidFill>
              </a:rPr>
              <a:t>недропользователя</a:t>
            </a:r>
            <a:r>
              <a:rPr lang="ru-RU" sz="1400" dirty="0">
                <a:solidFill>
                  <a:schemeClr val="tx1"/>
                </a:solidFill>
              </a:rPr>
              <a:t> проектировщиком - разработчиком технического проекта разработки – для эффективного выполнения проектных решений.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588" y="3416026"/>
            <a:ext cx="7745505" cy="28931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8.7 В результате проведения авторского надзора за выполнением технического проекта разработки должны быть даны предложения и рекомендации по:</a:t>
            </a:r>
          </a:p>
          <a:p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 </a:t>
            </a:r>
            <a:r>
              <a:rPr lang="ru-RU" sz="1400" dirty="0" err="1">
                <a:solidFill>
                  <a:schemeClr val="tx1"/>
                </a:solidFill>
              </a:rPr>
              <a:t>доразведке</a:t>
            </a:r>
            <a:r>
              <a:rPr lang="ru-RU" sz="1400" dirty="0">
                <a:solidFill>
                  <a:schemeClr val="tx1"/>
                </a:solidFill>
              </a:rPr>
              <a:t> месторождения и освоению не вовлеченных в разработку залежей, участков, зон (при их выявлении);</a:t>
            </a:r>
          </a:p>
          <a:p>
            <a:r>
              <a:rPr lang="ru-RU" sz="1400" dirty="0">
                <a:solidFill>
                  <a:schemeClr val="tx1"/>
                </a:solidFill>
              </a:rPr>
              <a:t>- объему и видам контроля за разработкой;</a:t>
            </a:r>
          </a:p>
          <a:p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 </a:t>
            </a:r>
            <a:r>
              <a:rPr lang="ru-RU" sz="1400" dirty="0">
                <a:solidFill>
                  <a:schemeClr val="tx1"/>
                </a:solidFill>
              </a:rPr>
              <a:t>установлению технологических режимов работы скважин;</a:t>
            </a:r>
          </a:p>
          <a:p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 </a:t>
            </a:r>
            <a:r>
              <a:rPr lang="ru-RU" sz="1400" dirty="0">
                <a:solidFill>
                  <a:schemeClr val="tx1"/>
                </a:solidFill>
              </a:rPr>
              <a:t>интенсификации притока углеводородов к забоям скважин;</a:t>
            </a:r>
          </a:p>
          <a:p>
            <a:r>
              <a:rPr lang="ru-RU" sz="1400" dirty="0">
                <a:solidFill>
                  <a:schemeClr val="tx1"/>
                </a:solidFill>
              </a:rPr>
              <a:t>- ремонту скважин;</a:t>
            </a:r>
          </a:p>
          <a:p>
            <a:r>
              <a:rPr lang="ru-RU" sz="1400" dirty="0">
                <a:solidFill>
                  <a:schemeClr val="tx1"/>
                </a:solidFill>
              </a:rPr>
              <a:t>- обустройству и/или реконструкции наземных промысловых объектов;</a:t>
            </a:r>
          </a:p>
          <a:p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 </a:t>
            </a:r>
            <a:r>
              <a:rPr lang="ru-RU" sz="1400" dirty="0">
                <a:solidFill>
                  <a:schemeClr val="tx1"/>
                </a:solidFill>
              </a:rPr>
              <a:t>регулированию разработки месторождения с целью обеспечения эффективной выработки запасов углеводородов, приближения фактических показателей разработки к их проектным значениям;</a:t>
            </a:r>
          </a:p>
          <a:p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 </a:t>
            </a:r>
            <a:r>
              <a:rPr lang="ru-RU" sz="1400" dirty="0">
                <a:solidFill>
                  <a:schemeClr val="tx1"/>
                </a:solidFill>
              </a:rPr>
              <a:t>целесообразности подготовки дополнений (изменений) к техническому проекту разработки либо нового технического проекта разработки.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9647" y="1111054"/>
            <a:ext cx="5091953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6.4 Результаты выполненных проектировщиком работ представляются в виде отчета по авторскому надзору. Отчеты по авторскому надзору составляют ежегодно, если иное не предусмотрено договором на его проведение.</a:t>
            </a:r>
          </a:p>
          <a:p>
            <a:r>
              <a:rPr lang="ru-RU" sz="1400" dirty="0">
                <a:solidFill>
                  <a:schemeClr val="tx1"/>
                </a:solidFill>
              </a:rPr>
              <a:t>6.5 Оперативные работы, не влекущие изменения проектных решений (согласование технологических режимов работы скважин, проведения исследований конкретных скважин, изменения расположения резервных скважин, видов геолого-технических мероприятий), могут выполняться проектировщиком ежеквартально или по запросу </a:t>
            </a:r>
            <a:r>
              <a:rPr lang="ru-RU" sz="1400" dirty="0" err="1">
                <a:solidFill>
                  <a:schemeClr val="tx1"/>
                </a:solidFill>
              </a:rPr>
              <a:t>недропользователя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1675" y="6362700"/>
            <a:ext cx="69421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Выполнение планов по национальной стандартизации в области проектирования разработки и освоения газовых и газоконденсатных месторождений</a:t>
            </a:r>
          </a:p>
        </p:txBody>
      </p:sp>
    </p:spTree>
    <p:extLst>
      <p:ext uri="{BB962C8B-B14F-4D97-AF65-F5344CB8AC3E}">
        <p14:creationId xmlns:p14="http://schemas.microsoft.com/office/powerpoint/2010/main" val="36411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4698</TotalTime>
  <Words>1972</Words>
  <Application>Microsoft Office PowerPoint</Application>
  <PresentationFormat>Экран (4:3)</PresentationFormat>
  <Paragraphs>270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2_Специальное оформление</vt:lpstr>
      <vt:lpstr>Презентация PowerPoint</vt:lpstr>
      <vt:lpstr>Группа основополагающих стандартов по разработке месторождений</vt:lpstr>
      <vt:lpstr>Взаимосвязи разрабатываемых стандартов</vt:lpstr>
      <vt:lpstr>Основа стандартов группы «Проектирование разработки и освоение газовых и газоконденсатных месторождений»</vt:lpstr>
      <vt:lpstr>Последовательность создания национального стандарта</vt:lpstr>
      <vt:lpstr>Оценка времени, необходимого для принятия национального стандарта</vt:lpstr>
      <vt:lpstr>Пример обсуждения термина «контроль разработки месторождения»</vt:lpstr>
      <vt:lpstr>Различия в понятиях «объект разработки» и «эксплуатационный объект»</vt:lpstr>
      <vt:lpstr>Основные положения об авторском надзоре за выполнение технического проекта разработки</vt:lpstr>
      <vt:lpstr>Схема проведения и основные участники оценки соответствия разработки техническому проекту</vt:lpstr>
      <vt:lpstr>Основные положения о несоответствии разработки техническому проекту</vt:lpstr>
      <vt:lpstr>Основные положения технического задания</vt:lpstr>
      <vt:lpstr>Основные положения технического задания</vt:lpstr>
      <vt:lpstr>Особенности и различия в подходах к разработке месторождений нефти либо газа</vt:lpstr>
      <vt:lpstr>Основные компоненты добытого углеводородного сырья Астраханского месторождения</vt:lpstr>
      <vt:lpstr>Товарная продукция промысла и газоперерабатывающего завода</vt:lpstr>
      <vt:lpstr>«Жизненный цикл» месторождения</vt:lpstr>
      <vt:lpstr>О выделении стадий разработки месторождения</vt:lpstr>
      <vt:lpstr>Иерархия разрабатываемых национальных стандартов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Pirit</dc:creator>
  <cp:lastModifiedBy>V_Vernikovsky</cp:lastModifiedBy>
  <cp:revision>189</cp:revision>
  <dcterms:created xsi:type="dcterms:W3CDTF">2009-07-15T11:37:47Z</dcterms:created>
  <dcterms:modified xsi:type="dcterms:W3CDTF">2014-09-29T09:59:30Z</dcterms:modified>
</cp:coreProperties>
</file>